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handoutMasters/handoutMaster1.xml" ContentType="application/vnd.openxmlformats-officedocument.presentationml.handoutMaster+xml"/>
  <Override PartName="/ppt/media/image111.svg" ContentType="image/svg+xml"/>
  <Override PartName="/ppt/media/image113.svg" ContentType="image/svg+xml"/>
  <Override PartName="/ppt/media/image115.svg" ContentType="image/svg+xml"/>
  <Override PartName="/ppt/media/image117.svg" ContentType="image/svg+xml"/>
  <Override PartName="/ppt/media/image125.svg" ContentType="image/svg+xml"/>
  <Override PartName="/ppt/media/image132.svg" ContentType="image/svg+xml"/>
  <Override PartName="/ppt/media/image144.svg" ContentType="image/svg+xml"/>
  <Override PartName="/ppt/media/image165.svg" ContentType="image/svg+xml"/>
  <Override PartName="/ppt/media/image167.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svg" ContentType="image/svg+xml"/>
  <Override PartName="/ppt/media/image9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5" r:id="rId4"/>
    <p:sldMasterId id="2147483688" r:id="rId5"/>
    <p:sldMasterId id="2147483701" r:id="rId6"/>
    <p:sldMasterId id="2147483714" r:id="rId7"/>
    <p:sldMasterId id="2147483727" r:id="rId8"/>
    <p:sldMasterId id="2147483740" r:id="rId9"/>
  </p:sldMasterIdLst>
  <p:notesMasterIdLst>
    <p:notesMasterId r:id="rId11"/>
  </p:notesMasterIdLst>
  <p:handoutMasterIdLst>
    <p:handoutMasterId r:id="rId60"/>
  </p:handoutMasterIdLst>
  <p:sldIdLst>
    <p:sldId id="945" r:id="rId10"/>
    <p:sldId id="743" r:id="rId12"/>
    <p:sldId id="604" r:id="rId13"/>
    <p:sldId id="560" r:id="rId14"/>
    <p:sldId id="789" r:id="rId15"/>
    <p:sldId id="702" r:id="rId16"/>
    <p:sldId id="701" r:id="rId17"/>
    <p:sldId id="703" r:id="rId18"/>
    <p:sldId id="790" r:id="rId19"/>
    <p:sldId id="947" r:id="rId20"/>
    <p:sldId id="992" r:id="rId21"/>
    <p:sldId id="944" r:id="rId22"/>
    <p:sldId id="706" r:id="rId23"/>
    <p:sldId id="994" r:id="rId24"/>
    <p:sldId id="890" r:id="rId25"/>
    <p:sldId id="795" r:id="rId26"/>
    <p:sldId id="709" r:id="rId27"/>
    <p:sldId id="832" r:id="rId28"/>
    <p:sldId id="712" r:id="rId29"/>
    <p:sldId id="840" r:id="rId30"/>
    <p:sldId id="715" r:id="rId31"/>
    <p:sldId id="1033" r:id="rId32"/>
    <p:sldId id="836" r:id="rId33"/>
    <p:sldId id="837" r:id="rId34"/>
    <p:sldId id="921" r:id="rId35"/>
    <p:sldId id="888" r:id="rId36"/>
    <p:sldId id="891" r:id="rId37"/>
    <p:sldId id="839" r:id="rId38"/>
    <p:sldId id="841" r:id="rId39"/>
    <p:sldId id="993" r:id="rId40"/>
    <p:sldId id="842" r:id="rId41"/>
    <p:sldId id="843" r:id="rId42"/>
    <p:sldId id="872" r:id="rId43"/>
    <p:sldId id="845" r:id="rId44"/>
    <p:sldId id="871" r:id="rId45"/>
    <p:sldId id="873" r:id="rId46"/>
    <p:sldId id="874" r:id="rId47"/>
    <p:sldId id="1036" r:id="rId48"/>
    <p:sldId id="875" r:id="rId49"/>
    <p:sldId id="877" r:id="rId50"/>
    <p:sldId id="949" r:id="rId51"/>
    <p:sldId id="751" r:id="rId52"/>
    <p:sldId id="879" r:id="rId53"/>
    <p:sldId id="1063" r:id="rId54"/>
    <p:sldId id="745" r:id="rId55"/>
    <p:sldId id="951" r:id="rId56"/>
    <p:sldId id="655" r:id="rId57"/>
    <p:sldId id="1029" r:id="rId58"/>
    <p:sldId id="748" r:id="rId59"/>
  </p:sldIdLst>
  <p:sldSz cx="12192000" cy="6858000"/>
  <p:notesSz cx="7103745" cy="10234295"/>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2" userDrawn="1">
          <p15:clr>
            <a:srgbClr val="A4A3A4"/>
          </p15:clr>
        </p15:guide>
        <p15:guide id="2" pos="41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zzhui" initials="z"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5EA"/>
    <a:srgbClr val="FFC000"/>
    <a:srgbClr val="F36E5B"/>
    <a:srgbClr val="2E75B6"/>
    <a:srgbClr val="A0121C"/>
    <a:srgbClr val="F5A6AB"/>
    <a:srgbClr val="AC3A50"/>
    <a:srgbClr val="5B94C7"/>
    <a:srgbClr val="10CF9B"/>
    <a:srgbClr val="032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62" autoAdjust="0"/>
    <p:restoredTop sz="96730" autoAdjust="0"/>
  </p:normalViewPr>
  <p:slideViewPr>
    <p:cSldViewPr snapToGrid="0" showGuides="1">
      <p:cViewPr varScale="1">
        <p:scale>
          <a:sx n="79" d="100"/>
          <a:sy n="79" d="100"/>
        </p:scale>
        <p:origin x="922" y="67"/>
      </p:cViewPr>
      <p:guideLst>
        <p:guide orient="horz" pos="1772"/>
        <p:guide pos="417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5" Type="http://schemas.openxmlformats.org/officeDocument/2006/relationships/tags" Target="tags/tag218.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9-28T21:56:55.765" idx="1">
    <p:pos x="10" y="10"/>
    <p:text/>
  </p:cm>
  <p:cm authorId="2" dt="2022-09-28T21:57:00.037" idx="2">
    <p:pos x="166" y="166"/>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1">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3565AC5-65CB-462A-B086-36A75F3F42D8}" type="doc">
      <dgm:prSet loTypeId="urn:microsoft.com/office/officeart/2005/8/layout/funnel1" loCatId="process" qsTypeId="urn:microsoft.com/office/officeart/2005/8/quickstyle/simple2#1" qsCatId="simple" csTypeId="urn:microsoft.com/office/officeart/2005/8/colors/accent1_2#1" csCatId="accent1" phldr="1"/>
      <dgm:spPr/>
      <dgm:t>
        <a:bodyPr/>
        <a:lstStyle/>
        <a:p>
          <a:endParaRPr lang="zh-CN" altLang="en-US"/>
        </a:p>
      </dgm:t>
    </dgm:pt>
    <dgm:pt modelId="{B7E01870-9570-4ACE-A6D1-914DFBD57245}">
      <dgm:prSet phldrT="[文本]"/>
      <dgm:spPr/>
      <dgm:t>
        <a:bodyPr/>
        <a:lstStyle/>
        <a:p>
          <a:r>
            <a:rPr lang="zh-CN" altLang="en-US" dirty="0"/>
            <a:t>正则表达式</a:t>
          </a:r>
        </a:p>
      </dgm:t>
    </dgm:pt>
    <dgm:pt modelId="{136B9C53-A6E4-4567-9BA0-DC744F08732E}" cxnId="{F33349A0-445B-49E3-BABF-2A8F7ABF697F}" type="parTrans">
      <dgm:prSet/>
      <dgm:spPr/>
      <dgm:t>
        <a:bodyPr/>
        <a:lstStyle/>
        <a:p>
          <a:endParaRPr lang="zh-CN" altLang="en-US"/>
        </a:p>
      </dgm:t>
    </dgm:pt>
    <dgm:pt modelId="{83B80583-5C09-4751-9DDA-BE56C40D1B7A}" cxnId="{F33349A0-445B-49E3-BABF-2A8F7ABF697F}" type="sibTrans">
      <dgm:prSet/>
      <dgm:spPr/>
      <dgm:t>
        <a:bodyPr/>
        <a:lstStyle/>
        <a:p>
          <a:endParaRPr lang="zh-CN" altLang="en-US"/>
        </a:p>
      </dgm:t>
    </dgm:pt>
    <dgm:pt modelId="{851AAD9A-B06A-475B-8061-3E7B3E7BB754}">
      <dgm:prSet phldrT="[文本]" phldr="0" custT="0"/>
      <dgm:spPr/>
      <dgm:t>
        <a:bodyPr vert="horz" wrap="square"/>
        <a:lstStyle/>
        <a:p>
          <a:pPr>
            <a:lnSpc>
              <a:spcPct val="100000"/>
            </a:lnSpc>
            <a:spcBef>
              <a:spcPct val="0"/>
            </a:spcBef>
            <a:spcAft>
              <a:spcPct val="35000"/>
            </a:spcAft>
          </a:pPr>
          <a:r>
            <a:rPr lang="zh-CN" altLang="en-US"/>
            <a:t>文件类型</a:t>
          </a:r>
          <a:endParaRPr lang="zh-CN" altLang="en-US" dirty="0"/>
        </a:p>
      </dgm:t>
    </dgm:pt>
    <dgm:pt modelId="{7ADCB193-F39F-4346-BA24-1BAF2DEDFDE5}" cxnId="{27B39174-3AB1-4925-A390-8337C0370AEF}" type="parTrans">
      <dgm:prSet/>
      <dgm:spPr/>
      <dgm:t>
        <a:bodyPr/>
        <a:lstStyle/>
        <a:p>
          <a:endParaRPr lang="zh-CN" altLang="en-US"/>
        </a:p>
      </dgm:t>
    </dgm:pt>
    <dgm:pt modelId="{1841D223-2687-4445-8C78-295AC6060B32}" cxnId="{27B39174-3AB1-4925-A390-8337C0370AEF}" type="sibTrans">
      <dgm:prSet/>
      <dgm:spPr/>
      <dgm:t>
        <a:bodyPr/>
        <a:lstStyle/>
        <a:p>
          <a:endParaRPr lang="zh-CN" altLang="en-US"/>
        </a:p>
      </dgm:t>
    </dgm:pt>
    <dgm:pt modelId="{2BF2DEF6-0291-4033-9795-8D83521A5AA1}">
      <dgm:prSet phldrT="[文本]"/>
      <dgm:spPr/>
      <dgm:t>
        <a:bodyPr/>
        <a:lstStyle/>
        <a:p>
          <a:r>
            <a:rPr lang="zh-CN" altLang="en-US"/>
            <a:t>数据库指纹</a:t>
          </a:r>
          <a:r>
            <a:rPr lang="en-US" altLang="zh-CN"/>
            <a:t>EDM</a:t>
          </a:r>
          <a:endParaRPr lang="zh-CN" altLang="en-US" dirty="0"/>
        </a:p>
      </dgm:t>
    </dgm:pt>
    <dgm:pt modelId="{502473E5-867B-46F8-84BF-33B8F703A3D7}" cxnId="{F37BCD4A-5F3D-4168-9346-B650638908DB}" type="parTrans">
      <dgm:prSet/>
      <dgm:spPr/>
      <dgm:t>
        <a:bodyPr/>
        <a:lstStyle/>
        <a:p>
          <a:endParaRPr lang="zh-CN" altLang="en-US"/>
        </a:p>
      </dgm:t>
    </dgm:pt>
    <dgm:pt modelId="{EEC813A4-530B-464A-A7DC-49B0EDF9EA32}" cxnId="{F37BCD4A-5F3D-4168-9346-B650638908DB}" type="sibTrans">
      <dgm:prSet/>
      <dgm:spPr/>
      <dgm:t>
        <a:bodyPr/>
        <a:lstStyle/>
        <a:p>
          <a:endParaRPr lang="zh-CN" altLang="en-US"/>
        </a:p>
      </dgm:t>
    </dgm:pt>
    <dgm:pt modelId="{A996B40D-5362-43E9-BCD4-56B0F29C53C2}">
      <dgm:prSet phldrT="[文本]" custLinFactX="-7915" custLinFactNeighborX="-100000" custLinFactNeighborY="-28790"/>
      <dgm:spPr/>
      <dgm:t>
        <a:bodyPr/>
        <a:lstStyle/>
        <a:p>
          <a:endParaRPr lang="zh-CN" altLang="en-US"/>
        </a:p>
      </dgm:t>
    </dgm:pt>
    <dgm:pt modelId="{74BF439D-B84A-4D57-90CC-9D876ED15B62}" cxnId="{A0F709FD-0D02-4518-98D5-5B4CFF1A1A89}" type="parTrans">
      <dgm:prSet/>
      <dgm:spPr/>
      <dgm:t>
        <a:bodyPr/>
        <a:lstStyle/>
        <a:p>
          <a:endParaRPr lang="zh-CN" altLang="en-US"/>
        </a:p>
      </dgm:t>
    </dgm:pt>
    <dgm:pt modelId="{530656EE-B1A2-467B-9903-A10C8ABFB5F3}" cxnId="{A0F709FD-0D02-4518-98D5-5B4CFF1A1A89}" type="sibTrans">
      <dgm:prSet/>
      <dgm:spPr/>
      <dgm:t>
        <a:bodyPr/>
        <a:lstStyle/>
        <a:p>
          <a:endParaRPr lang="zh-CN" altLang="en-US"/>
        </a:p>
      </dgm:t>
    </dgm:pt>
    <dgm:pt modelId="{E818F865-A4CD-4ECF-BD8D-D62BA50F9C53}">
      <dgm:prSet phldrT="[文本]" custLinFactNeighborX="-67314" custLinFactNeighborY="-54113"/>
      <dgm:spPr/>
      <dgm:t>
        <a:bodyPr/>
        <a:lstStyle/>
        <a:p>
          <a:endParaRPr lang="zh-CN" altLang="en-US"/>
        </a:p>
      </dgm:t>
    </dgm:pt>
    <dgm:pt modelId="{A828FEB5-03B3-4004-A3F0-553F0C321892}" cxnId="{97554645-04CB-47A4-AC1C-47A06E387A3D}" type="parTrans">
      <dgm:prSet/>
      <dgm:spPr/>
      <dgm:t>
        <a:bodyPr/>
        <a:lstStyle/>
        <a:p>
          <a:endParaRPr lang="zh-CN" altLang="en-US"/>
        </a:p>
      </dgm:t>
    </dgm:pt>
    <dgm:pt modelId="{1CB15312-14C6-463B-BCB1-FECAE95DF6D2}" cxnId="{97554645-04CB-47A4-AC1C-47A06E387A3D}" type="sibTrans">
      <dgm:prSet/>
      <dgm:spPr/>
      <dgm:t>
        <a:bodyPr/>
        <a:lstStyle/>
        <a:p>
          <a:endParaRPr lang="zh-CN" altLang="en-US"/>
        </a:p>
      </dgm:t>
    </dgm:pt>
    <dgm:pt modelId="{7EB3BF16-E072-4A61-95A3-F9C4CEE04A3E}">
      <dgm:prSet phldrT="[文本]" custLinFactNeighborX="-67314" custLinFactNeighborY="-54113"/>
      <dgm:spPr/>
      <dgm:t>
        <a:bodyPr/>
        <a:lstStyle/>
        <a:p>
          <a:endParaRPr lang="zh-CN" altLang="en-US"/>
        </a:p>
      </dgm:t>
    </dgm:pt>
    <dgm:pt modelId="{0FADF55B-2901-4A9F-B10F-7A633250A9A7}" cxnId="{724B8BDE-22C7-4395-8758-DE6A9D6350A4}" type="parTrans">
      <dgm:prSet/>
      <dgm:spPr/>
      <dgm:t>
        <a:bodyPr/>
        <a:lstStyle/>
        <a:p>
          <a:endParaRPr lang="zh-CN" altLang="en-US"/>
        </a:p>
      </dgm:t>
    </dgm:pt>
    <dgm:pt modelId="{CCD6036B-2D17-4CB7-8582-6C8B9E32CA60}" cxnId="{724B8BDE-22C7-4395-8758-DE6A9D6350A4}" type="sibTrans">
      <dgm:prSet/>
      <dgm:spPr/>
      <dgm:t>
        <a:bodyPr/>
        <a:lstStyle/>
        <a:p>
          <a:endParaRPr lang="zh-CN" altLang="en-US"/>
        </a:p>
      </dgm:t>
    </dgm:pt>
    <dgm:pt modelId="{F5B7F7E3-EDEE-4AE5-A402-324DD7D5AC01}">
      <dgm:prSet/>
      <dgm:spPr/>
      <dgm:t>
        <a:bodyPr/>
        <a:lstStyle/>
        <a:p>
          <a:endParaRPr lang="zh-CN" altLang="en-US"/>
        </a:p>
      </dgm:t>
    </dgm:pt>
    <dgm:pt modelId="{FC21FA79-A310-4199-ABCC-060A011E549F}" cxnId="{5226418D-F89C-4885-8503-A96198EDB845}" type="parTrans">
      <dgm:prSet/>
      <dgm:spPr/>
      <dgm:t>
        <a:bodyPr/>
        <a:lstStyle/>
        <a:p>
          <a:endParaRPr lang="zh-CN" altLang="en-US"/>
        </a:p>
      </dgm:t>
    </dgm:pt>
    <dgm:pt modelId="{A653B340-6688-4D92-9A4A-F36A9B927CF3}" cxnId="{5226418D-F89C-4885-8503-A96198EDB845}" type="sibTrans">
      <dgm:prSet/>
      <dgm:spPr/>
      <dgm:t>
        <a:bodyPr/>
        <a:lstStyle/>
        <a:p>
          <a:endParaRPr lang="zh-CN" altLang="en-US"/>
        </a:p>
      </dgm:t>
    </dgm:pt>
    <dgm:pt modelId="{B501FD0A-3B21-45CA-83C4-CAFF32D728FE}">
      <dgm:prSet phldrT="[文本]" phldr="0"/>
      <dgm:spPr/>
      <dgm:t>
        <a:bodyPr vert="horz"/>
        <a:lstStyle/>
        <a:p>
          <a:endParaRPr lang="zh-CN" altLang="en-US" dirty="0"/>
        </a:p>
      </dgm:t>
    </dgm:pt>
    <dgm:pt modelId="{6B88E073-C217-4A7D-B727-C988CDC005DF}" cxnId="{68DEE0A9-5B05-4D72-9AE2-8EF8766151DD}" type="sibTrans">
      <dgm:prSet/>
      <dgm:spPr/>
      <dgm:t>
        <a:bodyPr/>
        <a:lstStyle/>
        <a:p>
          <a:endParaRPr lang="zh-CN" altLang="en-US"/>
        </a:p>
      </dgm:t>
    </dgm:pt>
    <dgm:pt modelId="{F7614034-3699-4863-B4DA-8EB0369B6E5B}" cxnId="{68DEE0A9-5B05-4D72-9AE2-8EF8766151DD}" type="parTrans">
      <dgm:prSet/>
      <dgm:spPr/>
      <dgm:t>
        <a:bodyPr/>
        <a:lstStyle/>
        <a:p>
          <a:endParaRPr lang="zh-CN" altLang="en-US"/>
        </a:p>
      </dgm:t>
    </dgm:pt>
    <dgm:pt modelId="{FFE9D8BA-D377-4155-9CCD-2C1230372671}">
      <dgm:prSet phldrT="[文本]" custScaleY="97412" custLinFactNeighborX="-84611" custLinFactNeighborY="-28194"/>
      <dgm:spPr/>
      <dgm:t>
        <a:bodyPr/>
        <a:lstStyle/>
        <a:p>
          <a:endParaRPr lang="zh-CN" altLang="en-US"/>
        </a:p>
      </dgm:t>
    </dgm:pt>
    <dgm:pt modelId="{4DB3DFD0-8303-4B0B-81F9-B695906E51DF}" cxnId="{F5FD4FC1-94FA-4B23-BB79-284B5B2B1D75}" type="parTrans">
      <dgm:prSet/>
      <dgm:spPr/>
      <dgm:t>
        <a:bodyPr/>
        <a:lstStyle/>
        <a:p>
          <a:endParaRPr lang="zh-CN" altLang="en-US"/>
        </a:p>
      </dgm:t>
    </dgm:pt>
    <dgm:pt modelId="{FDB93A5B-1E1B-47F4-BF56-193DFAA7D2C3}" cxnId="{F5FD4FC1-94FA-4B23-BB79-284B5B2B1D75}" type="sibTrans">
      <dgm:prSet/>
      <dgm:spPr/>
      <dgm:t>
        <a:bodyPr/>
        <a:lstStyle/>
        <a:p>
          <a:endParaRPr lang="zh-CN" altLang="en-US"/>
        </a:p>
      </dgm:t>
    </dgm:pt>
    <dgm:pt modelId="{EF4F0788-3023-4E26-9DAC-AFAFC6DA48CE}">
      <dgm:prSet phldrT="[文本]" custScaleY="97412" custLinFactNeighborX="-84611" custLinFactNeighborY="-28194"/>
      <dgm:spPr/>
      <dgm:t>
        <a:bodyPr/>
        <a:lstStyle/>
        <a:p>
          <a:endParaRPr lang="zh-CN" altLang="en-US"/>
        </a:p>
      </dgm:t>
    </dgm:pt>
    <dgm:pt modelId="{6F8ECFB9-62D1-48B6-AA53-CFB82E5C9100}" cxnId="{CF20FFC0-4F93-46DE-89AF-D20C6A02506F}" type="parTrans">
      <dgm:prSet/>
      <dgm:spPr/>
      <dgm:t>
        <a:bodyPr/>
        <a:lstStyle/>
        <a:p>
          <a:endParaRPr lang="zh-CN" altLang="en-US"/>
        </a:p>
      </dgm:t>
    </dgm:pt>
    <dgm:pt modelId="{02A1616D-0A10-471F-B701-ACE725FF7F83}" cxnId="{CF20FFC0-4F93-46DE-89AF-D20C6A02506F}" type="sibTrans">
      <dgm:prSet/>
      <dgm:spPr/>
      <dgm:t>
        <a:bodyPr/>
        <a:lstStyle/>
        <a:p>
          <a:endParaRPr lang="zh-CN" altLang="en-US"/>
        </a:p>
      </dgm:t>
    </dgm:pt>
    <dgm:pt modelId="{946BD1D7-FECD-4E84-9ABF-0BDDFB793BD0}">
      <dgm:prSet phldrT="[文本]" custScaleY="97412" custLinFactNeighborX="-84611" custLinFactNeighborY="-28194"/>
      <dgm:spPr/>
      <dgm:t>
        <a:bodyPr/>
        <a:lstStyle/>
        <a:p>
          <a:endParaRPr lang="zh-CN" altLang="en-US"/>
        </a:p>
      </dgm:t>
    </dgm:pt>
    <dgm:pt modelId="{849971BA-EC89-47ED-B533-712D065A84B5}" cxnId="{82681277-A3F1-4AFD-AA09-CBFA612E1F35}" type="parTrans">
      <dgm:prSet/>
      <dgm:spPr/>
      <dgm:t>
        <a:bodyPr/>
        <a:lstStyle/>
        <a:p>
          <a:endParaRPr lang="zh-CN" altLang="en-US"/>
        </a:p>
      </dgm:t>
    </dgm:pt>
    <dgm:pt modelId="{FF23045E-9B22-4248-A46C-F2D72E01CAD3}" cxnId="{82681277-A3F1-4AFD-AA09-CBFA612E1F35}" type="sibTrans">
      <dgm:prSet/>
      <dgm:spPr/>
      <dgm:t>
        <a:bodyPr/>
        <a:lstStyle/>
        <a:p>
          <a:endParaRPr lang="zh-CN" altLang="en-US"/>
        </a:p>
      </dgm:t>
    </dgm:pt>
    <dgm:pt modelId="{73DADA85-2652-43CA-9A41-1FFF27DE913B}">
      <dgm:prSet phldrT="[文本]" custLinFactNeighborX="-89770" custLinFactNeighborY="-41807"/>
      <dgm:spPr/>
      <dgm:t>
        <a:bodyPr/>
        <a:lstStyle/>
        <a:p>
          <a:endParaRPr lang="zh-CN" altLang="en-US"/>
        </a:p>
      </dgm:t>
    </dgm:pt>
    <dgm:pt modelId="{43C0DA67-1010-48D9-ADDE-6342BF618277}" cxnId="{C9836FFC-B663-4CB2-963D-9DEB5E97A55D}" type="parTrans">
      <dgm:prSet/>
      <dgm:spPr/>
      <dgm:t>
        <a:bodyPr/>
        <a:lstStyle/>
        <a:p>
          <a:endParaRPr lang="zh-CN" altLang="en-US"/>
        </a:p>
      </dgm:t>
    </dgm:pt>
    <dgm:pt modelId="{737954B6-1A0E-40EE-9E5B-BF588ACCBB66}" cxnId="{C9836FFC-B663-4CB2-963D-9DEB5E97A55D}" type="sibTrans">
      <dgm:prSet/>
      <dgm:spPr/>
      <dgm:t>
        <a:bodyPr/>
        <a:lstStyle/>
        <a:p>
          <a:endParaRPr lang="zh-CN" altLang="en-US"/>
        </a:p>
      </dgm:t>
    </dgm:pt>
    <dgm:pt modelId="{4854CBC4-8C68-430B-BBF9-328BD0F60248}">
      <dgm:prSet phldrT="[文本]" custLinFactNeighborX="-89770" custLinFactNeighborY="-41807"/>
      <dgm:spPr/>
      <dgm:t>
        <a:bodyPr/>
        <a:lstStyle/>
        <a:p>
          <a:endParaRPr lang="zh-CN" altLang="en-US"/>
        </a:p>
      </dgm:t>
    </dgm:pt>
    <dgm:pt modelId="{F3E86992-B810-4DF5-973A-4EAAB68687E5}" cxnId="{B4EFD1B6-0844-4D44-B970-C979386869C6}" type="parTrans">
      <dgm:prSet/>
      <dgm:spPr/>
      <dgm:t>
        <a:bodyPr/>
        <a:lstStyle/>
        <a:p>
          <a:endParaRPr lang="zh-CN" altLang="en-US"/>
        </a:p>
      </dgm:t>
    </dgm:pt>
    <dgm:pt modelId="{76BFE571-E4A6-45EB-85CA-A0F2F357672F}" cxnId="{B4EFD1B6-0844-4D44-B970-C979386869C6}" type="sibTrans">
      <dgm:prSet/>
      <dgm:spPr/>
      <dgm:t>
        <a:bodyPr/>
        <a:lstStyle/>
        <a:p>
          <a:endParaRPr lang="zh-CN" altLang="en-US"/>
        </a:p>
      </dgm:t>
    </dgm:pt>
    <dgm:pt modelId="{3D4816B0-7BA4-47FE-A456-8EAA203527AF}">
      <dgm:prSet phldrT="[文本]" custLinFactNeighborX="-89770" custLinFactNeighborY="-41807"/>
      <dgm:spPr/>
      <dgm:t>
        <a:bodyPr/>
        <a:lstStyle/>
        <a:p>
          <a:endParaRPr lang="zh-CN" altLang="en-US"/>
        </a:p>
      </dgm:t>
    </dgm:pt>
    <dgm:pt modelId="{491A7E12-CEC4-4EEE-818A-3BD6514EF921}" cxnId="{D8C0D7E3-734E-405B-A049-B4EC095309C2}" type="parTrans">
      <dgm:prSet/>
      <dgm:spPr/>
      <dgm:t>
        <a:bodyPr/>
        <a:lstStyle/>
        <a:p>
          <a:endParaRPr lang="zh-CN" altLang="en-US"/>
        </a:p>
      </dgm:t>
    </dgm:pt>
    <dgm:pt modelId="{15BDC024-1FBA-45C6-A00E-AA9AC7CB0918}" cxnId="{D8C0D7E3-734E-405B-A049-B4EC095309C2}" type="sibTrans">
      <dgm:prSet/>
      <dgm:spPr/>
      <dgm:t>
        <a:bodyPr/>
        <a:lstStyle/>
        <a:p>
          <a:endParaRPr lang="zh-CN" altLang="en-US"/>
        </a:p>
      </dgm:t>
    </dgm:pt>
    <dgm:pt modelId="{09D5A159-303F-4068-8843-53529DDB7EB7}">
      <dgm:prSet phldrT="[文本]" custLinFactNeighborX="-87867" custLinFactNeighborY="-42912"/>
      <dgm:spPr/>
      <dgm:t>
        <a:bodyPr/>
        <a:lstStyle/>
        <a:p>
          <a:endParaRPr lang="zh-CN" altLang="en-US"/>
        </a:p>
      </dgm:t>
    </dgm:pt>
    <dgm:pt modelId="{48817130-F46F-41B4-B74F-A091C5FA7A89}" cxnId="{CB9B8B29-D343-4753-8BB4-40D262B2BC29}" type="parTrans">
      <dgm:prSet/>
      <dgm:spPr/>
      <dgm:t>
        <a:bodyPr/>
        <a:lstStyle/>
        <a:p>
          <a:endParaRPr lang="zh-CN" altLang="en-US"/>
        </a:p>
      </dgm:t>
    </dgm:pt>
    <dgm:pt modelId="{7C381ACC-4FB2-48F1-9367-294547D17017}" cxnId="{CB9B8B29-D343-4753-8BB4-40D262B2BC29}" type="sibTrans">
      <dgm:prSet/>
      <dgm:spPr/>
      <dgm:t>
        <a:bodyPr/>
        <a:lstStyle/>
        <a:p>
          <a:endParaRPr lang="zh-CN" altLang="en-US"/>
        </a:p>
      </dgm:t>
    </dgm:pt>
    <dgm:pt modelId="{AD483FD3-FB42-45BB-BCC2-B1E8A73CAD3F}">
      <dgm:prSet phldrT="[文本]"/>
      <dgm:spPr/>
      <dgm:t>
        <a:bodyPr/>
        <a:lstStyle/>
        <a:p>
          <a:endParaRPr lang="zh-CN" altLang="en-US"/>
        </a:p>
      </dgm:t>
    </dgm:pt>
    <dgm:pt modelId="{922527AF-D8C9-4CB7-9D23-803428E8C206}" cxnId="{0EDA88D3-BC55-491C-8950-44FA0E0160D4}" type="parTrans">
      <dgm:prSet/>
      <dgm:spPr/>
      <dgm:t>
        <a:bodyPr/>
        <a:lstStyle/>
        <a:p>
          <a:endParaRPr lang="zh-CN" altLang="en-US"/>
        </a:p>
      </dgm:t>
    </dgm:pt>
    <dgm:pt modelId="{059C1310-94CD-4431-BCAB-5B84A9D4489A}" cxnId="{0EDA88D3-BC55-491C-8950-44FA0E0160D4}" type="sibTrans">
      <dgm:prSet/>
      <dgm:spPr/>
      <dgm:t>
        <a:bodyPr/>
        <a:lstStyle/>
        <a:p>
          <a:endParaRPr lang="zh-CN" altLang="en-US"/>
        </a:p>
      </dgm:t>
    </dgm:pt>
    <dgm:pt modelId="{399A39D6-C33D-45B6-86F2-FBF3D50B178D}" type="pres">
      <dgm:prSet presAssocID="{23565AC5-65CB-462A-B086-36A75F3F42D8}" presName="Name0" presStyleCnt="0">
        <dgm:presLayoutVars>
          <dgm:chMax val="4"/>
          <dgm:resizeHandles val="exact"/>
        </dgm:presLayoutVars>
      </dgm:prSet>
      <dgm:spPr/>
    </dgm:pt>
    <dgm:pt modelId="{E07F5C37-113B-4FDF-B360-30C946154B6A}" type="pres">
      <dgm:prSet presAssocID="{23565AC5-65CB-462A-B086-36A75F3F42D8}" presName="ellipse" presStyleLbl="trBgShp" presStyleIdx="0" presStyleCnt="1" custScaleX="155039" custScaleY="147367" custLinFactNeighborX="-413" custLinFactNeighborY="-36421"/>
      <dgm:spPr/>
    </dgm:pt>
    <dgm:pt modelId="{0BA0DDA1-42AE-40C0-8EEC-1AA47F3B43EF}" type="pres">
      <dgm:prSet presAssocID="{23565AC5-65CB-462A-B086-36A75F3F42D8}" presName="arrow1" presStyleLbl="fgShp" presStyleIdx="0" presStyleCnt="1" custLinFactY="32296" custLinFactNeighborX="1104" custLinFactNeighborY="100000"/>
      <dgm:spPr/>
    </dgm:pt>
    <dgm:pt modelId="{D3970B4B-A5D3-4F78-9A52-DAEB3E17911F}" type="pres">
      <dgm:prSet presAssocID="{23565AC5-65CB-462A-B086-36A75F3F42D8}" presName="rectangle" presStyleLbl="revTx" presStyleIdx="0" presStyleCnt="1" custFlipVert="1" custScaleX="90381" custScaleY="79281" custLinFactNeighborX="-8363" custLinFactNeighborY="87464">
        <dgm:presLayoutVars>
          <dgm:bulletEnabled val="1"/>
        </dgm:presLayoutVars>
      </dgm:prSet>
      <dgm:spPr/>
    </dgm:pt>
    <dgm:pt modelId="{3349FEEE-C208-4628-B147-954262E7D350}" type="pres">
      <dgm:prSet presAssocID="{851AAD9A-B06A-475B-8061-3E7B3E7BB754}" presName="item1" presStyleLbl="node1" presStyleIdx="0" presStyleCnt="3" custScaleY="97412" custLinFactX="41993" custLinFactY="-42698" custLinFactNeighborX="100000" custLinFactNeighborY="-100000">
        <dgm:presLayoutVars>
          <dgm:bulletEnabled val="1"/>
        </dgm:presLayoutVars>
      </dgm:prSet>
      <dgm:spPr/>
    </dgm:pt>
    <dgm:pt modelId="{2D53975F-A986-4834-A581-EC86D3B4849F}" type="pres">
      <dgm:prSet presAssocID="{2BF2DEF6-0291-4033-9795-8D83521A5AA1}" presName="item2" presStyleLbl="node1" presStyleIdx="1" presStyleCnt="3" custLinFactNeighborX="-83954" custLinFactNeighborY="-65659">
        <dgm:presLayoutVars>
          <dgm:bulletEnabled val="1"/>
        </dgm:presLayoutVars>
      </dgm:prSet>
      <dgm:spPr/>
    </dgm:pt>
    <dgm:pt modelId="{9F51BFB6-47B6-4D78-BE79-BF781CF6E836}" type="pres">
      <dgm:prSet presAssocID="{B501FD0A-3B21-45CA-83C4-CAFF32D728FE}" presName="item3" presStyleLbl="node1" presStyleIdx="2" presStyleCnt="3" custLinFactNeighborX="-87867" custLinFactNeighborY="-49912">
        <dgm:presLayoutVars>
          <dgm:bulletEnabled val="1"/>
        </dgm:presLayoutVars>
      </dgm:prSet>
      <dgm:spPr/>
    </dgm:pt>
    <dgm:pt modelId="{FA5C3B46-3FA2-48F4-BB3B-28DD8EBFF82B}" type="pres">
      <dgm:prSet presAssocID="{23565AC5-65CB-462A-B086-36A75F3F42D8}" presName="funnel" presStyleLbl="trAlignAcc1" presStyleIdx="0" presStyleCnt="1" custScaleX="142857" custScaleY="139338" custLinFactNeighborX="-2079" custLinFactNeighborY="-7001"/>
      <dgm:spPr/>
    </dgm:pt>
  </dgm:ptLst>
  <dgm:cxnLst>
    <dgm:cxn modelId="{5FA88813-3F09-4296-91A0-C0E1925D83C0}" type="presOf" srcId="{851AAD9A-B06A-475B-8061-3E7B3E7BB754}" destId="{2D53975F-A986-4834-A581-EC86D3B4849F}" srcOrd="0" destOrd="0" presId="urn:microsoft.com/office/officeart/2005/8/layout/funnel1"/>
    <dgm:cxn modelId="{CB9B8B29-D343-4753-8BB4-40D262B2BC29}" srcId="{23565AC5-65CB-462A-B086-36A75F3F42D8}" destId="{09D5A159-303F-4068-8843-53529DDB7EB7}" srcOrd="14" destOrd="0" parTransId="{48817130-F46F-41B4-B74F-A091C5FA7A89}" sibTransId="{7C381ACC-4FB2-48F1-9367-294547D17017}"/>
    <dgm:cxn modelId="{19D46D3C-E0CB-4A86-B49B-9E264F1D2C7F}" type="presOf" srcId="{B501FD0A-3B21-45CA-83C4-CAFF32D728FE}" destId="{D3970B4B-A5D3-4F78-9A52-DAEB3E17911F}" srcOrd="0" destOrd="0" presId="urn:microsoft.com/office/officeart/2005/8/layout/funnel1"/>
    <dgm:cxn modelId="{97554645-04CB-47A4-AC1C-47A06E387A3D}" srcId="{23565AC5-65CB-462A-B086-36A75F3F42D8}" destId="{E818F865-A4CD-4ECF-BD8D-D62BA50F9C53}" srcOrd="5" destOrd="0" parTransId="{A828FEB5-03B3-4004-A3F0-553F0C321892}" sibTransId="{1CB15312-14C6-463B-BCB1-FECAE95DF6D2}"/>
    <dgm:cxn modelId="{CDA74A66-5D97-4F30-8910-E6D257B5B305}" type="presOf" srcId="{2BF2DEF6-0291-4033-9795-8D83521A5AA1}" destId="{3349FEEE-C208-4628-B147-954262E7D350}" srcOrd="0" destOrd="0" presId="urn:microsoft.com/office/officeart/2005/8/layout/funnel1"/>
    <dgm:cxn modelId="{F37BCD4A-5F3D-4168-9346-B650638908DB}" srcId="{23565AC5-65CB-462A-B086-36A75F3F42D8}" destId="{2BF2DEF6-0291-4033-9795-8D83521A5AA1}" srcOrd="2" destOrd="0" parTransId="{502473E5-867B-46F8-84BF-33B8F703A3D7}" sibTransId="{EEC813A4-530B-464A-A7DC-49B0EDF9EA32}"/>
    <dgm:cxn modelId="{27B39174-3AB1-4925-A390-8337C0370AEF}" srcId="{23565AC5-65CB-462A-B086-36A75F3F42D8}" destId="{851AAD9A-B06A-475B-8061-3E7B3E7BB754}" srcOrd="1" destOrd="0" parTransId="{7ADCB193-F39F-4346-BA24-1BAF2DEDFDE5}" sibTransId="{1841D223-2687-4445-8C78-295AC6060B32}"/>
    <dgm:cxn modelId="{82681277-A3F1-4AFD-AA09-CBFA612E1F35}" srcId="{23565AC5-65CB-462A-B086-36A75F3F42D8}" destId="{946BD1D7-FECD-4E84-9ABF-0BDDFB793BD0}" srcOrd="10" destOrd="0" parTransId="{849971BA-EC89-47ED-B533-712D065A84B5}" sibTransId="{FF23045E-9B22-4248-A46C-F2D72E01CAD3}"/>
    <dgm:cxn modelId="{5226418D-F89C-4885-8503-A96198EDB845}" srcId="{23565AC5-65CB-462A-B086-36A75F3F42D8}" destId="{F5B7F7E3-EDEE-4AE5-A402-324DD7D5AC01}" srcOrd="7" destOrd="0" parTransId="{FC21FA79-A310-4199-ABCC-060A011E549F}" sibTransId="{A653B340-6688-4D92-9A4A-F36A9B927CF3}"/>
    <dgm:cxn modelId="{A189099F-295C-4298-A22A-FF9AAB33F9A6}" type="presOf" srcId="{23565AC5-65CB-462A-B086-36A75F3F42D8}" destId="{399A39D6-C33D-45B6-86F2-FBF3D50B178D}" srcOrd="0" destOrd="0" presId="urn:microsoft.com/office/officeart/2005/8/layout/funnel1"/>
    <dgm:cxn modelId="{F33349A0-445B-49E3-BABF-2A8F7ABF697F}" srcId="{23565AC5-65CB-462A-B086-36A75F3F42D8}" destId="{B7E01870-9570-4ACE-A6D1-914DFBD57245}" srcOrd="0" destOrd="0" parTransId="{136B9C53-A6E4-4567-9BA0-DC744F08732E}" sibTransId="{83B80583-5C09-4751-9DDA-BE56C40D1B7A}"/>
    <dgm:cxn modelId="{68DEE0A9-5B05-4D72-9AE2-8EF8766151DD}" srcId="{23565AC5-65CB-462A-B086-36A75F3F42D8}" destId="{B501FD0A-3B21-45CA-83C4-CAFF32D728FE}" srcOrd="3" destOrd="0" parTransId="{F7614034-3699-4863-B4DA-8EB0369B6E5B}" sibTransId="{6B88E073-C217-4A7D-B727-C988CDC005DF}"/>
    <dgm:cxn modelId="{B4EFD1B6-0844-4D44-B970-C979386869C6}" srcId="{23565AC5-65CB-462A-B086-36A75F3F42D8}" destId="{4854CBC4-8C68-430B-BBF9-328BD0F60248}" srcOrd="12" destOrd="0" parTransId="{F3E86992-B810-4DF5-973A-4EAAB68687E5}" sibTransId="{76BFE571-E4A6-45EB-85CA-A0F2F357672F}"/>
    <dgm:cxn modelId="{CF20FFC0-4F93-46DE-89AF-D20C6A02506F}" srcId="{23565AC5-65CB-462A-B086-36A75F3F42D8}" destId="{EF4F0788-3023-4E26-9DAC-AFAFC6DA48CE}" srcOrd="9" destOrd="0" parTransId="{6F8ECFB9-62D1-48B6-AA53-CFB82E5C9100}" sibTransId="{02A1616D-0A10-471F-B701-ACE725FF7F83}"/>
    <dgm:cxn modelId="{F5FD4FC1-94FA-4B23-BB79-284B5B2B1D75}" srcId="{23565AC5-65CB-462A-B086-36A75F3F42D8}" destId="{FFE9D8BA-D377-4155-9CCD-2C1230372671}" srcOrd="8" destOrd="0" parTransId="{4DB3DFD0-8303-4B0B-81F9-B695906E51DF}" sibTransId="{FDB93A5B-1E1B-47F4-BF56-193DFAA7D2C3}"/>
    <dgm:cxn modelId="{E4CBACD1-C661-43A5-A30F-627F405690E2}" type="presOf" srcId="{B7E01870-9570-4ACE-A6D1-914DFBD57245}" destId="{9F51BFB6-47B6-4D78-BE79-BF781CF6E836}" srcOrd="0" destOrd="0" presId="urn:microsoft.com/office/officeart/2005/8/layout/funnel1"/>
    <dgm:cxn modelId="{0EDA88D3-BC55-491C-8950-44FA0E0160D4}" srcId="{23565AC5-65CB-462A-B086-36A75F3F42D8}" destId="{AD483FD3-FB42-45BB-BCC2-B1E8A73CAD3F}" srcOrd="15" destOrd="0" parTransId="{922527AF-D8C9-4CB7-9D23-803428E8C206}" sibTransId="{059C1310-94CD-4431-BCAB-5B84A9D4489A}"/>
    <dgm:cxn modelId="{724B8BDE-22C7-4395-8758-DE6A9D6350A4}" srcId="{23565AC5-65CB-462A-B086-36A75F3F42D8}" destId="{7EB3BF16-E072-4A61-95A3-F9C4CEE04A3E}" srcOrd="6" destOrd="0" parTransId="{0FADF55B-2901-4A9F-B10F-7A633250A9A7}" sibTransId="{CCD6036B-2D17-4CB7-8582-6C8B9E32CA60}"/>
    <dgm:cxn modelId="{D8C0D7E3-734E-405B-A049-B4EC095309C2}" srcId="{23565AC5-65CB-462A-B086-36A75F3F42D8}" destId="{3D4816B0-7BA4-47FE-A456-8EAA203527AF}" srcOrd="13" destOrd="0" parTransId="{491A7E12-CEC4-4EEE-818A-3BD6514EF921}" sibTransId="{15BDC024-1FBA-45C6-A00E-AA9AC7CB0918}"/>
    <dgm:cxn modelId="{C9836FFC-B663-4CB2-963D-9DEB5E97A55D}" srcId="{23565AC5-65CB-462A-B086-36A75F3F42D8}" destId="{73DADA85-2652-43CA-9A41-1FFF27DE913B}" srcOrd="11" destOrd="0" parTransId="{43C0DA67-1010-48D9-ADDE-6342BF618277}" sibTransId="{737954B6-1A0E-40EE-9E5B-BF588ACCBB66}"/>
    <dgm:cxn modelId="{A0F709FD-0D02-4518-98D5-5B4CFF1A1A89}" srcId="{23565AC5-65CB-462A-B086-36A75F3F42D8}" destId="{A996B40D-5362-43E9-BCD4-56B0F29C53C2}" srcOrd="4" destOrd="0" parTransId="{74BF439D-B84A-4D57-90CC-9D876ED15B62}" sibTransId="{530656EE-B1A2-467B-9903-A10C8ABFB5F3}"/>
    <dgm:cxn modelId="{AA1FFBB1-599E-455D-A590-D15887511177}" type="presParOf" srcId="{399A39D6-C33D-45B6-86F2-FBF3D50B178D}" destId="{E07F5C37-113B-4FDF-B360-30C946154B6A}" srcOrd="0" destOrd="0" presId="urn:microsoft.com/office/officeart/2005/8/layout/funnel1"/>
    <dgm:cxn modelId="{9D58F00F-E977-4957-BF99-0435B673B798}" type="presParOf" srcId="{399A39D6-C33D-45B6-86F2-FBF3D50B178D}" destId="{0BA0DDA1-42AE-40C0-8EEC-1AA47F3B43EF}" srcOrd="1" destOrd="0" presId="urn:microsoft.com/office/officeart/2005/8/layout/funnel1"/>
    <dgm:cxn modelId="{01742259-A73A-4B3B-B9B5-A8381C0B07DD}" type="presParOf" srcId="{399A39D6-C33D-45B6-86F2-FBF3D50B178D}" destId="{D3970B4B-A5D3-4F78-9A52-DAEB3E17911F}" srcOrd="2" destOrd="0" presId="urn:microsoft.com/office/officeart/2005/8/layout/funnel1"/>
    <dgm:cxn modelId="{DA79D7AD-31C7-4A5B-A078-5F96F75AAE6D}" type="presParOf" srcId="{399A39D6-C33D-45B6-86F2-FBF3D50B178D}" destId="{3349FEEE-C208-4628-B147-954262E7D350}" srcOrd="3" destOrd="0" presId="urn:microsoft.com/office/officeart/2005/8/layout/funnel1"/>
    <dgm:cxn modelId="{15D1BE7B-68F6-493D-8307-467B1D381628}" type="presParOf" srcId="{399A39D6-C33D-45B6-86F2-FBF3D50B178D}" destId="{2D53975F-A986-4834-A581-EC86D3B4849F}" srcOrd="4" destOrd="0" presId="urn:microsoft.com/office/officeart/2005/8/layout/funnel1"/>
    <dgm:cxn modelId="{11BC9A77-4C47-475C-99BA-08CB3A114B99}" type="presParOf" srcId="{399A39D6-C33D-45B6-86F2-FBF3D50B178D}" destId="{9F51BFB6-47B6-4D78-BE79-BF781CF6E836}" srcOrd="5" destOrd="0" presId="urn:microsoft.com/office/officeart/2005/8/layout/funnel1"/>
    <dgm:cxn modelId="{2434BB64-DA98-4C83-9F36-90DC59AB8519}" type="presParOf" srcId="{399A39D6-C33D-45B6-86F2-FBF3D50B178D}" destId="{FA5C3B46-3FA2-48F4-BB3B-28DD8EBFF82B}" srcOrd="6" destOrd="0" presId="urn:microsoft.com/office/officeart/2005/8/layout/funne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D734A-1E9F-412F-BC32-B8CDC881702E}" type="doc">
      <dgm:prSet loTypeId="urn:microsoft.com/office/officeart/2005/8/layout/rings+Icon" loCatId="officeonline" qsTypeId="urn:microsoft.com/office/officeart/2005/8/quickstyle/simple1#1" qsCatId="simple" csTypeId="urn:microsoft.com/office/officeart/2005/8/colors/accent1_2#2" csCatId="accent1" phldr="1"/>
      <dgm:spPr/>
    </dgm:pt>
    <dgm:pt modelId="{709CD8E6-864A-4CAB-BE54-C26A9AAAAB07}">
      <dgm:prSet phldrT="[文本]"/>
      <dgm:spPr/>
      <dgm:t>
        <a:bodyPr/>
        <a:lstStyle/>
        <a:p>
          <a:endParaRPr lang="zh-CN" altLang="en-US" dirty="0"/>
        </a:p>
      </dgm:t>
    </dgm:pt>
    <dgm:pt modelId="{500E0A14-EF83-49DF-9AA7-1C2AC09A1000}" cxnId="{ADC613A6-5335-4CEC-947E-3B84B3AD3572}" type="parTrans">
      <dgm:prSet/>
      <dgm:spPr/>
      <dgm:t>
        <a:bodyPr/>
        <a:lstStyle/>
        <a:p>
          <a:endParaRPr lang="zh-CN" altLang="en-US"/>
        </a:p>
      </dgm:t>
    </dgm:pt>
    <dgm:pt modelId="{0235319C-03E8-45B4-8738-E985C2761461}" cxnId="{ADC613A6-5335-4CEC-947E-3B84B3AD3572}" type="sibTrans">
      <dgm:prSet/>
      <dgm:spPr/>
      <dgm:t>
        <a:bodyPr/>
        <a:lstStyle/>
        <a:p>
          <a:endParaRPr lang="zh-CN" altLang="en-US"/>
        </a:p>
      </dgm:t>
    </dgm:pt>
    <dgm:pt modelId="{EDF1F4F6-72D1-4560-A99C-402FB1073223}">
      <dgm:prSet phldrT="[文本]"/>
      <dgm:spPr>
        <a:solidFill>
          <a:srgbClr val="92D050">
            <a:alpha val="50000"/>
          </a:srgbClr>
        </a:solidFill>
      </dgm:spPr>
      <dgm:t>
        <a:bodyPr/>
        <a:lstStyle/>
        <a:p>
          <a:endParaRPr lang="zh-CN" altLang="en-US" dirty="0"/>
        </a:p>
      </dgm:t>
    </dgm:pt>
    <dgm:pt modelId="{6D8295C3-9F17-46E6-A331-3FEDA781364B}" cxnId="{DC3D0A62-23C6-429C-A063-A4D1B1A267C0}" type="parTrans">
      <dgm:prSet/>
      <dgm:spPr/>
      <dgm:t>
        <a:bodyPr/>
        <a:lstStyle/>
        <a:p>
          <a:endParaRPr lang="zh-CN" altLang="en-US"/>
        </a:p>
      </dgm:t>
    </dgm:pt>
    <dgm:pt modelId="{78BCA0DC-0AE2-4E7F-95ED-EF1BDA302ED2}" cxnId="{DC3D0A62-23C6-429C-A063-A4D1B1A267C0}" type="sibTrans">
      <dgm:prSet/>
      <dgm:spPr/>
      <dgm:t>
        <a:bodyPr/>
        <a:lstStyle/>
        <a:p>
          <a:endParaRPr lang="zh-CN" altLang="en-US"/>
        </a:p>
      </dgm:t>
    </dgm:pt>
    <dgm:pt modelId="{954DC5DC-F795-4415-927D-13CF33BE1C35}" type="pres">
      <dgm:prSet presAssocID="{838D734A-1E9F-412F-BC32-B8CDC881702E}" presName="Name0" presStyleCnt="0">
        <dgm:presLayoutVars>
          <dgm:chMax val="7"/>
          <dgm:dir/>
          <dgm:resizeHandles val="exact"/>
        </dgm:presLayoutVars>
      </dgm:prSet>
      <dgm:spPr/>
    </dgm:pt>
    <dgm:pt modelId="{E83B2528-872D-436A-986A-1F41E8151E1F}" type="pres">
      <dgm:prSet presAssocID="{838D734A-1E9F-412F-BC32-B8CDC881702E}" presName="ellipse1" presStyleLbl="vennNode1" presStyleIdx="0" presStyleCnt="2" custLinFactNeighborX="10540" custLinFactNeighborY="15953">
        <dgm:presLayoutVars>
          <dgm:bulletEnabled val="1"/>
        </dgm:presLayoutVars>
      </dgm:prSet>
      <dgm:spPr/>
    </dgm:pt>
    <dgm:pt modelId="{0E6A261F-B5C9-4BB1-BAEC-61FA433048D1}" type="pres">
      <dgm:prSet presAssocID="{838D734A-1E9F-412F-BC32-B8CDC881702E}" presName="ellipse2" presStyleLbl="vennNode1" presStyleIdx="1" presStyleCnt="2" custLinFactNeighborX="-36538" custLinFactNeighborY="-12">
        <dgm:presLayoutVars>
          <dgm:bulletEnabled val="1"/>
        </dgm:presLayoutVars>
      </dgm:prSet>
      <dgm:spPr/>
    </dgm:pt>
  </dgm:ptLst>
  <dgm:cxnLst>
    <dgm:cxn modelId="{E364923B-4D0B-42F9-944B-D811D635E8AA}" type="presOf" srcId="{709CD8E6-864A-4CAB-BE54-C26A9AAAAB07}" destId="{E83B2528-872D-436A-986A-1F41E8151E1F}" srcOrd="0" destOrd="0" presId="urn:microsoft.com/office/officeart/2005/8/layout/rings+Icon"/>
    <dgm:cxn modelId="{DC3D0A62-23C6-429C-A063-A4D1B1A267C0}" srcId="{838D734A-1E9F-412F-BC32-B8CDC881702E}" destId="{EDF1F4F6-72D1-4560-A99C-402FB1073223}" srcOrd="1" destOrd="0" parTransId="{6D8295C3-9F17-46E6-A331-3FEDA781364B}" sibTransId="{78BCA0DC-0AE2-4E7F-95ED-EF1BDA302ED2}"/>
    <dgm:cxn modelId="{38BC7C49-FCB2-4FFD-81A6-CF58842BECEC}" type="presOf" srcId="{838D734A-1E9F-412F-BC32-B8CDC881702E}" destId="{954DC5DC-F795-4415-927D-13CF33BE1C35}" srcOrd="0" destOrd="0" presId="urn:microsoft.com/office/officeart/2005/8/layout/rings+Icon"/>
    <dgm:cxn modelId="{8B66E855-50D8-4BF2-B31D-91846377E890}" type="presOf" srcId="{EDF1F4F6-72D1-4560-A99C-402FB1073223}" destId="{0E6A261F-B5C9-4BB1-BAEC-61FA433048D1}" srcOrd="0" destOrd="0" presId="urn:microsoft.com/office/officeart/2005/8/layout/rings+Icon"/>
    <dgm:cxn modelId="{ADC613A6-5335-4CEC-947E-3B84B3AD3572}" srcId="{838D734A-1E9F-412F-BC32-B8CDC881702E}" destId="{709CD8E6-864A-4CAB-BE54-C26A9AAAAB07}" srcOrd="0" destOrd="0" parTransId="{500E0A14-EF83-49DF-9AA7-1C2AC09A1000}" sibTransId="{0235319C-03E8-45B4-8738-E985C2761461}"/>
    <dgm:cxn modelId="{D7E66CC2-E49E-4617-8624-F18E2745F2F2}" type="presParOf" srcId="{954DC5DC-F795-4415-927D-13CF33BE1C35}" destId="{E83B2528-872D-436A-986A-1F41E8151E1F}" srcOrd="0" destOrd="0" presId="urn:microsoft.com/office/officeart/2005/8/layout/rings+Icon"/>
    <dgm:cxn modelId="{25628AD4-945B-4DF5-A1A8-4956B897FCC0}" type="presParOf" srcId="{954DC5DC-F795-4415-927D-13CF33BE1C35}" destId="{0E6A261F-B5C9-4BB1-BAEC-61FA433048D1}" srcOrd="1"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DE0259-4D03-4CA5-95E8-8E184B019EA4}" type="doc">
      <dgm:prSet loTypeId="urn:microsoft.com/office/officeart/2005/8/layout/matrix1#1" loCatId="matrix" qsTypeId="urn:microsoft.com/office/officeart/2005/8/quickstyle/simple1#2" qsCatId="simple" csTypeId="urn:microsoft.com/office/officeart/2005/8/colors/accent1_3#1" csCatId="accent1" phldr="1"/>
      <dgm:spPr/>
      <dgm:t>
        <a:bodyPr/>
        <a:lstStyle/>
        <a:p>
          <a:endParaRPr lang="zh-CN" altLang="en-US"/>
        </a:p>
      </dgm:t>
    </dgm:pt>
    <dgm:pt modelId="{6CCC1E99-4566-44C8-8778-9FCFB0B21120}">
      <dgm:prSet phldrT="[文本]" phldr="0" custT="1"/>
      <dgm:spPr/>
      <dgm:t>
        <a:bodyPr vert="horz" wrap="square"/>
        <a:lstStyle/>
        <a:p>
          <a:pPr>
            <a:lnSpc>
              <a:spcPct val="100000"/>
            </a:lnSpc>
            <a:spcBef>
              <a:spcPct val="0"/>
            </a:spcBef>
            <a:spcAft>
              <a:spcPct val="35000"/>
            </a:spcAft>
          </a:pPr>
          <a:r>
            <a:rPr lang="zh-CN" altLang="en-US" sz="1400" b="1" dirty="0"/>
            <a:t>打印控制</a:t>
          </a:r>
        </a:p>
      </dgm:t>
    </dgm:pt>
    <dgm:pt modelId="{D472A1FE-717E-4E49-925B-58D077735788}" cxnId="{C9578EAB-3A85-4A90-949F-25D165EB8340}" type="parTrans">
      <dgm:prSet/>
      <dgm:spPr/>
      <dgm:t>
        <a:bodyPr/>
        <a:lstStyle/>
        <a:p>
          <a:endParaRPr lang="zh-CN" altLang="en-US"/>
        </a:p>
      </dgm:t>
    </dgm:pt>
    <dgm:pt modelId="{835F36F1-AAE9-4FE8-B360-442B3601AD89}" cxnId="{C9578EAB-3A85-4A90-949F-25D165EB8340}" type="sibTrans">
      <dgm:prSet/>
      <dgm:spPr/>
      <dgm:t>
        <a:bodyPr/>
        <a:lstStyle/>
        <a:p>
          <a:endParaRPr lang="zh-CN" altLang="en-US"/>
        </a:p>
      </dgm:t>
    </dgm:pt>
    <dgm:pt modelId="{61A47E42-DA3A-4662-8D01-7A1F7B7DE11B}">
      <dgm:prSet phldrT="[文本]" custT="1"/>
      <dgm:spPr/>
      <dgm:t>
        <a:bodyPr/>
        <a:lstStyle/>
        <a:p>
          <a:r>
            <a:rPr lang="zh-CN" altLang="en-US" sz="1500" dirty="0"/>
            <a:t>打印机控制</a:t>
          </a:r>
        </a:p>
      </dgm:t>
    </dgm:pt>
    <dgm:pt modelId="{50EF2E32-1BE2-4C0F-AE3E-8CEF8746B118}" cxnId="{3FBB3C0E-3FCD-4F0F-AF11-797F78AEC6EB}" type="parTrans">
      <dgm:prSet/>
      <dgm:spPr/>
      <dgm:t>
        <a:bodyPr/>
        <a:lstStyle/>
        <a:p>
          <a:endParaRPr lang="zh-CN" altLang="en-US"/>
        </a:p>
      </dgm:t>
    </dgm:pt>
    <dgm:pt modelId="{2503348B-73F4-4CA8-91E2-4F3732A839E4}" cxnId="{3FBB3C0E-3FCD-4F0F-AF11-797F78AEC6EB}" type="sibTrans">
      <dgm:prSet/>
      <dgm:spPr/>
      <dgm:t>
        <a:bodyPr/>
        <a:lstStyle/>
        <a:p>
          <a:endParaRPr lang="zh-CN" altLang="en-US"/>
        </a:p>
      </dgm:t>
    </dgm:pt>
    <dgm:pt modelId="{96494CCC-0A58-471A-BC9A-86944C8908A5}">
      <dgm:prSet phldrT="[文本]" custT="1"/>
      <dgm:spPr/>
      <dgm:t>
        <a:bodyPr/>
        <a:lstStyle/>
        <a:p>
          <a:r>
            <a:rPr lang="zh-CN" altLang="en-US" sz="1500" dirty="0"/>
            <a:t>打印权限控制</a:t>
          </a:r>
        </a:p>
      </dgm:t>
    </dgm:pt>
    <dgm:pt modelId="{B179767E-E3A6-4186-BA79-360436F95881}" cxnId="{F35A78D3-726D-43C0-B89E-D7014084AAE6}" type="parTrans">
      <dgm:prSet/>
      <dgm:spPr/>
      <dgm:t>
        <a:bodyPr/>
        <a:lstStyle/>
        <a:p>
          <a:endParaRPr lang="zh-CN" altLang="en-US"/>
        </a:p>
      </dgm:t>
    </dgm:pt>
    <dgm:pt modelId="{53D2C293-A5BD-4347-A520-D484B8206BC4}" cxnId="{F35A78D3-726D-43C0-B89E-D7014084AAE6}" type="sibTrans">
      <dgm:prSet/>
      <dgm:spPr/>
      <dgm:t>
        <a:bodyPr/>
        <a:lstStyle/>
        <a:p>
          <a:endParaRPr lang="zh-CN" altLang="en-US"/>
        </a:p>
      </dgm:t>
    </dgm:pt>
    <dgm:pt modelId="{BABE839E-156D-4DDD-A502-11DD7EBF32A1}">
      <dgm:prSet phldrT="[文本]" custT="1"/>
      <dgm:spPr/>
      <dgm:t>
        <a:bodyPr/>
        <a:lstStyle/>
        <a:p>
          <a:r>
            <a:rPr lang="zh-CN" altLang="en-US" sz="1500" dirty="0"/>
            <a:t>打印水印控制</a:t>
          </a:r>
        </a:p>
      </dgm:t>
    </dgm:pt>
    <dgm:pt modelId="{CB05A45B-AF0B-442B-8314-06CC072C7B76}" cxnId="{7031029E-8D2C-4223-8B69-C8C512238793}" type="parTrans">
      <dgm:prSet/>
      <dgm:spPr/>
      <dgm:t>
        <a:bodyPr/>
        <a:lstStyle/>
        <a:p>
          <a:endParaRPr lang="zh-CN" altLang="en-US"/>
        </a:p>
      </dgm:t>
    </dgm:pt>
    <dgm:pt modelId="{8CC70B66-1500-48AD-A165-9A952BDB0EEC}" cxnId="{7031029E-8D2C-4223-8B69-C8C512238793}" type="sibTrans">
      <dgm:prSet/>
      <dgm:spPr/>
      <dgm:t>
        <a:bodyPr/>
        <a:lstStyle/>
        <a:p>
          <a:endParaRPr lang="zh-CN" altLang="en-US"/>
        </a:p>
      </dgm:t>
    </dgm:pt>
    <dgm:pt modelId="{F5062DC4-3D09-4ACA-AF36-F62B92EC8445}">
      <dgm:prSet phldrT="[文本]" custT="1"/>
      <dgm:spPr/>
      <dgm:t>
        <a:bodyPr/>
        <a:lstStyle/>
        <a:p>
          <a:r>
            <a:rPr lang="zh-CN" altLang="en-US" sz="1500" dirty="0"/>
            <a:t>打印日志（快照）</a:t>
          </a:r>
        </a:p>
      </dgm:t>
    </dgm:pt>
    <dgm:pt modelId="{4C599BC4-7327-40F2-9D37-592331D7B33D}" cxnId="{1E1DAFCF-830F-44AA-A489-1616468E5D3B}" type="parTrans">
      <dgm:prSet/>
      <dgm:spPr/>
      <dgm:t>
        <a:bodyPr/>
        <a:lstStyle/>
        <a:p>
          <a:endParaRPr lang="zh-CN" altLang="en-US"/>
        </a:p>
      </dgm:t>
    </dgm:pt>
    <dgm:pt modelId="{45879E89-5D2A-4E6D-9C02-0A4A9222E063}" cxnId="{1E1DAFCF-830F-44AA-A489-1616468E5D3B}" type="sibTrans">
      <dgm:prSet/>
      <dgm:spPr/>
      <dgm:t>
        <a:bodyPr/>
        <a:lstStyle/>
        <a:p>
          <a:endParaRPr lang="zh-CN" altLang="en-US"/>
        </a:p>
      </dgm:t>
    </dgm:pt>
    <dgm:pt modelId="{FB727B7A-5611-4C79-AEC1-032E6F240D72}" type="pres">
      <dgm:prSet presAssocID="{AEDE0259-4D03-4CA5-95E8-8E184B019EA4}" presName="diagram" presStyleCnt="0">
        <dgm:presLayoutVars>
          <dgm:chMax val="1"/>
          <dgm:dir/>
          <dgm:animLvl val="ctr"/>
          <dgm:resizeHandles val="exact"/>
        </dgm:presLayoutVars>
      </dgm:prSet>
      <dgm:spPr/>
    </dgm:pt>
    <dgm:pt modelId="{2C57C822-F438-47F3-8C59-2ABF75849BD2}" type="pres">
      <dgm:prSet presAssocID="{AEDE0259-4D03-4CA5-95E8-8E184B019EA4}" presName="matrix" presStyleCnt="0"/>
      <dgm:spPr/>
    </dgm:pt>
    <dgm:pt modelId="{ED7A0212-5FE7-45E6-AA4A-D11E4278407C}" type="pres">
      <dgm:prSet presAssocID="{AEDE0259-4D03-4CA5-95E8-8E184B019EA4}" presName="tile1" presStyleLbl="node1" presStyleIdx="0" presStyleCnt="4" custLinFactNeighborX="-61746" custLinFactNeighborY="-7981"/>
      <dgm:spPr/>
    </dgm:pt>
    <dgm:pt modelId="{7BC669DC-A243-4218-AE8D-5F652226ED19}" type="pres">
      <dgm:prSet presAssocID="{AEDE0259-4D03-4CA5-95E8-8E184B019EA4}" presName="tile1text" presStyleLbl="node1" presStyleIdx="0" presStyleCnt="4">
        <dgm:presLayoutVars>
          <dgm:chMax val="0"/>
          <dgm:chPref val="0"/>
          <dgm:bulletEnabled val="1"/>
        </dgm:presLayoutVars>
      </dgm:prSet>
      <dgm:spPr/>
    </dgm:pt>
    <dgm:pt modelId="{48310C61-2137-42D3-980D-8EF1FA15203C}" type="pres">
      <dgm:prSet presAssocID="{AEDE0259-4D03-4CA5-95E8-8E184B019EA4}" presName="tile2" presStyleLbl="node1" presStyleIdx="1" presStyleCnt="4"/>
      <dgm:spPr/>
    </dgm:pt>
    <dgm:pt modelId="{82BE0902-D59B-4989-BD77-2E007FF460EE}" type="pres">
      <dgm:prSet presAssocID="{AEDE0259-4D03-4CA5-95E8-8E184B019EA4}" presName="tile2text" presStyleLbl="node1" presStyleIdx="1" presStyleCnt="4">
        <dgm:presLayoutVars>
          <dgm:chMax val="0"/>
          <dgm:chPref val="0"/>
          <dgm:bulletEnabled val="1"/>
        </dgm:presLayoutVars>
      </dgm:prSet>
      <dgm:spPr/>
    </dgm:pt>
    <dgm:pt modelId="{5ACC3298-B34E-4D85-87A0-BA47E223DEB7}" type="pres">
      <dgm:prSet presAssocID="{AEDE0259-4D03-4CA5-95E8-8E184B019EA4}" presName="tile3" presStyleLbl="node1" presStyleIdx="2" presStyleCnt="4"/>
      <dgm:spPr/>
    </dgm:pt>
    <dgm:pt modelId="{82CCE375-F791-4200-B8CD-1AACFEDB1D85}" type="pres">
      <dgm:prSet presAssocID="{AEDE0259-4D03-4CA5-95E8-8E184B019EA4}" presName="tile3text" presStyleLbl="node1" presStyleIdx="2" presStyleCnt="4">
        <dgm:presLayoutVars>
          <dgm:chMax val="0"/>
          <dgm:chPref val="0"/>
          <dgm:bulletEnabled val="1"/>
        </dgm:presLayoutVars>
      </dgm:prSet>
      <dgm:spPr/>
    </dgm:pt>
    <dgm:pt modelId="{2D8096AA-CD9B-4DA6-B9C0-8542DCB440E6}" type="pres">
      <dgm:prSet presAssocID="{AEDE0259-4D03-4CA5-95E8-8E184B019EA4}" presName="tile4" presStyleLbl="node1" presStyleIdx="3" presStyleCnt="4"/>
      <dgm:spPr/>
    </dgm:pt>
    <dgm:pt modelId="{6471E7F8-8913-4AD2-803C-3ECAE66E7F35}" type="pres">
      <dgm:prSet presAssocID="{AEDE0259-4D03-4CA5-95E8-8E184B019EA4}" presName="tile4text" presStyleLbl="node1" presStyleIdx="3" presStyleCnt="4">
        <dgm:presLayoutVars>
          <dgm:chMax val="0"/>
          <dgm:chPref val="0"/>
          <dgm:bulletEnabled val="1"/>
        </dgm:presLayoutVars>
      </dgm:prSet>
      <dgm:spPr/>
    </dgm:pt>
    <dgm:pt modelId="{E3C26EA1-4AC5-42A2-8524-DADADEC3F24E}" type="pres">
      <dgm:prSet presAssocID="{AEDE0259-4D03-4CA5-95E8-8E184B019EA4}" presName="centerTile" presStyleLbl="fgShp" presStyleIdx="0" presStyleCnt="1" custScaleX="112515">
        <dgm:presLayoutVars>
          <dgm:chMax val="0"/>
          <dgm:chPref val="0"/>
        </dgm:presLayoutVars>
      </dgm:prSet>
      <dgm:spPr/>
    </dgm:pt>
  </dgm:ptLst>
  <dgm:cxnLst>
    <dgm:cxn modelId="{3FBB3C0E-3FCD-4F0F-AF11-797F78AEC6EB}" srcId="{6CCC1E99-4566-44C8-8778-9FCFB0B21120}" destId="{61A47E42-DA3A-4662-8D01-7A1F7B7DE11B}" srcOrd="0" destOrd="0" parTransId="{50EF2E32-1BE2-4C0F-AE3E-8CEF8746B118}" sibTransId="{2503348B-73F4-4CA8-91E2-4F3732A839E4}"/>
    <dgm:cxn modelId="{8BB82E10-E855-48AE-A0EB-394BDFD0D317}" type="presOf" srcId="{61A47E42-DA3A-4662-8D01-7A1F7B7DE11B}" destId="{7BC669DC-A243-4218-AE8D-5F652226ED19}" srcOrd="1" destOrd="0" presId="urn:microsoft.com/office/officeart/2005/8/layout/matrix1#1"/>
    <dgm:cxn modelId="{FA5FE011-BC4C-4A5C-B23F-6D86E80F690F}" type="presOf" srcId="{6CCC1E99-4566-44C8-8778-9FCFB0B21120}" destId="{E3C26EA1-4AC5-42A2-8524-DADADEC3F24E}" srcOrd="0" destOrd="0" presId="urn:microsoft.com/office/officeart/2005/8/layout/matrix1#1"/>
    <dgm:cxn modelId="{7FCD371B-0C7F-4C55-90C4-4A3785FDF9E8}" type="presOf" srcId="{F5062DC4-3D09-4ACA-AF36-F62B92EC8445}" destId="{6471E7F8-8913-4AD2-803C-3ECAE66E7F35}" srcOrd="1" destOrd="0" presId="urn:microsoft.com/office/officeart/2005/8/layout/matrix1#1"/>
    <dgm:cxn modelId="{168AF561-5915-460E-B120-60B9B50E633B}" type="presOf" srcId="{96494CCC-0A58-471A-BC9A-86944C8908A5}" destId="{82BE0902-D59B-4989-BD77-2E007FF460EE}" srcOrd="1" destOrd="0" presId="urn:microsoft.com/office/officeart/2005/8/layout/matrix1#1"/>
    <dgm:cxn modelId="{7031029E-8D2C-4223-8B69-C8C512238793}" srcId="{6CCC1E99-4566-44C8-8778-9FCFB0B21120}" destId="{BABE839E-156D-4DDD-A502-11DD7EBF32A1}" srcOrd="2" destOrd="0" parTransId="{CB05A45B-AF0B-442B-8314-06CC072C7B76}" sibTransId="{8CC70B66-1500-48AD-A165-9A952BDB0EEC}"/>
    <dgm:cxn modelId="{E821D2A4-C4AB-467F-AE94-58F912E9893B}" type="presOf" srcId="{AEDE0259-4D03-4CA5-95E8-8E184B019EA4}" destId="{FB727B7A-5611-4C79-AEC1-032E6F240D72}" srcOrd="0" destOrd="0" presId="urn:microsoft.com/office/officeart/2005/8/layout/matrix1#1"/>
    <dgm:cxn modelId="{C9578EAB-3A85-4A90-949F-25D165EB8340}" srcId="{AEDE0259-4D03-4CA5-95E8-8E184B019EA4}" destId="{6CCC1E99-4566-44C8-8778-9FCFB0B21120}" srcOrd="0" destOrd="0" parTransId="{D472A1FE-717E-4E49-925B-58D077735788}" sibTransId="{835F36F1-AAE9-4FE8-B360-442B3601AD89}"/>
    <dgm:cxn modelId="{F31043BB-BF71-41A6-8B34-0CC6695E2D3E}" type="presOf" srcId="{BABE839E-156D-4DDD-A502-11DD7EBF32A1}" destId="{5ACC3298-B34E-4D85-87A0-BA47E223DEB7}" srcOrd="0" destOrd="0" presId="urn:microsoft.com/office/officeart/2005/8/layout/matrix1#1"/>
    <dgm:cxn modelId="{42B216BF-6586-414E-A720-91D09063F306}" type="presOf" srcId="{F5062DC4-3D09-4ACA-AF36-F62B92EC8445}" destId="{2D8096AA-CD9B-4DA6-B9C0-8542DCB440E6}" srcOrd="0" destOrd="0" presId="urn:microsoft.com/office/officeart/2005/8/layout/matrix1#1"/>
    <dgm:cxn modelId="{1E1DAFCF-830F-44AA-A489-1616468E5D3B}" srcId="{6CCC1E99-4566-44C8-8778-9FCFB0B21120}" destId="{F5062DC4-3D09-4ACA-AF36-F62B92EC8445}" srcOrd="3" destOrd="0" parTransId="{4C599BC4-7327-40F2-9D37-592331D7B33D}" sibTransId="{45879E89-5D2A-4E6D-9C02-0A4A9222E063}"/>
    <dgm:cxn modelId="{F35A78D3-726D-43C0-B89E-D7014084AAE6}" srcId="{6CCC1E99-4566-44C8-8778-9FCFB0B21120}" destId="{96494CCC-0A58-471A-BC9A-86944C8908A5}" srcOrd="1" destOrd="0" parTransId="{B179767E-E3A6-4186-BA79-360436F95881}" sibTransId="{53D2C293-A5BD-4347-A520-D484B8206BC4}"/>
    <dgm:cxn modelId="{972CADDC-076C-4593-9601-FE9CCEDE484F}" type="presOf" srcId="{61A47E42-DA3A-4662-8D01-7A1F7B7DE11B}" destId="{ED7A0212-5FE7-45E6-AA4A-D11E4278407C}" srcOrd="0" destOrd="0" presId="urn:microsoft.com/office/officeart/2005/8/layout/matrix1#1"/>
    <dgm:cxn modelId="{1FF612F1-AFA8-4BC0-BE8B-12B3EFDCEC3F}" type="presOf" srcId="{BABE839E-156D-4DDD-A502-11DD7EBF32A1}" destId="{82CCE375-F791-4200-B8CD-1AACFEDB1D85}" srcOrd="1" destOrd="0" presId="urn:microsoft.com/office/officeart/2005/8/layout/matrix1#1"/>
    <dgm:cxn modelId="{F680A8FE-AC73-48DF-872F-EB310FE078DF}" type="presOf" srcId="{96494CCC-0A58-471A-BC9A-86944C8908A5}" destId="{48310C61-2137-42D3-980D-8EF1FA15203C}" srcOrd="0" destOrd="0" presId="urn:microsoft.com/office/officeart/2005/8/layout/matrix1#1"/>
    <dgm:cxn modelId="{40A0CF3A-FF22-4968-B2DC-471325F58B00}" type="presParOf" srcId="{FB727B7A-5611-4C79-AEC1-032E6F240D72}" destId="{2C57C822-F438-47F3-8C59-2ABF75849BD2}" srcOrd="0" destOrd="0" presId="urn:microsoft.com/office/officeart/2005/8/layout/matrix1#1"/>
    <dgm:cxn modelId="{7E5D64F1-1D83-4004-8F9C-738003D89F1D}" type="presParOf" srcId="{2C57C822-F438-47F3-8C59-2ABF75849BD2}" destId="{ED7A0212-5FE7-45E6-AA4A-D11E4278407C}" srcOrd="0" destOrd="0" presId="urn:microsoft.com/office/officeart/2005/8/layout/matrix1#1"/>
    <dgm:cxn modelId="{674D74E8-4C04-43E8-98A0-5BBE51A76609}" type="presParOf" srcId="{2C57C822-F438-47F3-8C59-2ABF75849BD2}" destId="{7BC669DC-A243-4218-AE8D-5F652226ED19}" srcOrd="1" destOrd="0" presId="urn:microsoft.com/office/officeart/2005/8/layout/matrix1#1"/>
    <dgm:cxn modelId="{A638C816-C475-4D75-B590-C7736E4F8751}" type="presParOf" srcId="{2C57C822-F438-47F3-8C59-2ABF75849BD2}" destId="{48310C61-2137-42D3-980D-8EF1FA15203C}" srcOrd="2" destOrd="0" presId="urn:microsoft.com/office/officeart/2005/8/layout/matrix1#1"/>
    <dgm:cxn modelId="{A8830EF8-75AC-4C38-A398-37781409C4EF}" type="presParOf" srcId="{2C57C822-F438-47F3-8C59-2ABF75849BD2}" destId="{82BE0902-D59B-4989-BD77-2E007FF460EE}" srcOrd="3" destOrd="0" presId="urn:microsoft.com/office/officeart/2005/8/layout/matrix1#1"/>
    <dgm:cxn modelId="{DEA86B5B-76BC-420B-9DBA-CF087BCB1D00}" type="presParOf" srcId="{2C57C822-F438-47F3-8C59-2ABF75849BD2}" destId="{5ACC3298-B34E-4D85-87A0-BA47E223DEB7}" srcOrd="4" destOrd="0" presId="urn:microsoft.com/office/officeart/2005/8/layout/matrix1#1"/>
    <dgm:cxn modelId="{A29D48E3-2DCB-4703-BBA3-B7A7EC8F17F5}" type="presParOf" srcId="{2C57C822-F438-47F3-8C59-2ABF75849BD2}" destId="{82CCE375-F791-4200-B8CD-1AACFEDB1D85}" srcOrd="5" destOrd="0" presId="urn:microsoft.com/office/officeart/2005/8/layout/matrix1#1"/>
    <dgm:cxn modelId="{323E7A53-DE09-42BC-BE86-3FF909CDB2B9}" type="presParOf" srcId="{2C57C822-F438-47F3-8C59-2ABF75849BD2}" destId="{2D8096AA-CD9B-4DA6-B9C0-8542DCB440E6}" srcOrd="6" destOrd="0" presId="urn:microsoft.com/office/officeart/2005/8/layout/matrix1#1"/>
    <dgm:cxn modelId="{F38A8469-6F77-4F7E-A8FF-105F03CAB5F3}" type="presParOf" srcId="{2C57C822-F438-47F3-8C59-2ABF75849BD2}" destId="{6471E7F8-8913-4AD2-803C-3ECAE66E7F35}" srcOrd="7" destOrd="0" presId="urn:microsoft.com/office/officeart/2005/8/layout/matrix1#1"/>
    <dgm:cxn modelId="{D6951A10-F9D5-4647-B270-5B1E079B64B9}" type="presParOf" srcId="{FB727B7A-5611-4C79-AEC1-032E6F240D72}" destId="{E3C26EA1-4AC5-42A2-8524-DADADEC3F24E}" srcOrd="1" destOrd="0" presId="urn:microsoft.com/office/officeart/2005/8/layout/matrix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6D0522-A09E-40ED-A13B-09B0E29FF610}" type="doc">
      <dgm:prSet loTypeId="urn:microsoft.com/office/officeart/2005/8/layout/gear1#1" loCatId="process" qsTypeId="urn:microsoft.com/office/officeart/2005/8/quickstyle/simple5#1" qsCatId="simple" csTypeId="urn:microsoft.com/office/officeart/2005/8/colors/accent1_2#3" csCatId="accent1" phldr="1"/>
      <dgm:spPr/>
    </dgm:pt>
    <dgm:pt modelId="{77407AFB-B54F-4F44-8ED4-666108BD60A2}">
      <dgm:prSet phldrT="[文本]"/>
      <dgm:spPr/>
      <dgm:t>
        <a:bodyPr/>
        <a:lstStyle/>
        <a:p>
          <a:r>
            <a:rPr lang="zh-CN" altLang="en-US" dirty="0"/>
            <a:t>系统可扩展</a:t>
          </a:r>
        </a:p>
      </dgm:t>
    </dgm:pt>
    <dgm:pt modelId="{A0B88910-A5D5-4E82-B0DE-AFBFD9E37788}" cxnId="{D7FE3D32-1BDF-4783-A56C-659578FA6E76}" type="parTrans">
      <dgm:prSet/>
      <dgm:spPr/>
      <dgm:t>
        <a:bodyPr/>
        <a:lstStyle/>
        <a:p>
          <a:endParaRPr lang="zh-CN" altLang="en-US"/>
        </a:p>
      </dgm:t>
    </dgm:pt>
    <dgm:pt modelId="{1A31890E-520F-41F9-9D8D-46668694FD96}" cxnId="{D7FE3D32-1BDF-4783-A56C-659578FA6E76}" type="sibTrans">
      <dgm:prSet/>
      <dgm:spPr/>
      <dgm:t>
        <a:bodyPr/>
        <a:lstStyle/>
        <a:p>
          <a:endParaRPr lang="zh-CN" altLang="en-US"/>
        </a:p>
      </dgm:t>
    </dgm:pt>
    <dgm:pt modelId="{08B33046-EFC6-406C-A6F2-17D3360AF1E3}" type="pres">
      <dgm:prSet presAssocID="{A46D0522-A09E-40ED-A13B-09B0E29FF610}" presName="composite" presStyleCnt="0">
        <dgm:presLayoutVars>
          <dgm:chMax val="3"/>
          <dgm:animLvl val="lvl"/>
          <dgm:resizeHandles val="exact"/>
        </dgm:presLayoutVars>
      </dgm:prSet>
      <dgm:spPr/>
    </dgm:pt>
    <dgm:pt modelId="{7353CAA0-BE97-4E12-A530-3523B19CD420}" type="pres">
      <dgm:prSet presAssocID="{77407AFB-B54F-4F44-8ED4-666108BD60A2}" presName="gear1" presStyleLbl="node1" presStyleIdx="0" presStyleCnt="1" custLinFactNeighborX="25672">
        <dgm:presLayoutVars>
          <dgm:chMax val="1"/>
          <dgm:bulletEnabled val="1"/>
        </dgm:presLayoutVars>
      </dgm:prSet>
      <dgm:spPr/>
    </dgm:pt>
    <dgm:pt modelId="{FB2E60BE-6D89-4F06-A546-733CA31FAFE7}" type="pres">
      <dgm:prSet presAssocID="{77407AFB-B54F-4F44-8ED4-666108BD60A2}" presName="gear1srcNode" presStyleLbl="node1" presStyleIdx="0" presStyleCnt="1"/>
      <dgm:spPr/>
    </dgm:pt>
    <dgm:pt modelId="{2F5F747B-5784-42B0-8D59-647BB7FDCC6A}" type="pres">
      <dgm:prSet presAssocID="{77407AFB-B54F-4F44-8ED4-666108BD60A2}" presName="gear1dstNode" presStyleLbl="node1" presStyleIdx="0" presStyleCnt="1"/>
      <dgm:spPr/>
    </dgm:pt>
    <dgm:pt modelId="{D4789AC5-F1BA-4C4D-864E-34D6C8B315CB}" type="pres">
      <dgm:prSet presAssocID="{1A31890E-520F-41F9-9D8D-46668694FD96}" presName="connector1" presStyleLbl="sibTrans2D1" presStyleIdx="0" presStyleCnt="1" custLinFactNeighborX="20872"/>
      <dgm:spPr/>
    </dgm:pt>
  </dgm:ptLst>
  <dgm:cxnLst>
    <dgm:cxn modelId="{D7FE3D32-1BDF-4783-A56C-659578FA6E76}" srcId="{A46D0522-A09E-40ED-A13B-09B0E29FF610}" destId="{77407AFB-B54F-4F44-8ED4-666108BD60A2}" srcOrd="0" destOrd="0" parTransId="{A0B88910-A5D5-4E82-B0DE-AFBFD9E37788}" sibTransId="{1A31890E-520F-41F9-9D8D-46668694FD96}"/>
    <dgm:cxn modelId="{BEBCFD74-6486-4E45-A994-A72352312994}" type="presOf" srcId="{1A31890E-520F-41F9-9D8D-46668694FD96}" destId="{D4789AC5-F1BA-4C4D-864E-34D6C8B315CB}" srcOrd="0" destOrd="0" presId="urn:microsoft.com/office/officeart/2005/8/layout/gear1#1"/>
    <dgm:cxn modelId="{BCDF6A87-F76B-41BC-A817-480F69C0BA6F}" type="presOf" srcId="{77407AFB-B54F-4F44-8ED4-666108BD60A2}" destId="{2F5F747B-5784-42B0-8D59-647BB7FDCC6A}" srcOrd="2" destOrd="0" presId="urn:microsoft.com/office/officeart/2005/8/layout/gear1#1"/>
    <dgm:cxn modelId="{156AA19E-75CC-4C65-96ED-F90DBFED7BB5}" type="presOf" srcId="{A46D0522-A09E-40ED-A13B-09B0E29FF610}" destId="{08B33046-EFC6-406C-A6F2-17D3360AF1E3}" srcOrd="0" destOrd="0" presId="urn:microsoft.com/office/officeart/2005/8/layout/gear1#1"/>
    <dgm:cxn modelId="{F837ECEE-C3E3-4C5E-9428-720BF5D8064A}" type="presOf" srcId="{77407AFB-B54F-4F44-8ED4-666108BD60A2}" destId="{FB2E60BE-6D89-4F06-A546-733CA31FAFE7}" srcOrd="1" destOrd="0" presId="urn:microsoft.com/office/officeart/2005/8/layout/gear1#1"/>
    <dgm:cxn modelId="{5D44DEF1-9701-471E-B879-0583C41E9195}" type="presOf" srcId="{77407AFB-B54F-4F44-8ED4-666108BD60A2}" destId="{7353CAA0-BE97-4E12-A530-3523B19CD420}" srcOrd="0" destOrd="0" presId="urn:microsoft.com/office/officeart/2005/8/layout/gear1#1"/>
    <dgm:cxn modelId="{01F3E84F-BC91-4FFA-8F8D-75DECD2D1C0D}" type="presParOf" srcId="{08B33046-EFC6-406C-A6F2-17D3360AF1E3}" destId="{7353CAA0-BE97-4E12-A530-3523B19CD420}" srcOrd="0" destOrd="0" presId="urn:microsoft.com/office/officeart/2005/8/layout/gear1#1"/>
    <dgm:cxn modelId="{76AC5D0C-280C-4B51-94FD-13F8B8C455DB}" type="presParOf" srcId="{08B33046-EFC6-406C-A6F2-17D3360AF1E3}" destId="{FB2E60BE-6D89-4F06-A546-733CA31FAFE7}" srcOrd="1" destOrd="0" presId="urn:microsoft.com/office/officeart/2005/8/layout/gear1#1"/>
    <dgm:cxn modelId="{98C23536-B79D-4D32-BE30-BA74750F1AF2}" type="presParOf" srcId="{08B33046-EFC6-406C-A6F2-17D3360AF1E3}" destId="{2F5F747B-5784-42B0-8D59-647BB7FDCC6A}" srcOrd="2" destOrd="0" presId="urn:microsoft.com/office/officeart/2005/8/layout/gear1#1"/>
    <dgm:cxn modelId="{604DF084-239C-42C3-93CC-B13E58DAE906}" type="presParOf" srcId="{08B33046-EFC6-406C-A6F2-17D3360AF1E3}" destId="{D4789AC5-F1BA-4C4D-864E-34D6C8B315CB}" srcOrd="3" destOrd="0" presId="urn:microsoft.com/office/officeart/2005/8/layout/gear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69FAD3-4C62-401F-A8AC-0ECEB59376C0}" type="doc">
      <dgm:prSet loTypeId="urn:microsoft.com/office/officeart/2005/8/layout/matrix1#2" loCatId="matrix" qsTypeId="urn:microsoft.com/office/officeart/2005/8/quickstyle/simple1#3" qsCatId="simple" csTypeId="urn:microsoft.com/office/officeart/2005/8/colors/accent1_2#4" csCatId="accent1" phldr="1"/>
      <dgm:spPr/>
      <dgm:t>
        <a:bodyPr/>
        <a:lstStyle/>
        <a:p>
          <a:endParaRPr lang="zh-CN" altLang="en-US"/>
        </a:p>
      </dgm:t>
    </dgm:pt>
    <dgm:pt modelId="{3ADBEA9A-0A27-4478-B077-C8DCF077B5D2}">
      <dgm:prSet phldrT="[文本]" phldr="0" custT="1"/>
      <dgm:spPr/>
      <dgm:t>
        <a:bodyPr vert="horz" wrap="square"/>
        <a:lstStyle/>
        <a:p>
          <a:pPr>
            <a:lnSpc>
              <a:spcPct val="100000"/>
            </a:lnSpc>
            <a:spcBef>
              <a:spcPct val="0"/>
            </a:spcBef>
            <a:spcAft>
              <a:spcPct val="35000"/>
            </a:spcAft>
          </a:pPr>
          <a:r>
            <a:rPr lang="zh-CN" altLang="en-US" sz="2000" b="1" dirty="0">
              <a:latin typeface="微软雅黑" panose="020B0503020204020204" charset="-122"/>
              <a:ea typeface="微软雅黑" panose="020B0503020204020204" charset="-122"/>
            </a:rPr>
            <a:t>产品优势</a:t>
          </a:r>
        </a:p>
      </dgm:t>
    </dgm:pt>
    <dgm:pt modelId="{2BAB6F5A-BDED-4C46-8449-C6E5EA6A6B40}" cxnId="{C37FCE28-C09C-4504-90D6-EE1C1467E871}" type="parTrans">
      <dgm:prSet/>
      <dgm:spPr/>
      <dgm:t>
        <a:bodyPr/>
        <a:lstStyle/>
        <a:p>
          <a:endParaRPr lang="zh-CN" altLang="en-US"/>
        </a:p>
      </dgm:t>
    </dgm:pt>
    <dgm:pt modelId="{433EE3D7-8EE4-4993-8523-FC7792103C63}" cxnId="{C37FCE28-C09C-4504-90D6-EE1C1467E871}" type="sibTrans">
      <dgm:prSet/>
      <dgm:spPr/>
      <dgm:t>
        <a:bodyPr/>
        <a:lstStyle/>
        <a:p>
          <a:endParaRPr lang="zh-CN" altLang="en-US"/>
        </a:p>
      </dgm:t>
    </dgm:pt>
    <dgm:pt modelId="{2E45F2F7-330F-459A-81BF-5047E34ABC8B}">
      <dgm:prSet phldrT="[文本]"/>
      <dgm:spPr/>
      <dgm:t>
        <a:bodyPr/>
        <a:lstStyle/>
        <a:p>
          <a:endParaRPr lang="zh-CN" altLang="en-US" dirty="0"/>
        </a:p>
      </dgm:t>
    </dgm:pt>
    <dgm:pt modelId="{68068765-2FFC-44EC-A2B7-41F337B04B9F}" cxnId="{D43980BC-4924-46F1-AFEB-DE96833E50F4}" type="parTrans">
      <dgm:prSet/>
      <dgm:spPr/>
      <dgm:t>
        <a:bodyPr/>
        <a:lstStyle/>
        <a:p>
          <a:endParaRPr lang="zh-CN" altLang="en-US"/>
        </a:p>
      </dgm:t>
    </dgm:pt>
    <dgm:pt modelId="{95C40CC9-7A9A-43CE-86A8-046512D06B69}" cxnId="{D43980BC-4924-46F1-AFEB-DE96833E50F4}" type="sibTrans">
      <dgm:prSet/>
      <dgm:spPr/>
      <dgm:t>
        <a:bodyPr/>
        <a:lstStyle/>
        <a:p>
          <a:endParaRPr lang="zh-CN" altLang="en-US"/>
        </a:p>
      </dgm:t>
    </dgm:pt>
    <dgm:pt modelId="{2456776D-FF12-44ED-925C-E5375EC13893}">
      <dgm:prSet phldrT="[文本]"/>
      <dgm:spPr/>
      <dgm:t>
        <a:bodyPr/>
        <a:lstStyle/>
        <a:p>
          <a:endParaRPr lang="zh-CN" altLang="en-US" dirty="0"/>
        </a:p>
      </dgm:t>
    </dgm:pt>
    <dgm:pt modelId="{7E738F7F-70DC-4581-9293-C034B30EB46C}" cxnId="{91938152-58F4-4489-9B39-B0158BF291AC}" type="parTrans">
      <dgm:prSet/>
      <dgm:spPr/>
      <dgm:t>
        <a:bodyPr/>
        <a:lstStyle/>
        <a:p>
          <a:endParaRPr lang="zh-CN" altLang="en-US"/>
        </a:p>
      </dgm:t>
    </dgm:pt>
    <dgm:pt modelId="{7E1E5856-97FF-4C63-8B29-5A59106CC173}" cxnId="{91938152-58F4-4489-9B39-B0158BF291AC}" type="sibTrans">
      <dgm:prSet/>
      <dgm:spPr/>
      <dgm:t>
        <a:bodyPr/>
        <a:lstStyle/>
        <a:p>
          <a:endParaRPr lang="zh-CN" altLang="en-US"/>
        </a:p>
      </dgm:t>
    </dgm:pt>
    <dgm:pt modelId="{C5676DDA-7537-427B-8BFA-D8705C70E9C9}">
      <dgm:prSet phldrT="[文本]"/>
      <dgm:spPr/>
      <dgm:t>
        <a:bodyPr/>
        <a:lstStyle/>
        <a:p>
          <a:endParaRPr lang="zh-CN" altLang="en-US" dirty="0"/>
        </a:p>
      </dgm:t>
    </dgm:pt>
    <dgm:pt modelId="{11D2E6F3-E9E9-418C-A579-30CFF20EA0E7}" cxnId="{91492762-6B95-4ACF-A066-45373A18A6CE}" type="parTrans">
      <dgm:prSet/>
      <dgm:spPr/>
      <dgm:t>
        <a:bodyPr/>
        <a:lstStyle/>
        <a:p>
          <a:endParaRPr lang="zh-CN" altLang="en-US"/>
        </a:p>
      </dgm:t>
    </dgm:pt>
    <dgm:pt modelId="{B59CD943-9283-4AA1-AADF-DE11E26FF923}" cxnId="{91492762-6B95-4ACF-A066-45373A18A6CE}" type="sibTrans">
      <dgm:prSet/>
      <dgm:spPr/>
      <dgm:t>
        <a:bodyPr/>
        <a:lstStyle/>
        <a:p>
          <a:endParaRPr lang="zh-CN" altLang="en-US"/>
        </a:p>
      </dgm:t>
    </dgm:pt>
    <dgm:pt modelId="{0328818D-6BE5-4DE6-AA2E-A52DD6596991}">
      <dgm:prSet phldrT="[文本]"/>
      <dgm:spPr/>
      <dgm:t>
        <a:bodyPr/>
        <a:lstStyle/>
        <a:p>
          <a:endParaRPr lang="zh-CN" altLang="en-US" dirty="0"/>
        </a:p>
      </dgm:t>
    </dgm:pt>
    <dgm:pt modelId="{D38550A9-5113-4001-9D68-9D8C1A8AAB14}" cxnId="{D4C1A4C1-A6CF-476D-95C7-BFAEE385559A}" type="parTrans">
      <dgm:prSet/>
      <dgm:spPr/>
      <dgm:t>
        <a:bodyPr/>
        <a:lstStyle/>
        <a:p>
          <a:endParaRPr lang="zh-CN" altLang="en-US"/>
        </a:p>
      </dgm:t>
    </dgm:pt>
    <dgm:pt modelId="{3F2DB867-BCAA-4369-BFA8-AA5EDA63969D}" cxnId="{D4C1A4C1-A6CF-476D-95C7-BFAEE385559A}" type="sibTrans">
      <dgm:prSet/>
      <dgm:spPr/>
      <dgm:t>
        <a:bodyPr/>
        <a:lstStyle/>
        <a:p>
          <a:endParaRPr lang="zh-CN" altLang="en-US"/>
        </a:p>
      </dgm:t>
    </dgm:pt>
    <dgm:pt modelId="{44D8E5E5-3E94-4FF7-8599-AAC928A26936}" type="pres">
      <dgm:prSet presAssocID="{5D69FAD3-4C62-401F-A8AC-0ECEB59376C0}" presName="diagram" presStyleCnt="0">
        <dgm:presLayoutVars>
          <dgm:chMax val="1"/>
          <dgm:dir/>
          <dgm:animLvl val="ctr"/>
          <dgm:resizeHandles val="exact"/>
        </dgm:presLayoutVars>
      </dgm:prSet>
      <dgm:spPr/>
    </dgm:pt>
    <dgm:pt modelId="{B9C70C5B-5A81-41AF-AA2A-6D466CC821B8}" type="pres">
      <dgm:prSet presAssocID="{5D69FAD3-4C62-401F-A8AC-0ECEB59376C0}" presName="matrix" presStyleCnt="0"/>
      <dgm:spPr/>
    </dgm:pt>
    <dgm:pt modelId="{40AAE7A7-D478-4C85-A780-9B7A67934816}" type="pres">
      <dgm:prSet presAssocID="{5D69FAD3-4C62-401F-A8AC-0ECEB59376C0}" presName="tile1" presStyleLbl="node1" presStyleIdx="0" presStyleCnt="4"/>
      <dgm:spPr/>
    </dgm:pt>
    <dgm:pt modelId="{C2302784-9421-4251-9B8F-0105D17ED318}" type="pres">
      <dgm:prSet presAssocID="{5D69FAD3-4C62-401F-A8AC-0ECEB59376C0}" presName="tile1text" presStyleLbl="node1" presStyleIdx="0" presStyleCnt="4">
        <dgm:presLayoutVars>
          <dgm:chMax val="0"/>
          <dgm:chPref val="0"/>
          <dgm:bulletEnabled val="1"/>
        </dgm:presLayoutVars>
      </dgm:prSet>
      <dgm:spPr/>
    </dgm:pt>
    <dgm:pt modelId="{C4188F11-BEEA-4203-9C11-AA60815A9E98}" type="pres">
      <dgm:prSet presAssocID="{5D69FAD3-4C62-401F-A8AC-0ECEB59376C0}" presName="tile2" presStyleLbl="node1" presStyleIdx="1" presStyleCnt="4"/>
      <dgm:spPr/>
    </dgm:pt>
    <dgm:pt modelId="{C69159B1-DF78-4697-9BB6-905F3DB557D4}" type="pres">
      <dgm:prSet presAssocID="{5D69FAD3-4C62-401F-A8AC-0ECEB59376C0}" presName="tile2text" presStyleLbl="node1" presStyleIdx="1" presStyleCnt="4">
        <dgm:presLayoutVars>
          <dgm:chMax val="0"/>
          <dgm:chPref val="0"/>
          <dgm:bulletEnabled val="1"/>
        </dgm:presLayoutVars>
      </dgm:prSet>
      <dgm:spPr/>
    </dgm:pt>
    <dgm:pt modelId="{B598ECD7-7498-486C-9E97-DEE3A8C097A1}" type="pres">
      <dgm:prSet presAssocID="{5D69FAD3-4C62-401F-A8AC-0ECEB59376C0}" presName="tile3" presStyleLbl="node1" presStyleIdx="2" presStyleCnt="4"/>
      <dgm:spPr/>
    </dgm:pt>
    <dgm:pt modelId="{4CCAD22E-D326-428F-A929-4F5839388294}" type="pres">
      <dgm:prSet presAssocID="{5D69FAD3-4C62-401F-A8AC-0ECEB59376C0}" presName="tile3text" presStyleLbl="node1" presStyleIdx="2" presStyleCnt="4">
        <dgm:presLayoutVars>
          <dgm:chMax val="0"/>
          <dgm:chPref val="0"/>
          <dgm:bulletEnabled val="1"/>
        </dgm:presLayoutVars>
      </dgm:prSet>
      <dgm:spPr/>
    </dgm:pt>
    <dgm:pt modelId="{17A9AA02-8BB9-4293-B6AA-1363988ACB2B}" type="pres">
      <dgm:prSet presAssocID="{5D69FAD3-4C62-401F-A8AC-0ECEB59376C0}" presName="tile4" presStyleLbl="node1" presStyleIdx="3" presStyleCnt="4"/>
      <dgm:spPr/>
    </dgm:pt>
    <dgm:pt modelId="{733CCB66-CECE-4840-8DD6-1A2448B7BAA0}" type="pres">
      <dgm:prSet presAssocID="{5D69FAD3-4C62-401F-A8AC-0ECEB59376C0}" presName="tile4text" presStyleLbl="node1" presStyleIdx="3" presStyleCnt="4">
        <dgm:presLayoutVars>
          <dgm:chMax val="0"/>
          <dgm:chPref val="0"/>
          <dgm:bulletEnabled val="1"/>
        </dgm:presLayoutVars>
      </dgm:prSet>
      <dgm:spPr/>
    </dgm:pt>
    <dgm:pt modelId="{08EA8522-E7BB-4974-9BB0-6FBBD7378A58}" type="pres">
      <dgm:prSet presAssocID="{5D69FAD3-4C62-401F-A8AC-0ECEB59376C0}" presName="centerTile" presStyleLbl="fgShp" presStyleIdx="0" presStyleCnt="1">
        <dgm:presLayoutVars>
          <dgm:chMax val="0"/>
          <dgm:chPref val="0"/>
        </dgm:presLayoutVars>
      </dgm:prSet>
      <dgm:spPr/>
    </dgm:pt>
  </dgm:ptLst>
  <dgm:cxnLst>
    <dgm:cxn modelId="{C37FCE28-C09C-4504-90D6-EE1C1467E871}" srcId="{5D69FAD3-4C62-401F-A8AC-0ECEB59376C0}" destId="{3ADBEA9A-0A27-4478-B077-C8DCF077B5D2}" srcOrd="0" destOrd="0" parTransId="{2BAB6F5A-BDED-4C46-8449-C6E5EA6A6B40}" sibTransId="{433EE3D7-8EE4-4993-8523-FC7792103C63}"/>
    <dgm:cxn modelId="{91492762-6B95-4ACF-A066-45373A18A6CE}" srcId="{3ADBEA9A-0A27-4478-B077-C8DCF077B5D2}" destId="{C5676DDA-7537-427B-8BFA-D8705C70E9C9}" srcOrd="2" destOrd="0" parTransId="{11D2E6F3-E9E9-418C-A579-30CFF20EA0E7}" sibTransId="{B59CD943-9283-4AA1-AADF-DE11E26FF923}"/>
    <dgm:cxn modelId="{38EA7B44-96B6-49C5-90F4-D078C2D580FC}" type="presOf" srcId="{2E45F2F7-330F-459A-81BF-5047E34ABC8B}" destId="{C2302784-9421-4251-9B8F-0105D17ED318}" srcOrd="1" destOrd="0" presId="urn:microsoft.com/office/officeart/2005/8/layout/matrix1#2"/>
    <dgm:cxn modelId="{91938152-58F4-4489-9B39-B0158BF291AC}" srcId="{3ADBEA9A-0A27-4478-B077-C8DCF077B5D2}" destId="{2456776D-FF12-44ED-925C-E5375EC13893}" srcOrd="1" destOrd="0" parTransId="{7E738F7F-70DC-4581-9293-C034B30EB46C}" sibTransId="{7E1E5856-97FF-4C63-8B29-5A59106CC173}"/>
    <dgm:cxn modelId="{9182B154-A238-4FB2-B71B-C42A12C39612}" type="presOf" srcId="{3ADBEA9A-0A27-4478-B077-C8DCF077B5D2}" destId="{08EA8522-E7BB-4974-9BB0-6FBBD7378A58}" srcOrd="0" destOrd="0" presId="urn:microsoft.com/office/officeart/2005/8/layout/matrix1#2"/>
    <dgm:cxn modelId="{1F7EE085-8921-4831-BA4C-55C367C50750}" type="presOf" srcId="{2456776D-FF12-44ED-925C-E5375EC13893}" destId="{C69159B1-DF78-4697-9BB6-905F3DB557D4}" srcOrd="1" destOrd="0" presId="urn:microsoft.com/office/officeart/2005/8/layout/matrix1#2"/>
    <dgm:cxn modelId="{792B4792-C6E7-4D0D-8E0D-3A7CB976BA02}" type="presOf" srcId="{0328818D-6BE5-4DE6-AA2E-A52DD6596991}" destId="{17A9AA02-8BB9-4293-B6AA-1363988ACB2B}" srcOrd="0" destOrd="0" presId="urn:microsoft.com/office/officeart/2005/8/layout/matrix1#2"/>
    <dgm:cxn modelId="{CD5459A3-A43A-4C4C-92F1-C75F6D287ADF}" type="presOf" srcId="{C5676DDA-7537-427B-8BFA-D8705C70E9C9}" destId="{B598ECD7-7498-486C-9E97-DEE3A8C097A1}" srcOrd="0" destOrd="0" presId="urn:microsoft.com/office/officeart/2005/8/layout/matrix1#2"/>
    <dgm:cxn modelId="{B6B31AAA-3585-46EE-9F0C-7D6B05DB5773}" type="presOf" srcId="{5D69FAD3-4C62-401F-A8AC-0ECEB59376C0}" destId="{44D8E5E5-3E94-4FF7-8599-AAC928A26936}" srcOrd="0" destOrd="0" presId="urn:microsoft.com/office/officeart/2005/8/layout/matrix1#2"/>
    <dgm:cxn modelId="{D43980BC-4924-46F1-AFEB-DE96833E50F4}" srcId="{3ADBEA9A-0A27-4478-B077-C8DCF077B5D2}" destId="{2E45F2F7-330F-459A-81BF-5047E34ABC8B}" srcOrd="0" destOrd="0" parTransId="{68068765-2FFC-44EC-A2B7-41F337B04B9F}" sibTransId="{95C40CC9-7A9A-43CE-86A8-046512D06B69}"/>
    <dgm:cxn modelId="{D4C1A4C1-A6CF-476D-95C7-BFAEE385559A}" srcId="{3ADBEA9A-0A27-4478-B077-C8DCF077B5D2}" destId="{0328818D-6BE5-4DE6-AA2E-A52DD6596991}" srcOrd="3" destOrd="0" parTransId="{D38550A9-5113-4001-9D68-9D8C1A8AAB14}" sibTransId="{3F2DB867-BCAA-4369-BFA8-AA5EDA63969D}"/>
    <dgm:cxn modelId="{5FB633C2-44E2-4588-BA1C-35AE717783C1}" type="presOf" srcId="{0328818D-6BE5-4DE6-AA2E-A52DD6596991}" destId="{733CCB66-CECE-4840-8DD6-1A2448B7BAA0}" srcOrd="1" destOrd="0" presId="urn:microsoft.com/office/officeart/2005/8/layout/matrix1#2"/>
    <dgm:cxn modelId="{84E0DBE4-6BAA-4D30-90E0-5C239F3397BF}" type="presOf" srcId="{2456776D-FF12-44ED-925C-E5375EC13893}" destId="{C4188F11-BEEA-4203-9C11-AA60815A9E98}" srcOrd="0" destOrd="0" presId="urn:microsoft.com/office/officeart/2005/8/layout/matrix1#2"/>
    <dgm:cxn modelId="{9C8C44ED-3122-4F8D-96AF-29A14D0CF40D}" type="presOf" srcId="{2E45F2F7-330F-459A-81BF-5047E34ABC8B}" destId="{40AAE7A7-D478-4C85-A780-9B7A67934816}" srcOrd="0" destOrd="0" presId="urn:microsoft.com/office/officeart/2005/8/layout/matrix1#2"/>
    <dgm:cxn modelId="{85D6CBFC-E73A-425B-9B75-CC0BB7F194DE}" type="presOf" srcId="{C5676DDA-7537-427B-8BFA-D8705C70E9C9}" destId="{4CCAD22E-D326-428F-A929-4F5839388294}" srcOrd="1" destOrd="0" presId="urn:microsoft.com/office/officeart/2005/8/layout/matrix1#2"/>
    <dgm:cxn modelId="{3E4CC3F9-9BE6-49AB-B3CB-A17320A9403D}" type="presParOf" srcId="{44D8E5E5-3E94-4FF7-8599-AAC928A26936}" destId="{B9C70C5B-5A81-41AF-AA2A-6D466CC821B8}" srcOrd="0" destOrd="0" presId="urn:microsoft.com/office/officeart/2005/8/layout/matrix1#2"/>
    <dgm:cxn modelId="{44EBA7C1-2DE4-43ED-930A-F18670F26FB5}" type="presParOf" srcId="{B9C70C5B-5A81-41AF-AA2A-6D466CC821B8}" destId="{40AAE7A7-D478-4C85-A780-9B7A67934816}" srcOrd="0" destOrd="0" presId="urn:microsoft.com/office/officeart/2005/8/layout/matrix1#2"/>
    <dgm:cxn modelId="{FEEB3CD9-C081-433C-BC72-CA8140EBDB31}" type="presParOf" srcId="{B9C70C5B-5A81-41AF-AA2A-6D466CC821B8}" destId="{C2302784-9421-4251-9B8F-0105D17ED318}" srcOrd="1" destOrd="0" presId="urn:microsoft.com/office/officeart/2005/8/layout/matrix1#2"/>
    <dgm:cxn modelId="{754B46DE-09A3-4FD0-894E-B657DF7E9EF4}" type="presParOf" srcId="{B9C70C5B-5A81-41AF-AA2A-6D466CC821B8}" destId="{C4188F11-BEEA-4203-9C11-AA60815A9E98}" srcOrd="2" destOrd="0" presId="urn:microsoft.com/office/officeart/2005/8/layout/matrix1#2"/>
    <dgm:cxn modelId="{7A242CCB-BFAB-4EB2-BA1A-FFE418B19474}" type="presParOf" srcId="{B9C70C5B-5A81-41AF-AA2A-6D466CC821B8}" destId="{C69159B1-DF78-4697-9BB6-905F3DB557D4}" srcOrd="3" destOrd="0" presId="urn:microsoft.com/office/officeart/2005/8/layout/matrix1#2"/>
    <dgm:cxn modelId="{BE7C6DD9-0328-4593-9821-398850E8BE5D}" type="presParOf" srcId="{B9C70C5B-5A81-41AF-AA2A-6D466CC821B8}" destId="{B598ECD7-7498-486C-9E97-DEE3A8C097A1}" srcOrd="4" destOrd="0" presId="urn:microsoft.com/office/officeart/2005/8/layout/matrix1#2"/>
    <dgm:cxn modelId="{CC5AB478-92A9-4E6B-95D0-D949B354E4F9}" type="presParOf" srcId="{B9C70C5B-5A81-41AF-AA2A-6D466CC821B8}" destId="{4CCAD22E-D326-428F-A929-4F5839388294}" srcOrd="5" destOrd="0" presId="urn:microsoft.com/office/officeart/2005/8/layout/matrix1#2"/>
    <dgm:cxn modelId="{E55E7F92-207A-4D5C-BDCC-847F4A704F69}" type="presParOf" srcId="{B9C70C5B-5A81-41AF-AA2A-6D466CC821B8}" destId="{17A9AA02-8BB9-4293-B6AA-1363988ACB2B}" srcOrd="6" destOrd="0" presId="urn:microsoft.com/office/officeart/2005/8/layout/matrix1#2"/>
    <dgm:cxn modelId="{C55673A9-C563-4248-8EB9-470FAEBDBF9C}" type="presParOf" srcId="{B9C70C5B-5A81-41AF-AA2A-6D466CC821B8}" destId="{733CCB66-CECE-4840-8DD6-1A2448B7BAA0}" srcOrd="7" destOrd="0" presId="urn:microsoft.com/office/officeart/2005/8/layout/matrix1#2"/>
    <dgm:cxn modelId="{F06FFDFA-F0F9-4445-B675-06B942812D84}" type="presParOf" srcId="{44D8E5E5-3E94-4FF7-8599-AAC928A26936}" destId="{08EA8522-E7BB-4974-9BB0-6FBBD7378A58}" srcOrd="1" destOrd="0" presId="urn:microsoft.com/office/officeart/2005/8/layout/matrix1#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F0715C-ACB5-49AF-B80D-F3776E3AE875}" type="doc">
      <dgm:prSet loTypeId="urn:microsoft.com/office/officeart/2008/layout/VerticalCurvedList#1" loCatId="list" qsTypeId="urn:microsoft.com/office/officeart/2005/8/quickstyle/simple1#5" qsCatId="simple" csTypeId="urn:microsoft.com/office/officeart/2005/8/colors/accent1_2#6" csCatId="accent1" phldr="1"/>
      <dgm:spPr/>
      <dgm:t>
        <a:bodyPr/>
        <a:lstStyle/>
        <a:p>
          <a:endParaRPr lang="zh-CN" altLang="en-US"/>
        </a:p>
      </dgm:t>
    </dgm:pt>
    <dgm:pt modelId="{46E4B31A-2A7F-4B44-BCE7-5E1155541860}">
      <dgm:prSet phldrT="[文本]" custT="1"/>
      <dgm:spPr/>
      <dgm:t>
        <a:bodyPr/>
        <a:lstStyle/>
        <a:p>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、加密和终端数据防泄漏产品服务器集成，只有一套服务器</a:t>
          </a:r>
          <a:endParaRPr lang="en-US" altLang="zh-CN" sz="1200">
            <a:solidFill>
              <a:schemeClr val="bg1"/>
            </a:solidFill>
            <a:latin typeface="微软雅黑" panose="020B0503020204020204" charset="-122"/>
            <a:ea typeface="微软雅黑" panose="020B0503020204020204" charset="-122"/>
          </a:endParaRPr>
        </a:p>
        <a:p>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、加密和终端数据防泄漏产品客户端集成，只有一个客户端</a:t>
          </a:r>
          <a:endParaRPr lang="en-US" altLang="zh-CN" sz="1200">
            <a:solidFill>
              <a:schemeClr val="bg1"/>
            </a:solidFill>
            <a:latin typeface="微软雅黑" panose="020B0503020204020204" charset="-122"/>
            <a:ea typeface="微软雅黑" panose="020B0503020204020204" charset="-122"/>
          </a:endParaRPr>
        </a:p>
        <a:p>
          <a:r>
            <a:rPr lang="en-US" altLang="zh-CN" sz="1200">
              <a:solidFill>
                <a:schemeClr val="bg1"/>
              </a:solidFill>
              <a:latin typeface="微软雅黑" panose="020B0503020204020204" charset="-122"/>
              <a:ea typeface="微软雅黑" panose="020B0503020204020204" charset="-122"/>
            </a:rPr>
            <a:t>3</a:t>
          </a:r>
          <a:r>
            <a:rPr lang="zh-CN" altLang="en-US" sz="1200">
              <a:solidFill>
                <a:schemeClr val="bg1"/>
              </a:solidFill>
              <a:latin typeface="微软雅黑" panose="020B0503020204020204" charset="-122"/>
              <a:ea typeface="微软雅黑" panose="020B0503020204020204" charset="-122"/>
            </a:rPr>
            <a:t>、自带热备和负载均衡部署方式</a:t>
          </a:r>
          <a:endParaRPr lang="en-US" altLang="zh-CN" sz="1200" dirty="0">
            <a:solidFill>
              <a:schemeClr val="bg1"/>
            </a:solidFill>
            <a:latin typeface="微软雅黑" panose="020B0503020204020204" charset="-122"/>
            <a:ea typeface="微软雅黑" panose="020B0503020204020204" charset="-122"/>
          </a:endParaRPr>
        </a:p>
      </dgm:t>
    </dgm:pt>
    <dgm:pt modelId="{10F4AFBE-8F46-4C10-B127-6B0622BDA0FF}" cxnId="{E2E29283-DB8F-4575-8974-D187FD963FC4}" type="parTrans">
      <dgm:prSet/>
      <dgm:spPr/>
      <dgm:t>
        <a:bodyPr/>
        <a:lstStyle/>
        <a:p>
          <a:endParaRPr lang="zh-CN" altLang="en-US"/>
        </a:p>
      </dgm:t>
    </dgm:pt>
    <dgm:pt modelId="{F8D3ED0A-AD2F-4364-A622-ABF1D0E1CE4B}" cxnId="{E2E29283-DB8F-4575-8974-D187FD963FC4}" type="sibTrans">
      <dgm:prSet/>
      <dgm:spPr/>
      <dgm:t>
        <a:bodyPr/>
        <a:lstStyle/>
        <a:p>
          <a:endParaRPr lang="zh-CN" altLang="en-US"/>
        </a:p>
      </dgm:t>
    </dgm:pt>
    <dgm:pt modelId="{433C6EB6-BD7B-4E94-BB90-248D84308807}">
      <dgm:prSet phldrT="[文本]" custT="1"/>
      <dgm:spPr/>
      <dgm:t>
        <a:bodyPr/>
        <a:lstStyle/>
        <a:p>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、配置库丰富：华途经过多年的项目积累，程序配置库丰富，针对企业常用软件无需再进行额外配置。</a:t>
          </a:r>
          <a:endParaRPr lang="en-US" altLang="zh-CN" sz="1200">
            <a:solidFill>
              <a:schemeClr val="bg1"/>
            </a:solidFill>
            <a:latin typeface="微软雅黑" panose="020B0503020204020204" charset="-122"/>
            <a:ea typeface="微软雅黑" panose="020B0503020204020204" charset="-122"/>
          </a:endParaRPr>
        </a:p>
        <a:p>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、配置库云端在线管理：</a:t>
          </a:r>
          <a:r>
            <a:rPr lang="zh-CN" altLang="en-US" sz="1200">
              <a:solidFill>
                <a:schemeClr val="accent4">
                  <a:lumMod val="40000"/>
                  <a:lumOff val="60000"/>
                </a:schemeClr>
              </a:solidFill>
              <a:latin typeface="微软雅黑" panose="020B0503020204020204" charset="-122"/>
              <a:ea typeface="微软雅黑" panose="020B0503020204020204" charset="-122"/>
            </a:rPr>
            <a:t>集中在线管理程序配置，降低程序配置复杂度。</a:t>
          </a:r>
          <a:endParaRPr lang="en-US" altLang="zh-CN" sz="1200">
            <a:solidFill>
              <a:schemeClr val="accent4">
                <a:lumMod val="40000"/>
                <a:lumOff val="60000"/>
              </a:schemeClr>
            </a:solidFill>
            <a:latin typeface="微软雅黑" panose="020B0503020204020204" charset="-122"/>
            <a:ea typeface="微软雅黑" panose="020B0503020204020204" charset="-122"/>
          </a:endParaRPr>
        </a:p>
        <a:p>
          <a:r>
            <a:rPr lang="en-US" altLang="zh-CN" sz="1200">
              <a:solidFill>
                <a:schemeClr val="accent4">
                  <a:lumMod val="40000"/>
                  <a:lumOff val="60000"/>
                </a:schemeClr>
              </a:solidFill>
              <a:latin typeface="微软雅黑" panose="020B0503020204020204" charset="-122"/>
              <a:ea typeface="微软雅黑" panose="020B0503020204020204" charset="-122"/>
            </a:rPr>
            <a:t>1</a:t>
          </a:r>
          <a:r>
            <a:rPr lang="zh-CN" altLang="en-US" sz="1200">
              <a:solidFill>
                <a:schemeClr val="accent4">
                  <a:lumMod val="40000"/>
                  <a:lumOff val="60000"/>
                </a:schemeClr>
              </a:solidFill>
              <a:latin typeface="微软雅黑" panose="020B0503020204020204" charset="-122"/>
              <a:ea typeface="微软雅黑" panose="020B0503020204020204" charset="-122"/>
            </a:rPr>
            <a:t>）对客户运维而言：</a:t>
          </a:r>
          <a:r>
            <a:rPr lang="zh-CN" altLang="en-US" sz="1200">
              <a:solidFill>
                <a:schemeClr val="bg1"/>
              </a:solidFill>
              <a:latin typeface="微软雅黑" panose="020B0503020204020204" charset="-122"/>
              <a:ea typeface="微软雅黑" panose="020B0503020204020204" charset="-122"/>
            </a:rPr>
            <a:t>程序配置可在线统一管理，避免他人误操作导致程序配置错乱，从而影响客户端功能；</a:t>
          </a:r>
          <a:endParaRPr lang="zh-CN" altLang="en-US" sz="1200" dirty="0">
            <a:solidFill>
              <a:schemeClr val="bg1"/>
            </a:solidFill>
            <a:latin typeface="微软雅黑" panose="020B0503020204020204" charset="-122"/>
            <a:ea typeface="微软雅黑" panose="020B0503020204020204" charset="-122"/>
          </a:endParaRPr>
        </a:p>
      </dgm:t>
    </dgm:pt>
    <dgm:pt modelId="{735A1404-A56A-4353-86B5-80B764ED8E89}" cxnId="{977AC4C0-C75A-4EB2-975A-54FA748DBCA6}" type="parTrans">
      <dgm:prSet/>
      <dgm:spPr/>
      <dgm:t>
        <a:bodyPr/>
        <a:lstStyle/>
        <a:p>
          <a:endParaRPr lang="zh-CN" altLang="en-US"/>
        </a:p>
      </dgm:t>
    </dgm:pt>
    <dgm:pt modelId="{60F2B92A-C8CC-4A28-84B0-B10CE7A4CE9F}" cxnId="{977AC4C0-C75A-4EB2-975A-54FA748DBCA6}" type="sibTrans">
      <dgm:prSet/>
      <dgm:spPr/>
      <dgm:t>
        <a:bodyPr/>
        <a:lstStyle/>
        <a:p>
          <a:endParaRPr lang="zh-CN" altLang="en-US"/>
        </a:p>
      </dgm:t>
    </dgm:pt>
    <dgm:pt modelId="{49709244-5E33-4203-8DC2-07F169CEEA6E}">
      <dgm:prSet phldrT="[文本]" custT="1"/>
      <dgm:spPr/>
      <dgm:t>
        <a:bodyPr/>
        <a:lstStyle/>
        <a:p>
          <a:r>
            <a:rPr lang="zh-CN" altLang="en-US" sz="1200">
              <a:solidFill>
                <a:schemeClr val="bg1"/>
              </a:solidFill>
              <a:latin typeface="微软雅黑" panose="020B0503020204020204" charset="-122"/>
              <a:ea typeface="微软雅黑" panose="020B0503020204020204" charset="-122"/>
            </a:rPr>
            <a:t>针对漏洞修复或客户端升级，可进行</a:t>
          </a:r>
          <a:r>
            <a:rPr lang="zh-CN" altLang="en-US" sz="1200">
              <a:solidFill>
                <a:schemeClr val="accent4">
                  <a:lumMod val="40000"/>
                  <a:lumOff val="60000"/>
                </a:schemeClr>
              </a:solidFill>
              <a:latin typeface="微软雅黑" panose="020B0503020204020204" charset="-122"/>
              <a:ea typeface="微软雅黑" panose="020B0503020204020204" charset="-122"/>
            </a:rPr>
            <a:t>模块自动更新</a:t>
          </a:r>
          <a:r>
            <a:rPr lang="zh-CN" altLang="en-US" sz="1200"/>
            <a:t>。</a:t>
          </a:r>
          <a:endParaRPr lang="en-US" altLang="zh-CN" sz="1200"/>
        </a:p>
        <a:p>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、针对新用户的漏洞修复或升级，用户</a:t>
          </a:r>
          <a:r>
            <a:rPr lang="zh-CN" altLang="en-US" sz="1200">
              <a:solidFill>
                <a:schemeClr val="accent4">
                  <a:lumMod val="40000"/>
                  <a:lumOff val="60000"/>
                </a:schemeClr>
              </a:solidFill>
              <a:latin typeface="微软雅黑" panose="020B0503020204020204" charset="-122"/>
              <a:ea typeface="微软雅黑" panose="020B0503020204020204" charset="-122"/>
            </a:rPr>
            <a:t>自动接收任务，进行自动更新</a:t>
          </a:r>
          <a:r>
            <a:rPr lang="zh-CN" altLang="en-US" sz="1200"/>
            <a:t>，</a:t>
          </a:r>
          <a:r>
            <a:rPr lang="zh-CN" altLang="en-US" sz="1200">
              <a:solidFill>
                <a:schemeClr val="bg1"/>
              </a:solidFill>
              <a:latin typeface="微软雅黑" panose="020B0503020204020204" charset="-122"/>
              <a:ea typeface="微软雅黑" panose="020B0503020204020204" charset="-122"/>
            </a:rPr>
            <a:t>无需客户运维人员进行多次下发更新任务，多次运维</a:t>
          </a:r>
          <a:r>
            <a:rPr lang="zh-CN" altLang="en-US" sz="1200">
              <a:solidFill>
                <a:schemeClr val="bg1"/>
              </a:solidFill>
            </a:rPr>
            <a:t>。</a:t>
          </a:r>
          <a:endParaRPr lang="en-US" altLang="zh-CN" sz="1200">
            <a:solidFill>
              <a:schemeClr val="bg1"/>
            </a:solidFill>
          </a:endParaRPr>
        </a:p>
        <a:p>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、可设置</a:t>
          </a:r>
          <a:r>
            <a:rPr lang="zh-CN" altLang="en-US" sz="1200">
              <a:solidFill>
                <a:schemeClr val="accent4">
                  <a:lumMod val="40000"/>
                  <a:lumOff val="60000"/>
                </a:schemeClr>
              </a:solidFill>
              <a:latin typeface="微软雅黑" panose="020B0503020204020204" charset="-122"/>
              <a:ea typeface="微软雅黑" panose="020B0503020204020204" charset="-122"/>
            </a:rPr>
            <a:t>灰度更新终端</a:t>
          </a:r>
          <a:r>
            <a:rPr lang="zh-CN" altLang="en-US" sz="1200"/>
            <a:t>，</a:t>
          </a:r>
          <a:r>
            <a:rPr lang="zh-CN" altLang="en-US" sz="1200">
              <a:solidFill>
                <a:schemeClr val="bg1"/>
              </a:solidFill>
              <a:latin typeface="微软雅黑" panose="020B0503020204020204" charset="-122"/>
              <a:ea typeface="微软雅黑" panose="020B0503020204020204" charset="-122"/>
            </a:rPr>
            <a:t>进行试点更新、升级，保证更新或升级范围在可控范围内。</a:t>
          </a:r>
          <a:endParaRPr lang="zh-CN" altLang="en-US" sz="1200" dirty="0">
            <a:solidFill>
              <a:schemeClr val="accent4">
                <a:lumMod val="40000"/>
                <a:lumOff val="60000"/>
              </a:schemeClr>
            </a:solidFill>
            <a:latin typeface="微软雅黑" panose="020B0503020204020204" charset="-122"/>
            <a:ea typeface="微软雅黑" panose="020B0503020204020204" charset="-122"/>
          </a:endParaRPr>
        </a:p>
      </dgm:t>
    </dgm:pt>
    <dgm:pt modelId="{96D73A52-9590-487B-AC21-C30EC849CC5D}" cxnId="{0F78F4CA-BD82-41B8-8E4F-85DFCC015003}" type="parTrans">
      <dgm:prSet/>
      <dgm:spPr/>
      <dgm:t>
        <a:bodyPr/>
        <a:lstStyle/>
        <a:p>
          <a:endParaRPr lang="zh-CN" altLang="en-US"/>
        </a:p>
      </dgm:t>
    </dgm:pt>
    <dgm:pt modelId="{2592BEBD-473E-4D58-B7BD-A0413E5FC70D}" cxnId="{0F78F4CA-BD82-41B8-8E4F-85DFCC015003}" type="sibTrans">
      <dgm:prSet/>
      <dgm:spPr/>
      <dgm:t>
        <a:bodyPr/>
        <a:lstStyle/>
        <a:p>
          <a:endParaRPr lang="zh-CN" altLang="en-US"/>
        </a:p>
      </dgm:t>
    </dgm:pt>
    <dgm:pt modelId="{D2E3B60C-40D7-4508-B846-A11BC7D3F122}">
      <dgm:prSet phldrT="[文本]" custT="1"/>
      <dgm:spPr/>
      <dgm:t>
        <a:bodyPr/>
        <a:lstStyle/>
        <a:p>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知识库：线上管理</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，形成</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a:t>
          </a:r>
          <a:endParaRPr lang="en-US" altLang="zh-CN" sz="1200" dirty="0">
            <a:solidFill>
              <a:schemeClr val="bg1"/>
            </a:solidFill>
            <a:latin typeface="微软雅黑" panose="020B0503020204020204" charset="-122"/>
            <a:ea typeface="微软雅黑" panose="020B0503020204020204" charset="-122"/>
          </a:endParaRPr>
        </a:p>
        <a:p>
          <a:r>
            <a:rPr lang="en-US" altLang="zh-CN" sz="1200" dirty="0">
              <a:solidFill>
                <a:schemeClr val="bg1"/>
              </a:solidFill>
              <a:latin typeface="微软雅黑" panose="020B0503020204020204" charset="-122"/>
              <a:ea typeface="微软雅黑" panose="020B0503020204020204" charset="-122"/>
            </a:rPr>
            <a:t>1</a:t>
          </a:r>
          <a:r>
            <a:rPr lang="zh-CN" altLang="en-US" sz="1200" dirty="0">
              <a:solidFill>
                <a:schemeClr val="bg1"/>
              </a:solidFill>
              <a:latin typeface="微软雅黑" panose="020B0503020204020204" charset="-122"/>
              <a:ea typeface="微软雅黑" panose="020B0503020204020204" charset="-122"/>
            </a:rPr>
            <a:t>、针对</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知识库，将定期进行更新维护，方便大家进行查阅。</a:t>
          </a:r>
          <a:endParaRPr lang="en-US" altLang="zh-CN" sz="1200" dirty="0">
            <a:solidFill>
              <a:schemeClr val="bg1"/>
            </a:solidFill>
            <a:latin typeface="微软雅黑" panose="020B0503020204020204" charset="-122"/>
            <a:ea typeface="微软雅黑" panose="020B0503020204020204" charset="-122"/>
          </a:endParaRPr>
        </a:p>
        <a:p>
          <a:r>
            <a:rPr lang="en-US" altLang="zh-CN" sz="1200" dirty="0">
              <a:solidFill>
                <a:schemeClr val="bg1"/>
              </a:solidFill>
              <a:latin typeface="微软雅黑" panose="020B0503020204020204" charset="-122"/>
              <a:ea typeface="微软雅黑" panose="020B0503020204020204" charset="-122"/>
            </a:rPr>
            <a:t>2</a:t>
          </a:r>
          <a:r>
            <a:rPr lang="zh-CN" altLang="en-US" sz="1200" dirty="0">
              <a:solidFill>
                <a:schemeClr val="bg1"/>
              </a:solidFill>
              <a:latin typeface="微软雅黑" panose="020B0503020204020204" charset="-122"/>
              <a:ea typeface="微软雅黑" panose="020B0503020204020204" charset="-122"/>
            </a:rPr>
            <a:t>、运维人员可通过线上搜索、查阅问题，定位到需要查看的问题。</a:t>
          </a:r>
          <a:r>
            <a:rPr lang="zh-CN" altLang="en-US" sz="1200" dirty="0">
              <a:solidFill>
                <a:schemeClr val="accent4">
                  <a:lumMod val="40000"/>
                  <a:lumOff val="60000"/>
                </a:schemeClr>
              </a:solidFill>
              <a:latin typeface="微软雅黑" panose="020B0503020204020204" charset="-122"/>
              <a:ea typeface="微软雅黑" panose="020B0503020204020204" charset="-122"/>
            </a:rPr>
            <a:t>（备注：进行问题搜索时，可通过语义识别，将同类型问题全部搜索出来，帮助用户进行筛选）</a:t>
          </a:r>
        </a:p>
      </dgm:t>
    </dgm:pt>
    <dgm:pt modelId="{251B85D6-5ADC-4D30-BD61-5C416B3A064B}" cxnId="{E69350DC-0900-41CF-B61D-657C46F7D848}" type="parTrans">
      <dgm:prSet/>
      <dgm:spPr/>
      <dgm:t>
        <a:bodyPr/>
        <a:lstStyle/>
        <a:p>
          <a:endParaRPr lang="zh-CN" altLang="en-US"/>
        </a:p>
      </dgm:t>
    </dgm:pt>
    <dgm:pt modelId="{66042339-3E11-4565-A7C9-30CAD4BB6742}" cxnId="{E69350DC-0900-41CF-B61D-657C46F7D848}" type="sibTrans">
      <dgm:prSet/>
      <dgm:spPr/>
      <dgm:t>
        <a:bodyPr/>
        <a:lstStyle/>
        <a:p>
          <a:endParaRPr lang="zh-CN" altLang="en-US"/>
        </a:p>
      </dgm:t>
    </dgm:pt>
    <dgm:pt modelId="{9253D4CA-3A93-42CD-977C-0F0DFA8DB78B}" type="pres">
      <dgm:prSet presAssocID="{7EF0715C-ACB5-49AF-B80D-F3776E3AE875}" presName="Name0" presStyleCnt="0">
        <dgm:presLayoutVars>
          <dgm:chMax val="7"/>
          <dgm:chPref val="7"/>
          <dgm:dir/>
        </dgm:presLayoutVars>
      </dgm:prSet>
      <dgm:spPr/>
    </dgm:pt>
    <dgm:pt modelId="{2FC068AE-4892-4EF9-A89E-BB93FCFB16C0}" type="pres">
      <dgm:prSet presAssocID="{7EF0715C-ACB5-49AF-B80D-F3776E3AE875}" presName="Name1" presStyleCnt="0"/>
      <dgm:spPr/>
    </dgm:pt>
    <dgm:pt modelId="{553ED2ED-AC54-49AD-AD5D-4DBDFE5263A1}" type="pres">
      <dgm:prSet presAssocID="{7EF0715C-ACB5-49AF-B80D-F3776E3AE875}" presName="cycle" presStyleCnt="0"/>
      <dgm:spPr/>
    </dgm:pt>
    <dgm:pt modelId="{A7294161-754C-4A3C-BCC9-D43A8BF3CF57}" type="pres">
      <dgm:prSet presAssocID="{7EF0715C-ACB5-49AF-B80D-F3776E3AE875}" presName="srcNode" presStyleLbl="node1" presStyleIdx="0" presStyleCnt="4"/>
      <dgm:spPr/>
    </dgm:pt>
    <dgm:pt modelId="{E3BD3B4F-221D-4EB7-9802-D3335352E474}" type="pres">
      <dgm:prSet presAssocID="{7EF0715C-ACB5-49AF-B80D-F3776E3AE875}" presName="conn" presStyleLbl="parChTrans1D2" presStyleIdx="0" presStyleCnt="1" custScaleX="91979" custScaleY="107564" custLinFactNeighborY="-3318"/>
      <dgm:spPr/>
    </dgm:pt>
    <dgm:pt modelId="{AD84CF3B-8DDF-44FF-A321-85F9B340B27C}" type="pres">
      <dgm:prSet presAssocID="{7EF0715C-ACB5-49AF-B80D-F3776E3AE875}" presName="extraNode" presStyleLbl="node1" presStyleIdx="0" presStyleCnt="4"/>
      <dgm:spPr/>
    </dgm:pt>
    <dgm:pt modelId="{C76F19EB-FDE1-45C2-9CDA-035354BCC6BA}" type="pres">
      <dgm:prSet presAssocID="{7EF0715C-ACB5-49AF-B80D-F3776E3AE875}" presName="dstNode" presStyleLbl="node1" presStyleIdx="0" presStyleCnt="4"/>
      <dgm:spPr/>
    </dgm:pt>
    <dgm:pt modelId="{C74F9213-FAE8-4867-A0CD-1214494EEFFF}" type="pres">
      <dgm:prSet presAssocID="{46E4B31A-2A7F-4B44-BCE7-5E1155541860}" presName="text_1" presStyleLbl="node1" presStyleIdx="0" presStyleCnt="4" custScaleY="143395" custLinFactNeighborY="-29479">
        <dgm:presLayoutVars>
          <dgm:bulletEnabled val="1"/>
        </dgm:presLayoutVars>
      </dgm:prSet>
      <dgm:spPr/>
    </dgm:pt>
    <dgm:pt modelId="{754D8E16-12D1-47A7-8791-B3498C213A9E}" type="pres">
      <dgm:prSet presAssocID="{46E4B31A-2A7F-4B44-BCE7-5E1155541860}" presName="accent_1" presStyleCnt="0"/>
      <dgm:spPr/>
    </dgm:pt>
    <dgm:pt modelId="{A00292B9-6898-4E0A-AE11-24A4E94101E2}" type="pres">
      <dgm:prSet presAssocID="{46E4B31A-2A7F-4B44-BCE7-5E1155541860}" presName="accentRepeatNode" presStyleLbl="solidFgAcc1" presStyleIdx="0" presStyleCnt="4" custScaleX="119320" custScaleY="111211" custLinFactY="-27976" custLinFactNeighborY="-100000"/>
      <dgm:spPr/>
    </dgm:pt>
    <dgm:pt modelId="{A881448D-86A7-4CCD-A438-EAF55D2D6548}" type="pres">
      <dgm:prSet presAssocID="{433C6EB6-BD7B-4E94-BB90-248D84308807}" presName="text_2" presStyleLbl="node1" presStyleIdx="1" presStyleCnt="4" custScaleY="140556" custLinFactNeighborX="180" custLinFactNeighborY="-26834">
        <dgm:presLayoutVars>
          <dgm:bulletEnabled val="1"/>
        </dgm:presLayoutVars>
      </dgm:prSet>
      <dgm:spPr/>
    </dgm:pt>
    <dgm:pt modelId="{83D4D45A-76B5-45F1-9700-9C6E0A2C2412}" type="pres">
      <dgm:prSet presAssocID="{433C6EB6-BD7B-4E94-BB90-248D84308807}" presName="accent_2" presStyleCnt="0"/>
      <dgm:spPr/>
    </dgm:pt>
    <dgm:pt modelId="{18DD3399-98F4-430B-B88E-EE74846E8D26}" type="pres">
      <dgm:prSet presAssocID="{433C6EB6-BD7B-4E94-BB90-248D84308807}" presName="accentRepeatNode" presStyleLbl="solidFgAcc1" presStyleIdx="1" presStyleCnt="4" custScaleX="117179" custScaleY="116531" custLinFactNeighborX="-23458" custLinFactNeighborY="-20646"/>
      <dgm:spPr/>
    </dgm:pt>
    <dgm:pt modelId="{77D03442-393F-409F-8F14-A109A634F6AC}" type="pres">
      <dgm:prSet presAssocID="{49709244-5E33-4203-8DC2-07F169CEEA6E}" presName="text_3" presStyleLbl="node1" presStyleIdx="2" presStyleCnt="4" custScaleY="128291" custLinFactNeighborX="321" custLinFactNeighborY="-33410">
        <dgm:presLayoutVars>
          <dgm:bulletEnabled val="1"/>
        </dgm:presLayoutVars>
      </dgm:prSet>
      <dgm:spPr/>
    </dgm:pt>
    <dgm:pt modelId="{1E814957-FC75-45AC-908D-4FFEFF8FAE8E}" type="pres">
      <dgm:prSet presAssocID="{49709244-5E33-4203-8DC2-07F169CEEA6E}" presName="accent_3" presStyleCnt="0"/>
      <dgm:spPr/>
    </dgm:pt>
    <dgm:pt modelId="{C916FD13-C881-4625-B1BB-78A6BBBABCF6}" type="pres">
      <dgm:prSet presAssocID="{49709244-5E33-4203-8DC2-07F169CEEA6E}" presName="accentRepeatNode" presStyleLbl="solidFgAcc1" presStyleIdx="2" presStyleCnt="4" custScaleX="116560" custScaleY="107322" custLinFactNeighborX="-16239" custLinFactNeighborY="-27394"/>
      <dgm:spPr/>
    </dgm:pt>
    <dgm:pt modelId="{AC679A10-7DE0-46BD-B99B-AE736CF08839}" type="pres">
      <dgm:prSet presAssocID="{D2E3B60C-40D7-4508-B846-A11BC7D3F122}" presName="text_4" presStyleLbl="node1" presStyleIdx="3" presStyleCnt="4" custScaleY="153920" custLinFactNeighborX="307" custLinFactNeighborY="-30666">
        <dgm:presLayoutVars>
          <dgm:bulletEnabled val="1"/>
        </dgm:presLayoutVars>
      </dgm:prSet>
      <dgm:spPr/>
    </dgm:pt>
    <dgm:pt modelId="{6C032E6C-4BD7-407C-98AE-0234B3D37F91}" type="pres">
      <dgm:prSet presAssocID="{D2E3B60C-40D7-4508-B846-A11BC7D3F122}" presName="accent_4" presStyleCnt="0"/>
      <dgm:spPr/>
    </dgm:pt>
    <dgm:pt modelId="{94A2EEAE-42F8-4C58-8F10-1AB829EECDB5}" type="pres">
      <dgm:prSet presAssocID="{D2E3B60C-40D7-4508-B846-A11BC7D3F122}" presName="accentRepeatNode" presStyleLbl="solidFgAcc1" presStyleIdx="3" presStyleCnt="4" custScaleX="111847" custScaleY="115785" custLinFactNeighborX="2448" custLinFactNeighborY="-25428"/>
      <dgm:spPr/>
    </dgm:pt>
  </dgm:ptLst>
  <dgm:cxnLst>
    <dgm:cxn modelId="{B7865D10-8652-4798-A0A3-6F9D8327DCF0}" type="presOf" srcId="{433C6EB6-BD7B-4E94-BB90-248D84308807}" destId="{A881448D-86A7-4CCD-A438-EAF55D2D6548}" srcOrd="0" destOrd="0" presId="urn:microsoft.com/office/officeart/2008/layout/VerticalCurvedList#1"/>
    <dgm:cxn modelId="{A91AF073-FF3C-4D96-846D-83F438D23227}" type="presOf" srcId="{46E4B31A-2A7F-4B44-BCE7-5E1155541860}" destId="{C74F9213-FAE8-4867-A0CD-1214494EEFFF}" srcOrd="0" destOrd="0" presId="urn:microsoft.com/office/officeart/2008/layout/VerticalCurvedList#1"/>
    <dgm:cxn modelId="{E2E29283-DB8F-4575-8974-D187FD963FC4}" srcId="{7EF0715C-ACB5-49AF-B80D-F3776E3AE875}" destId="{46E4B31A-2A7F-4B44-BCE7-5E1155541860}" srcOrd="0" destOrd="0" parTransId="{10F4AFBE-8F46-4C10-B127-6B0622BDA0FF}" sibTransId="{F8D3ED0A-AD2F-4364-A622-ABF1D0E1CE4B}"/>
    <dgm:cxn modelId="{E0C4C18A-5F97-49AB-B319-5D8307A88A2D}" type="presOf" srcId="{F8D3ED0A-AD2F-4364-A622-ABF1D0E1CE4B}" destId="{E3BD3B4F-221D-4EB7-9802-D3335352E474}" srcOrd="0" destOrd="0" presId="urn:microsoft.com/office/officeart/2008/layout/VerticalCurvedList#1"/>
    <dgm:cxn modelId="{977AC4C0-C75A-4EB2-975A-54FA748DBCA6}" srcId="{7EF0715C-ACB5-49AF-B80D-F3776E3AE875}" destId="{433C6EB6-BD7B-4E94-BB90-248D84308807}" srcOrd="1" destOrd="0" parTransId="{735A1404-A56A-4353-86B5-80B764ED8E89}" sibTransId="{60F2B92A-C8CC-4A28-84B0-B10CE7A4CE9F}"/>
    <dgm:cxn modelId="{0F78F4CA-BD82-41B8-8E4F-85DFCC015003}" srcId="{7EF0715C-ACB5-49AF-B80D-F3776E3AE875}" destId="{49709244-5E33-4203-8DC2-07F169CEEA6E}" srcOrd="2" destOrd="0" parTransId="{96D73A52-9590-487B-AC21-C30EC849CC5D}" sibTransId="{2592BEBD-473E-4D58-B7BD-A0413E5FC70D}"/>
    <dgm:cxn modelId="{0EC063D7-25C2-4E07-9491-3B407272EB58}" type="presOf" srcId="{D2E3B60C-40D7-4508-B846-A11BC7D3F122}" destId="{AC679A10-7DE0-46BD-B99B-AE736CF08839}" srcOrd="0" destOrd="0" presId="urn:microsoft.com/office/officeart/2008/layout/VerticalCurvedList#1"/>
    <dgm:cxn modelId="{E69350DC-0900-41CF-B61D-657C46F7D848}" srcId="{7EF0715C-ACB5-49AF-B80D-F3776E3AE875}" destId="{D2E3B60C-40D7-4508-B846-A11BC7D3F122}" srcOrd="3" destOrd="0" parTransId="{251B85D6-5ADC-4D30-BD61-5C416B3A064B}" sibTransId="{66042339-3E11-4565-A7C9-30CAD4BB6742}"/>
    <dgm:cxn modelId="{3FBF68E6-0E0C-44C9-A057-0F4965696CE8}" type="presOf" srcId="{49709244-5E33-4203-8DC2-07F169CEEA6E}" destId="{77D03442-393F-409F-8F14-A109A634F6AC}" srcOrd="0" destOrd="0" presId="urn:microsoft.com/office/officeart/2008/layout/VerticalCurvedList#1"/>
    <dgm:cxn modelId="{9D56AAF6-EBD0-4B44-993E-EDDB53D37EF2}" type="presOf" srcId="{7EF0715C-ACB5-49AF-B80D-F3776E3AE875}" destId="{9253D4CA-3A93-42CD-977C-0F0DFA8DB78B}" srcOrd="0" destOrd="0" presId="urn:microsoft.com/office/officeart/2008/layout/VerticalCurvedList#1"/>
    <dgm:cxn modelId="{AA2CB8EE-47F4-4CBF-9781-77E9E272A4B1}" type="presParOf" srcId="{9253D4CA-3A93-42CD-977C-0F0DFA8DB78B}" destId="{2FC068AE-4892-4EF9-A89E-BB93FCFB16C0}" srcOrd="0" destOrd="0" presId="urn:microsoft.com/office/officeart/2008/layout/VerticalCurvedList#1"/>
    <dgm:cxn modelId="{FDA76863-7A31-42D0-B23F-6436AC7C0FED}" type="presParOf" srcId="{2FC068AE-4892-4EF9-A89E-BB93FCFB16C0}" destId="{553ED2ED-AC54-49AD-AD5D-4DBDFE5263A1}" srcOrd="0" destOrd="0" presId="urn:microsoft.com/office/officeart/2008/layout/VerticalCurvedList#1"/>
    <dgm:cxn modelId="{A6BD31D2-E032-4D84-B1F4-07804FCFC422}" type="presParOf" srcId="{553ED2ED-AC54-49AD-AD5D-4DBDFE5263A1}" destId="{A7294161-754C-4A3C-BCC9-D43A8BF3CF57}" srcOrd="0" destOrd="0" presId="urn:microsoft.com/office/officeart/2008/layout/VerticalCurvedList#1"/>
    <dgm:cxn modelId="{6EE1260B-6717-4349-B63A-2E86BD7722E3}" type="presParOf" srcId="{553ED2ED-AC54-49AD-AD5D-4DBDFE5263A1}" destId="{E3BD3B4F-221D-4EB7-9802-D3335352E474}" srcOrd="1" destOrd="0" presId="urn:microsoft.com/office/officeart/2008/layout/VerticalCurvedList#1"/>
    <dgm:cxn modelId="{6F95BD83-9BFE-40F9-9D9E-B53E59E35AFF}" type="presParOf" srcId="{553ED2ED-AC54-49AD-AD5D-4DBDFE5263A1}" destId="{AD84CF3B-8DDF-44FF-A321-85F9B340B27C}" srcOrd="2" destOrd="0" presId="urn:microsoft.com/office/officeart/2008/layout/VerticalCurvedList#1"/>
    <dgm:cxn modelId="{7D0192E8-A045-427F-9D9E-2E66C58F47C4}" type="presParOf" srcId="{553ED2ED-AC54-49AD-AD5D-4DBDFE5263A1}" destId="{C76F19EB-FDE1-45C2-9CDA-035354BCC6BA}" srcOrd="3" destOrd="0" presId="urn:microsoft.com/office/officeart/2008/layout/VerticalCurvedList#1"/>
    <dgm:cxn modelId="{1BD6A0BF-7143-415D-8917-F8D7F641DA2F}" type="presParOf" srcId="{2FC068AE-4892-4EF9-A89E-BB93FCFB16C0}" destId="{C74F9213-FAE8-4867-A0CD-1214494EEFFF}" srcOrd="1" destOrd="0" presId="urn:microsoft.com/office/officeart/2008/layout/VerticalCurvedList#1"/>
    <dgm:cxn modelId="{0D618AB8-7ABC-47ED-BC47-1016F642847B}" type="presParOf" srcId="{2FC068AE-4892-4EF9-A89E-BB93FCFB16C0}" destId="{754D8E16-12D1-47A7-8791-B3498C213A9E}" srcOrd="2" destOrd="0" presId="urn:microsoft.com/office/officeart/2008/layout/VerticalCurvedList#1"/>
    <dgm:cxn modelId="{15B1C836-D579-4F49-AFA2-0D05433CD4E2}" type="presParOf" srcId="{754D8E16-12D1-47A7-8791-B3498C213A9E}" destId="{A00292B9-6898-4E0A-AE11-24A4E94101E2}" srcOrd="0" destOrd="0" presId="urn:microsoft.com/office/officeart/2008/layout/VerticalCurvedList#1"/>
    <dgm:cxn modelId="{A3B95EB0-4B81-4D1B-90C6-E9075E7A6058}" type="presParOf" srcId="{2FC068AE-4892-4EF9-A89E-BB93FCFB16C0}" destId="{A881448D-86A7-4CCD-A438-EAF55D2D6548}" srcOrd="3" destOrd="0" presId="urn:microsoft.com/office/officeart/2008/layout/VerticalCurvedList#1"/>
    <dgm:cxn modelId="{ABD413FD-84E3-4D8C-A294-08F2ED35AE0C}" type="presParOf" srcId="{2FC068AE-4892-4EF9-A89E-BB93FCFB16C0}" destId="{83D4D45A-76B5-45F1-9700-9C6E0A2C2412}" srcOrd="4" destOrd="0" presId="urn:microsoft.com/office/officeart/2008/layout/VerticalCurvedList#1"/>
    <dgm:cxn modelId="{3D50BA19-CC25-41F1-A464-51C4C56A847D}" type="presParOf" srcId="{83D4D45A-76B5-45F1-9700-9C6E0A2C2412}" destId="{18DD3399-98F4-430B-B88E-EE74846E8D26}" srcOrd="0" destOrd="0" presId="urn:microsoft.com/office/officeart/2008/layout/VerticalCurvedList#1"/>
    <dgm:cxn modelId="{E9587869-76F0-4B85-9E78-148577FC6BD7}" type="presParOf" srcId="{2FC068AE-4892-4EF9-A89E-BB93FCFB16C0}" destId="{77D03442-393F-409F-8F14-A109A634F6AC}" srcOrd="5" destOrd="0" presId="urn:microsoft.com/office/officeart/2008/layout/VerticalCurvedList#1"/>
    <dgm:cxn modelId="{09A72F1C-0BE6-4486-8447-94BB75A5E2D2}" type="presParOf" srcId="{2FC068AE-4892-4EF9-A89E-BB93FCFB16C0}" destId="{1E814957-FC75-45AC-908D-4FFEFF8FAE8E}" srcOrd="6" destOrd="0" presId="urn:microsoft.com/office/officeart/2008/layout/VerticalCurvedList#1"/>
    <dgm:cxn modelId="{813A18BA-03C8-49B8-AAA5-4E45EFB65599}" type="presParOf" srcId="{1E814957-FC75-45AC-908D-4FFEFF8FAE8E}" destId="{C916FD13-C881-4625-B1BB-78A6BBBABCF6}" srcOrd="0" destOrd="0" presId="urn:microsoft.com/office/officeart/2008/layout/VerticalCurvedList#1"/>
    <dgm:cxn modelId="{108F2934-F9ED-4561-89CB-1415C7785A19}" type="presParOf" srcId="{2FC068AE-4892-4EF9-A89E-BB93FCFB16C0}" destId="{AC679A10-7DE0-46BD-B99B-AE736CF08839}" srcOrd="7" destOrd="0" presId="urn:microsoft.com/office/officeart/2008/layout/VerticalCurvedList#1"/>
    <dgm:cxn modelId="{D1245605-121D-441B-A3B7-53D29425DC67}" type="presParOf" srcId="{2FC068AE-4892-4EF9-A89E-BB93FCFB16C0}" destId="{6C032E6C-4BD7-407C-98AE-0234B3D37F91}" srcOrd="8" destOrd="0" presId="urn:microsoft.com/office/officeart/2008/layout/VerticalCurvedList#1"/>
    <dgm:cxn modelId="{46AB66DC-AC78-448C-BC31-48BC36C88F45}" type="presParOf" srcId="{6C032E6C-4BD7-407C-98AE-0234B3D37F91}" destId="{94A2EEAE-42F8-4C58-8F10-1AB829EECDB5}" srcOrd="0" destOrd="0" presId="urn:microsoft.com/office/officeart/2008/layout/VerticalCurved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233139" cy="3386511"/>
        <a:chOff x="0" y="0"/>
        <a:chExt cx="4233139" cy="3386511"/>
      </a:xfrm>
    </dsp:grpSpPr>
    <dsp:sp modelId="{E07F5C37-113B-4FDF-B360-30C946154B6A}">
      <dsp:nvSpPr>
        <dsp:cNvPr id="3" name="椭圆 2"/>
        <dsp:cNvSpPr/>
      </dsp:nvSpPr>
      <dsp:spPr bwMode="white">
        <a:xfrm>
          <a:off x="0" y="57588"/>
          <a:ext cx="4233146" cy="1397368"/>
        </a:xfrm>
        <a:prstGeom prst="ellipse">
          <a:avLst/>
        </a:prstGeom>
      </dsp:spPr>
      <dsp:style>
        <a:lnRef idx="0">
          <a:schemeClr val="accent1"/>
        </a:lnRef>
        <a:fillRef idx="1">
          <a:schemeClr val="accent1">
            <a:tint val="50000"/>
            <a:alpha val="40000"/>
          </a:schemeClr>
        </a:fillRef>
        <a:effectRef idx="0">
          <a:scrgbClr r="0" g="0" b="0"/>
        </a:effectRef>
        <a:fontRef idx="minor"/>
      </dsp:style>
      <dsp:txXfrm>
        <a:off x="0" y="57588"/>
        <a:ext cx="4233146" cy="1397368"/>
      </dsp:txXfrm>
    </dsp:sp>
    <dsp:sp modelId="{0BA0DDA1-42AE-40C0-8EEC-1AA47F3B43EF}">
      <dsp:nvSpPr>
        <dsp:cNvPr id="4" name="下箭头 3"/>
        <dsp:cNvSpPr/>
      </dsp:nvSpPr>
      <dsp:spPr bwMode="white">
        <a:xfrm>
          <a:off x="1859959" y="3397411"/>
          <a:ext cx="529142" cy="338651"/>
        </a:xfrm>
        <a:prstGeom prst="downArrow">
          <a:avLst/>
        </a:prstGeom>
      </dsp:spPr>
      <dsp:style>
        <a:lnRef idx="3">
          <a:schemeClr val="lt1"/>
        </a:lnRef>
        <a:fillRef idx="1">
          <a:schemeClr val="accent1">
            <a:tint val="60000"/>
          </a:schemeClr>
        </a:fillRef>
        <a:effectRef idx="1">
          <a:scrgbClr r="0" g="0" b="0"/>
        </a:effectRef>
        <a:fontRef idx="minor"/>
      </dsp:style>
      <dsp:txXfrm>
        <a:off x="1859959" y="3397411"/>
        <a:ext cx="529142" cy="338651"/>
      </dsp:txXfrm>
    </dsp:sp>
    <dsp:sp modelId="{D3970B4B-A5D3-4F78-9A52-DAEB3E17911F}">
      <dsp:nvSpPr>
        <dsp:cNvPr id="5" name="矩形 4"/>
        <dsp:cNvSpPr/>
      </dsp:nvSpPr>
      <dsp:spPr bwMode="white">
        <a:xfrm flipV="1">
          <a:off x="758492" y="3330926"/>
          <a:ext cx="2295572" cy="503411"/>
        </a:xfrm>
        <a:prstGeom prst="rect">
          <a:avLst/>
        </a:prstGeom>
      </dsp:spPr>
      <dsp:style>
        <a:lnRef idx="0">
          <a:schemeClr val="dk1">
            <a:alpha val="0"/>
          </a:schemeClr>
        </a:lnRef>
        <a:fillRef idx="0">
          <a:schemeClr val="lt1">
            <a:alpha val="0"/>
          </a:schemeClr>
        </a:fillRef>
        <a:effectRef idx="0">
          <a:scrgbClr r="0" g="0" b="0"/>
        </a:effectRef>
        <a:fontRef idx="minor"/>
      </dsp:style>
      <dsp:txBody>
        <a:bodyPr vert="horz" lIns="120904" tIns="120904" rIns="120904" bIns="120904"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dirty="0">
            <a:solidFill>
              <a:schemeClr val="tx1"/>
            </a:solidFill>
          </a:endParaRPr>
        </a:p>
      </dsp:txBody>
      <dsp:txXfrm flipV="1">
        <a:off x="758492" y="3330926"/>
        <a:ext cx="2295572" cy="503411"/>
      </dsp:txXfrm>
    </dsp:sp>
    <dsp:sp modelId="{3349FEEE-C208-4628-B147-954262E7D350}">
      <dsp:nvSpPr>
        <dsp:cNvPr id="6" name="椭圆 5"/>
        <dsp:cNvSpPr/>
      </dsp:nvSpPr>
      <dsp:spPr bwMode="white">
        <a:xfrm>
          <a:off x="3094361" y="302158"/>
          <a:ext cx="952456" cy="927807"/>
        </a:xfrm>
        <a:prstGeom prst="ellipse">
          <a:avLst/>
        </a:prstGeom>
      </dsp:spPr>
      <dsp:style>
        <a:lnRef idx="3">
          <a:schemeClr val="lt1"/>
        </a:lnRef>
        <a:fillRef idx="1">
          <a:schemeClr val="accent1"/>
        </a:fillRef>
        <a:effectRef idx="1">
          <a:scrgbClr r="0" g="0" b="0"/>
        </a:effectRef>
        <a:fontRef idx="minor">
          <a:schemeClr val="lt1"/>
        </a:fontRef>
      </dsp:style>
      <dsp:txBody>
        <a:bodyPr lIns="16510" tIns="16510" rIns="16510"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t>数据库指纹</a:t>
          </a:r>
          <a:r>
            <a:rPr lang="en-US" altLang="zh-CN"/>
            <a:t>EDM</a:t>
          </a:r>
          <a:endParaRPr lang="zh-CN" altLang="en-US" dirty="0"/>
        </a:p>
      </dsp:txBody>
      <dsp:txXfrm>
        <a:off x="3094361" y="302158"/>
        <a:ext cx="952456" cy="927807"/>
      </dsp:txXfrm>
    </dsp:sp>
    <dsp:sp modelId="{2D53975F-A986-4834-A581-EC86D3B4849F}">
      <dsp:nvSpPr>
        <dsp:cNvPr id="7" name="椭圆 6"/>
        <dsp:cNvSpPr/>
      </dsp:nvSpPr>
      <dsp:spPr bwMode="white">
        <a:xfrm>
          <a:off x="260779" y="309042"/>
          <a:ext cx="952456" cy="952456"/>
        </a:xfrm>
        <a:prstGeom prst="ellipse">
          <a:avLst/>
        </a:prstGeom>
      </dsp:spPr>
      <dsp:style>
        <a:lnRef idx="3">
          <a:schemeClr val="lt1"/>
        </a:lnRef>
        <a:fillRef idx="1">
          <a:schemeClr val="accent1"/>
        </a:fillRef>
        <a:effectRef idx="1">
          <a:scrgbClr r="0" g="0" b="0"/>
        </a:effectRef>
        <a:fontRef idx="minor">
          <a:schemeClr val="lt1"/>
        </a:fontRef>
      </dsp:style>
      <dsp:txBody>
        <a:bodyPr vert="horz" wrap="square" lIns="16510" tIns="16510" rIns="16510"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a:t>文件类型</a:t>
          </a:r>
          <a:endParaRPr lang="zh-CN" altLang="en-US" dirty="0"/>
        </a:p>
      </dsp:txBody>
      <dsp:txXfrm>
        <a:off x="260779" y="309042"/>
        <a:ext cx="952456" cy="952456"/>
      </dsp:txXfrm>
    </dsp:sp>
    <dsp:sp modelId="{9F51BFB6-47B6-4D78-BE79-BF781CF6E836}">
      <dsp:nvSpPr>
        <dsp:cNvPr id="8" name="椭圆 7"/>
        <dsp:cNvSpPr/>
      </dsp:nvSpPr>
      <dsp:spPr bwMode="white">
        <a:xfrm>
          <a:off x="1197131" y="228742"/>
          <a:ext cx="952456" cy="952456"/>
        </a:xfrm>
        <a:prstGeom prst="ellipse">
          <a:avLst/>
        </a:prstGeom>
      </dsp:spPr>
      <dsp:style>
        <a:lnRef idx="3">
          <a:schemeClr val="lt1"/>
        </a:lnRef>
        <a:fillRef idx="1">
          <a:schemeClr val="accent1"/>
        </a:fillRef>
        <a:effectRef idx="1">
          <a:scrgbClr r="0" g="0" b="0"/>
        </a:effectRef>
        <a:fontRef idx="minor">
          <a:schemeClr val="lt1"/>
        </a:fontRef>
      </dsp:style>
      <dsp:txBody>
        <a:bodyPr lIns="16510" tIns="16510" rIns="16510"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正则表达式</a:t>
          </a:r>
        </a:p>
      </dsp:txBody>
      <dsp:txXfrm>
        <a:off x="1197131" y="228742"/>
        <a:ext cx="952456" cy="952456"/>
      </dsp:txXfrm>
    </dsp:sp>
    <dsp:sp modelId="{FA5C3B46-3FA2-48F4-BB3B-28DD8EBFF82B}">
      <dsp:nvSpPr>
        <dsp:cNvPr id="9" name="形状 8"/>
        <dsp:cNvSpPr/>
      </dsp:nvSpPr>
      <dsp:spPr bwMode="white">
        <a:xfrm>
          <a:off x="0" y="0"/>
          <a:ext cx="4233135" cy="3303088"/>
        </a:xfrm>
        <a:prstGeom prst="funnel">
          <a:avLst/>
        </a:prstGeom>
      </dsp:spPr>
      <dsp:style>
        <a:lnRef idx="1">
          <a:schemeClr val="accent1"/>
        </a:lnRef>
        <a:fillRef idx="1">
          <a:schemeClr val="lt1">
            <a:alpha val="40000"/>
          </a:schemeClr>
        </a:fillRef>
        <a:effectRef idx="0">
          <a:scrgbClr r="0" g="0" b="0"/>
        </a:effectRef>
        <a:fontRef idx="minor"/>
      </dsp:style>
      <dsp:txXfrm>
        <a:off x="0" y="0"/>
        <a:ext cx="4233135" cy="3303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916473" cy="2109259"/>
        <a:chOff x="0" y="0"/>
        <a:chExt cx="1916473" cy="2109259"/>
      </a:xfrm>
    </dsp:grpSpPr>
    <dsp:sp modelId="{E83B2528-872D-436A-986A-1F41E8151E1F}">
      <dsp:nvSpPr>
        <dsp:cNvPr id="3" name="椭圆 2"/>
        <dsp:cNvSpPr/>
      </dsp:nvSpPr>
      <dsp:spPr bwMode="white">
        <a:xfrm>
          <a:off x="543976" y="201860"/>
          <a:ext cx="1265255" cy="1265344"/>
        </a:xfrm>
        <a:prstGeom prst="ellipse">
          <a:avLst/>
        </a:prstGeom>
      </dsp:spPr>
      <dsp:style>
        <a:lnRef idx="2">
          <a:schemeClr val="lt1"/>
        </a:lnRef>
        <a:fillRef idx="1">
          <a:schemeClr val="accent1">
            <a:alpha val="50000"/>
          </a:schemeClr>
        </a:fillRef>
        <a:effectRef idx="0">
          <a:scrgbClr r="0" g="0" b="0"/>
        </a:effectRef>
        <a:fontRef idx="minor">
          <a:schemeClr val="tx1"/>
        </a:fontRef>
      </dsp:style>
      <dsp:txBody>
        <a:bodyPr lIns="144780" tIns="144780" rIns="144780" bIns="144780" anchor="ctr"/>
        <a:lstStyle>
          <a:lvl1pPr algn="ctr">
            <a:defRPr sz="3800"/>
          </a:lvl1pPr>
          <a:lvl2pPr marL="285750" indent="-285750" algn="ctr">
            <a:defRPr sz="3000"/>
          </a:lvl2pPr>
          <a:lvl3pPr marL="571500" indent="-285750" algn="ctr">
            <a:defRPr sz="3000"/>
          </a:lvl3pPr>
          <a:lvl4pPr marL="857250" indent="-285750" algn="ctr">
            <a:defRPr sz="3000"/>
          </a:lvl4pPr>
          <a:lvl5pPr marL="1143000" indent="-285750" algn="ctr">
            <a:defRPr sz="3000"/>
          </a:lvl5pPr>
          <a:lvl6pPr marL="1428750" indent="-285750" algn="ctr">
            <a:defRPr sz="3000"/>
          </a:lvl6pPr>
          <a:lvl7pPr marL="1714500" indent="-285750" algn="ctr">
            <a:defRPr sz="3000"/>
          </a:lvl7pPr>
          <a:lvl8pPr marL="2000250" indent="-285750" algn="ctr">
            <a:defRPr sz="3000"/>
          </a:lvl8pPr>
          <a:lvl9pPr marL="2286000" indent="-285750" algn="ctr">
            <a:defRPr sz="3000"/>
          </a:lvl9pPr>
        </a:lstStyle>
        <a:p>
          <a:pPr lvl="0">
            <a:lnSpc>
              <a:spcPct val="100000"/>
            </a:lnSpc>
            <a:spcBef>
              <a:spcPct val="0"/>
            </a:spcBef>
            <a:spcAft>
              <a:spcPct val="35000"/>
            </a:spcAft>
          </a:pPr>
          <a:endParaRPr lang="zh-CN" altLang="en-US" dirty="0"/>
        </a:p>
      </dsp:txBody>
      <dsp:txXfrm>
        <a:off x="543976" y="201860"/>
        <a:ext cx="1265255" cy="1265344"/>
      </dsp:txXfrm>
    </dsp:sp>
    <dsp:sp modelId="{0E6A261F-B5C9-4BB1-BAEC-61FA433048D1}">
      <dsp:nvSpPr>
        <dsp:cNvPr id="4" name="椭圆 3"/>
        <dsp:cNvSpPr/>
      </dsp:nvSpPr>
      <dsp:spPr bwMode="white">
        <a:xfrm>
          <a:off x="599537" y="843763"/>
          <a:ext cx="1265255" cy="1265344"/>
        </a:xfrm>
        <a:prstGeom prst="ellipse">
          <a:avLst/>
        </a:prstGeom>
        <a:solidFill>
          <a:srgbClr val="92D050">
            <a:alpha val="50000"/>
          </a:srgbClr>
        </a:solidFill>
      </dsp:spPr>
      <dsp:style>
        <a:lnRef idx="2">
          <a:schemeClr val="lt1"/>
        </a:lnRef>
        <a:fillRef idx="1">
          <a:schemeClr val="accent1">
            <a:alpha val="50000"/>
          </a:schemeClr>
        </a:fillRef>
        <a:effectRef idx="0">
          <a:scrgbClr r="0" g="0" b="0"/>
        </a:effectRef>
        <a:fontRef idx="minor">
          <a:schemeClr val="tx1"/>
        </a:fontRef>
      </dsp:style>
      <dsp:txBody>
        <a:bodyPr lIns="144780" tIns="144780" rIns="144780" bIns="144780" anchor="ctr"/>
        <a:lstStyle>
          <a:lvl1pPr algn="ctr">
            <a:defRPr sz="3800"/>
          </a:lvl1pPr>
          <a:lvl2pPr marL="285750" indent="-285750" algn="ctr">
            <a:defRPr sz="3000"/>
          </a:lvl2pPr>
          <a:lvl3pPr marL="571500" indent="-285750" algn="ctr">
            <a:defRPr sz="3000"/>
          </a:lvl3pPr>
          <a:lvl4pPr marL="857250" indent="-285750" algn="ctr">
            <a:defRPr sz="3000"/>
          </a:lvl4pPr>
          <a:lvl5pPr marL="1143000" indent="-285750" algn="ctr">
            <a:defRPr sz="3000"/>
          </a:lvl5pPr>
          <a:lvl6pPr marL="1428750" indent="-285750" algn="ctr">
            <a:defRPr sz="3000"/>
          </a:lvl6pPr>
          <a:lvl7pPr marL="1714500" indent="-285750" algn="ctr">
            <a:defRPr sz="3000"/>
          </a:lvl7pPr>
          <a:lvl8pPr marL="2000250" indent="-285750" algn="ctr">
            <a:defRPr sz="3000"/>
          </a:lvl8pPr>
          <a:lvl9pPr marL="2286000" indent="-285750" algn="ctr">
            <a:defRPr sz="3000"/>
          </a:lvl9pPr>
        </a:lstStyle>
        <a:p>
          <a:pPr lvl="0">
            <a:lnSpc>
              <a:spcPct val="100000"/>
            </a:lnSpc>
            <a:spcBef>
              <a:spcPct val="0"/>
            </a:spcBef>
            <a:spcAft>
              <a:spcPct val="35000"/>
            </a:spcAft>
          </a:pPr>
          <a:endParaRPr lang="zh-CN" altLang="en-US" dirty="0"/>
        </a:p>
      </dsp:txBody>
      <dsp:txXfrm>
        <a:off x="599537" y="843763"/>
        <a:ext cx="1265255" cy="1265344"/>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292208" cy="2705100"/>
        <a:chOff x="0" y="0"/>
        <a:chExt cx="3292208" cy="2705100"/>
      </a:xfrm>
    </dsp:grpSpPr>
    <dsp:sp modelId="{ED7A0212-5FE7-45E6-AA4A-D11E4278407C}">
      <dsp:nvSpPr>
        <dsp:cNvPr id="3" name="单圆角矩形 2"/>
        <dsp:cNvSpPr/>
      </dsp:nvSpPr>
      <dsp:spPr bwMode="white">
        <a:xfrm rot="16200000">
          <a:off x="146777" y="-146777"/>
          <a:ext cx="1352550" cy="1646104"/>
        </a:xfrm>
        <a:prstGeom prst="round1Rect">
          <a:avLst/>
        </a:prstGeom>
      </dsp:spPr>
      <dsp:style>
        <a:lnRef idx="2">
          <a:schemeClr val="lt1"/>
        </a:lnRef>
        <a:fillRef idx="1">
          <a:schemeClr val="accent1">
            <a:shade val="80000"/>
            <a:hueOff val="0"/>
            <a:satOff val="0"/>
            <a:lumOff val="0"/>
            <a:alpha val="100000"/>
          </a:schemeClr>
        </a:fillRef>
        <a:effectRef idx="0">
          <a:scrgbClr r="0" g="0" b="0"/>
        </a:effectRef>
        <a:fontRef idx="minor">
          <a:schemeClr val="lt1"/>
        </a:fontRef>
      </dsp:style>
      <dsp:txBody>
        <a:bodyPr rot="5400000"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500" dirty="0"/>
            <a:t>打印机控制</a:t>
          </a:r>
        </a:p>
      </dsp:txBody>
      <dsp:txXfrm rot="16200000">
        <a:off x="146777" y="-146777"/>
        <a:ext cx="1352550" cy="1646104"/>
      </dsp:txXfrm>
    </dsp:sp>
    <dsp:sp modelId="{48310C61-2137-42D3-980D-8EF1FA15203C}">
      <dsp:nvSpPr>
        <dsp:cNvPr id="4" name="单圆角矩形 3"/>
        <dsp:cNvSpPr/>
      </dsp:nvSpPr>
      <dsp:spPr bwMode="white">
        <a:xfrm>
          <a:off x="1646104" y="0"/>
          <a:ext cx="1646104" cy="1352550"/>
        </a:xfrm>
        <a:prstGeom prst="round1Rect">
          <a:avLst/>
        </a:prstGeom>
      </dsp:spPr>
      <dsp:style>
        <a:lnRef idx="2">
          <a:schemeClr val="lt1"/>
        </a:lnRef>
        <a:fillRef idx="1">
          <a:schemeClr val="accent1">
            <a:shade val="80000"/>
            <a:hueOff val="99999"/>
            <a:satOff val="1961"/>
            <a:lumOff val="7582"/>
            <a:alpha val="100000"/>
          </a:schemeClr>
        </a:fillRef>
        <a:effectRef idx="0">
          <a:scrgbClr r="0" g="0" b="0"/>
        </a:effectRef>
        <a:fontRef idx="minor">
          <a:schemeClr val="lt1"/>
        </a:fontRef>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500" dirty="0"/>
            <a:t>打印权限控制</a:t>
          </a:r>
        </a:p>
      </dsp:txBody>
      <dsp:txXfrm>
        <a:off x="1646104" y="0"/>
        <a:ext cx="1646104" cy="1352550"/>
      </dsp:txXfrm>
    </dsp:sp>
    <dsp:sp modelId="{5ACC3298-B34E-4D85-87A0-BA47E223DEB7}">
      <dsp:nvSpPr>
        <dsp:cNvPr id="5" name="单圆角矩形 4"/>
        <dsp:cNvSpPr/>
      </dsp:nvSpPr>
      <dsp:spPr bwMode="white">
        <a:xfrm rot="10800000">
          <a:off x="0" y="1352550"/>
          <a:ext cx="1646104" cy="1352550"/>
        </a:xfrm>
        <a:prstGeom prst="round1Rect">
          <a:avLst/>
        </a:prstGeom>
      </dsp:spPr>
      <dsp:style>
        <a:lnRef idx="2">
          <a:schemeClr val="lt1"/>
        </a:lnRef>
        <a:fillRef idx="1">
          <a:schemeClr val="accent1">
            <a:shade val="80000"/>
            <a:hueOff val="199999"/>
            <a:satOff val="3922"/>
            <a:lumOff val="15163"/>
            <a:alpha val="100000"/>
          </a:schemeClr>
        </a:fillRef>
        <a:effectRef idx="0">
          <a:scrgbClr r="0" g="0" b="0"/>
        </a:effectRef>
        <a:fontRef idx="minor">
          <a:schemeClr val="lt1"/>
        </a:fontRef>
      </dsp:style>
      <dsp:txBody>
        <a:bodyPr rot="10800000"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500" dirty="0"/>
            <a:t>打印水印控制</a:t>
          </a:r>
        </a:p>
      </dsp:txBody>
      <dsp:txXfrm rot="10800000">
        <a:off x="0" y="1352550"/>
        <a:ext cx="1646104" cy="1352550"/>
      </dsp:txXfrm>
    </dsp:sp>
    <dsp:sp modelId="{2D8096AA-CD9B-4DA6-B9C0-8542DCB440E6}">
      <dsp:nvSpPr>
        <dsp:cNvPr id="6" name="单圆角矩形 5"/>
        <dsp:cNvSpPr/>
      </dsp:nvSpPr>
      <dsp:spPr bwMode="white">
        <a:xfrm rot="5400000">
          <a:off x="1792881" y="1205773"/>
          <a:ext cx="1352550" cy="1646104"/>
        </a:xfrm>
        <a:prstGeom prst="round1Rect">
          <a:avLst/>
        </a:prstGeom>
      </dsp:spPr>
      <dsp:style>
        <a:lnRef idx="2">
          <a:schemeClr val="lt1"/>
        </a:lnRef>
        <a:fillRef idx="1">
          <a:schemeClr val="accent1">
            <a:shade val="80000"/>
            <a:hueOff val="300000"/>
            <a:satOff val="5882"/>
            <a:lumOff val="22745"/>
            <a:alpha val="100000"/>
          </a:schemeClr>
        </a:fillRef>
        <a:effectRef idx="0">
          <a:scrgbClr r="0" g="0" b="0"/>
        </a:effectRef>
        <a:fontRef idx="minor">
          <a:schemeClr val="lt1"/>
        </a:fontRef>
      </dsp:style>
      <dsp:txBody>
        <a:bodyPr rot="-5400000"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500" dirty="0"/>
            <a:t>打印日志（快照）</a:t>
          </a:r>
        </a:p>
      </dsp:txBody>
      <dsp:txXfrm rot="5400000">
        <a:off x="1792881" y="1205773"/>
        <a:ext cx="1352550" cy="1646104"/>
      </dsp:txXfrm>
    </dsp:sp>
    <dsp:sp modelId="{E3C26EA1-4AC5-42A2-8524-DADADEC3F24E}">
      <dsp:nvSpPr>
        <dsp:cNvPr id="7" name="圆角矩形 6"/>
        <dsp:cNvSpPr/>
      </dsp:nvSpPr>
      <dsp:spPr bwMode="white">
        <a:xfrm>
          <a:off x="1152273" y="1014413"/>
          <a:ext cx="987662" cy="676275"/>
        </a:xfrm>
        <a:prstGeom prst="roundRect">
          <a:avLst/>
        </a:prstGeom>
      </dsp:spPr>
      <dsp:style>
        <a:lnRef idx="2">
          <a:schemeClr val="lt1"/>
        </a:lnRef>
        <a:fillRef idx="1">
          <a:schemeClr val="accent1">
            <a:tint val="40000"/>
          </a:schemeClr>
        </a:fillRef>
        <a:effectRef idx="0">
          <a:scrgbClr r="0" g="0" b="0"/>
        </a:effectRef>
        <a:fontRef idx="minor"/>
      </dsp:style>
      <dsp:txBody>
        <a:bodyPr vert="horz" wrap="square" lIns="53340" tIns="53340" rIns="5334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b="1" dirty="0">
              <a:solidFill>
                <a:schemeClr val="dk1"/>
              </a:solidFill>
            </a:rPr>
            <a:t>打印控制</a:t>
          </a:r>
          <a:endParaRPr>
            <a:solidFill>
              <a:schemeClr val="dk1"/>
            </a:solidFill>
          </a:endParaRPr>
        </a:p>
      </dsp:txBody>
      <dsp:txXfrm>
        <a:off x="1152273" y="1014413"/>
        <a:ext cx="987662" cy="676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816224" cy="2816224"/>
        <a:chOff x="0" y="0"/>
        <a:chExt cx="2816224" cy="2816224"/>
      </a:xfrm>
    </dsp:grpSpPr>
    <dsp:sp modelId="{7353CAA0-BE97-4E12-A530-3523B19CD420}">
      <dsp:nvSpPr>
        <dsp:cNvPr id="3" name="形状 2"/>
        <dsp:cNvSpPr/>
      </dsp:nvSpPr>
      <dsp:spPr bwMode="white">
        <a:xfrm>
          <a:off x="1101696" y="727655"/>
          <a:ext cx="1548923" cy="1548923"/>
        </a:xfrm>
        <a:prstGeom prst="gear9">
          <a:avLst/>
        </a:prstGeom>
      </dsp:spPr>
      <dsp:style>
        <a:lnRef idx="0">
          <a:schemeClr val="lt1"/>
        </a:lnRef>
        <a:fillRef idx="3">
          <a:schemeClr val="accent1"/>
        </a:fillRef>
        <a:effectRef idx="3">
          <a:scrgbClr r="0" g="0" b="0"/>
        </a:effectRef>
        <a:fontRef idx="minor">
          <a:schemeClr val="lt1"/>
        </a:fontRef>
      </dsp:style>
      <dsp:txBody>
        <a:bodyPr lIns="27940" tIns="27940" rIns="27940" bIns="2794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系统可扩展</a:t>
          </a:r>
        </a:p>
      </dsp:txBody>
      <dsp:txXfrm>
        <a:off x="1101696" y="727655"/>
        <a:ext cx="1548923" cy="1548923"/>
      </dsp:txXfrm>
    </dsp:sp>
    <dsp:sp modelId="{D4789AC5-F1BA-4C4D-864E-34D6C8B315CB}">
      <dsp:nvSpPr>
        <dsp:cNvPr id="6" name="环形箭头 5"/>
        <dsp:cNvSpPr/>
      </dsp:nvSpPr>
      <dsp:spPr bwMode="white">
        <a:xfrm>
          <a:off x="924989" y="488501"/>
          <a:ext cx="1891235" cy="1891235"/>
        </a:xfrm>
        <a:prstGeom prst="circularArrow">
          <a:avLst>
            <a:gd name="adj1" fmla="val 5000"/>
            <a:gd name="adj2" fmla="val 360000"/>
            <a:gd name="adj3" fmla="val 2966933"/>
            <a:gd name="adj4" fmla="val 15405792"/>
            <a:gd name="adj5" fmla="val 5500"/>
          </a:avLst>
        </a:prstGeom>
      </dsp:spPr>
      <dsp:style>
        <a:lnRef idx="0">
          <a:schemeClr val="accent1">
            <a:tint val="60000"/>
          </a:schemeClr>
        </a:lnRef>
        <a:fillRef idx="3">
          <a:schemeClr val="accent1">
            <a:tint val="60000"/>
          </a:schemeClr>
        </a:fillRef>
        <a:effectRef idx="3">
          <a:scrgbClr r="0" g="0" b="0"/>
        </a:effectRef>
        <a:fontRef idx="minor">
          <a:schemeClr val="lt1"/>
        </a:fontRef>
      </dsp:style>
      <dsp:txXfrm>
        <a:off x="924989" y="488501"/>
        <a:ext cx="1891235" cy="1891235"/>
      </dsp:txXfrm>
    </dsp:sp>
    <dsp:sp modelId="{FB2E60BE-6D89-4F06-A546-733CA31FAFE7}">
      <dsp:nvSpPr>
        <dsp:cNvPr id="4" name="矩形 3" hidden="1"/>
        <dsp:cNvSpPr/>
      </dsp:nvSpPr>
      <dsp:spPr>
        <a:xfrm>
          <a:off x="1464436" y="586844"/>
          <a:ext cx="36000" cy="36000"/>
        </a:xfrm>
        <a:prstGeom prst="rect">
          <a:avLst/>
        </a:prstGeom>
      </dsp:spPr>
      <dsp:txXfrm>
        <a:off x="1464436" y="586844"/>
        <a:ext cx="36000" cy="36000"/>
      </dsp:txXfrm>
    </dsp:sp>
    <dsp:sp modelId="{2F5F747B-5784-42B0-8D59-647BB7FDCC6A}">
      <dsp:nvSpPr>
        <dsp:cNvPr id="5" name="矩形 4" hidden="1"/>
        <dsp:cNvSpPr/>
      </dsp:nvSpPr>
      <dsp:spPr>
        <a:xfrm>
          <a:off x="2160655" y="2135767"/>
          <a:ext cx="36000" cy="36000"/>
        </a:xfrm>
        <a:prstGeom prst="rect">
          <a:avLst/>
        </a:prstGeom>
      </dsp:spPr>
      <dsp:txXfrm>
        <a:off x="2160655" y="2135767"/>
        <a:ext cx="36000" cy="3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229226" cy="4552770"/>
        <a:chOff x="0" y="0"/>
        <a:chExt cx="5229226" cy="4552770"/>
      </a:xfrm>
    </dsp:grpSpPr>
    <dsp:sp modelId="{40AAE7A7-D478-4C85-A780-9B7A67934816}">
      <dsp:nvSpPr>
        <dsp:cNvPr id="3" name="单圆角矩形 2"/>
        <dsp:cNvSpPr/>
      </dsp:nvSpPr>
      <dsp:spPr bwMode="white">
        <a:xfrm rot="16200000">
          <a:off x="169114" y="-169114"/>
          <a:ext cx="2276385" cy="2614613"/>
        </a:xfrm>
        <a:prstGeom prst="round1Rect">
          <a:avLst/>
        </a:prstGeom>
      </dsp:spPr>
      <dsp:style>
        <a:lnRef idx="2">
          <a:schemeClr val="lt1"/>
        </a:lnRef>
        <a:fillRef idx="1">
          <a:schemeClr val="accent1"/>
        </a:fillRef>
        <a:effectRef idx="0">
          <a:scrgbClr r="0" g="0" b="0"/>
        </a:effectRef>
        <a:fontRef idx="minor">
          <a:schemeClr val="lt1"/>
        </a:fontRef>
      </dsp:style>
      <dsp:txBody>
        <a:bodyPr rot="5400000" lIns="405384" tIns="405384" rIns="405384" bIns="405384" anchor="ctr"/>
        <a:lstStyle>
          <a:lvl1pPr algn="ctr">
            <a:defRPr sz="5700"/>
          </a:lvl1pPr>
          <a:lvl2pPr marL="285750" indent="-285750" algn="ctr">
            <a:defRPr sz="4400"/>
          </a:lvl2pPr>
          <a:lvl3pPr marL="571500" indent="-285750" algn="ctr">
            <a:defRPr sz="4400"/>
          </a:lvl3pPr>
          <a:lvl4pPr marL="857250" indent="-285750" algn="ctr">
            <a:defRPr sz="4400"/>
          </a:lvl4pPr>
          <a:lvl5pPr marL="1143000" indent="-285750" algn="ctr">
            <a:defRPr sz="4400"/>
          </a:lvl5pPr>
          <a:lvl6pPr marL="1428750" indent="-285750" algn="ctr">
            <a:defRPr sz="4400"/>
          </a:lvl6pPr>
          <a:lvl7pPr marL="1714500" indent="-285750" algn="ctr">
            <a:defRPr sz="4400"/>
          </a:lvl7pPr>
          <a:lvl8pPr marL="2000250" indent="-285750" algn="ctr">
            <a:defRPr sz="4400"/>
          </a:lvl8pPr>
          <a:lvl9pPr marL="2286000" indent="-285750" algn="ctr">
            <a:defRPr sz="4400"/>
          </a:lvl9pPr>
        </a:lstStyle>
        <a:p>
          <a:pPr lvl="0">
            <a:lnSpc>
              <a:spcPct val="100000"/>
            </a:lnSpc>
            <a:spcBef>
              <a:spcPct val="0"/>
            </a:spcBef>
            <a:spcAft>
              <a:spcPct val="35000"/>
            </a:spcAft>
          </a:pPr>
          <a:endParaRPr lang="zh-CN" altLang="en-US" dirty="0"/>
        </a:p>
      </dsp:txBody>
      <dsp:txXfrm rot="16200000">
        <a:off x="169114" y="-169114"/>
        <a:ext cx="2276385" cy="2614613"/>
      </dsp:txXfrm>
    </dsp:sp>
    <dsp:sp modelId="{C4188F11-BEEA-4203-9C11-AA60815A9E98}">
      <dsp:nvSpPr>
        <dsp:cNvPr id="4" name="单圆角矩形 3"/>
        <dsp:cNvSpPr/>
      </dsp:nvSpPr>
      <dsp:spPr bwMode="white">
        <a:xfrm>
          <a:off x="2614613" y="0"/>
          <a:ext cx="2614613" cy="2276385"/>
        </a:xfrm>
        <a:prstGeom prst="round1Rect">
          <a:avLst/>
        </a:prstGeom>
      </dsp:spPr>
      <dsp:style>
        <a:lnRef idx="2">
          <a:schemeClr val="lt1"/>
        </a:lnRef>
        <a:fillRef idx="1">
          <a:schemeClr val="accent1"/>
        </a:fillRef>
        <a:effectRef idx="0">
          <a:scrgbClr r="0" g="0" b="0"/>
        </a:effectRef>
        <a:fontRef idx="minor">
          <a:schemeClr val="lt1"/>
        </a:fontRef>
      </dsp:style>
      <dsp:txBody>
        <a:bodyPr lIns="405384" tIns="405384" rIns="405384" bIns="405384" anchor="ctr"/>
        <a:lstStyle>
          <a:lvl1pPr algn="ctr">
            <a:defRPr sz="5700"/>
          </a:lvl1pPr>
          <a:lvl2pPr marL="285750" indent="-285750" algn="ctr">
            <a:defRPr sz="4400"/>
          </a:lvl2pPr>
          <a:lvl3pPr marL="571500" indent="-285750" algn="ctr">
            <a:defRPr sz="4400"/>
          </a:lvl3pPr>
          <a:lvl4pPr marL="857250" indent="-285750" algn="ctr">
            <a:defRPr sz="4400"/>
          </a:lvl4pPr>
          <a:lvl5pPr marL="1143000" indent="-285750" algn="ctr">
            <a:defRPr sz="4400"/>
          </a:lvl5pPr>
          <a:lvl6pPr marL="1428750" indent="-285750" algn="ctr">
            <a:defRPr sz="4400"/>
          </a:lvl6pPr>
          <a:lvl7pPr marL="1714500" indent="-285750" algn="ctr">
            <a:defRPr sz="4400"/>
          </a:lvl7pPr>
          <a:lvl8pPr marL="2000250" indent="-285750" algn="ctr">
            <a:defRPr sz="4400"/>
          </a:lvl8pPr>
          <a:lvl9pPr marL="2286000" indent="-285750" algn="ctr">
            <a:defRPr sz="4400"/>
          </a:lvl9pPr>
        </a:lstStyle>
        <a:p>
          <a:pPr lvl="0">
            <a:lnSpc>
              <a:spcPct val="100000"/>
            </a:lnSpc>
            <a:spcBef>
              <a:spcPct val="0"/>
            </a:spcBef>
            <a:spcAft>
              <a:spcPct val="35000"/>
            </a:spcAft>
          </a:pPr>
          <a:endParaRPr lang="zh-CN" altLang="en-US" dirty="0"/>
        </a:p>
      </dsp:txBody>
      <dsp:txXfrm>
        <a:off x="2614613" y="0"/>
        <a:ext cx="2614613" cy="2276385"/>
      </dsp:txXfrm>
    </dsp:sp>
    <dsp:sp modelId="{B598ECD7-7498-486C-9E97-DEE3A8C097A1}">
      <dsp:nvSpPr>
        <dsp:cNvPr id="5" name="单圆角矩形 4"/>
        <dsp:cNvSpPr/>
      </dsp:nvSpPr>
      <dsp:spPr bwMode="white">
        <a:xfrm rot="10800000">
          <a:off x="0" y="2276385"/>
          <a:ext cx="2614613" cy="2276385"/>
        </a:xfrm>
        <a:prstGeom prst="round1Rect">
          <a:avLst/>
        </a:prstGeom>
      </dsp:spPr>
      <dsp:style>
        <a:lnRef idx="2">
          <a:schemeClr val="lt1"/>
        </a:lnRef>
        <a:fillRef idx="1">
          <a:schemeClr val="accent1"/>
        </a:fillRef>
        <a:effectRef idx="0">
          <a:scrgbClr r="0" g="0" b="0"/>
        </a:effectRef>
        <a:fontRef idx="minor">
          <a:schemeClr val="lt1"/>
        </a:fontRef>
      </dsp:style>
      <dsp:txBody>
        <a:bodyPr rot="10800000" lIns="405384" tIns="405384" rIns="405384" bIns="405384" anchor="ctr"/>
        <a:lstStyle>
          <a:lvl1pPr algn="ctr">
            <a:defRPr sz="5700"/>
          </a:lvl1pPr>
          <a:lvl2pPr marL="285750" indent="-285750" algn="ctr">
            <a:defRPr sz="4400"/>
          </a:lvl2pPr>
          <a:lvl3pPr marL="571500" indent="-285750" algn="ctr">
            <a:defRPr sz="4400"/>
          </a:lvl3pPr>
          <a:lvl4pPr marL="857250" indent="-285750" algn="ctr">
            <a:defRPr sz="4400"/>
          </a:lvl4pPr>
          <a:lvl5pPr marL="1143000" indent="-285750" algn="ctr">
            <a:defRPr sz="4400"/>
          </a:lvl5pPr>
          <a:lvl6pPr marL="1428750" indent="-285750" algn="ctr">
            <a:defRPr sz="4400"/>
          </a:lvl6pPr>
          <a:lvl7pPr marL="1714500" indent="-285750" algn="ctr">
            <a:defRPr sz="4400"/>
          </a:lvl7pPr>
          <a:lvl8pPr marL="2000250" indent="-285750" algn="ctr">
            <a:defRPr sz="4400"/>
          </a:lvl8pPr>
          <a:lvl9pPr marL="2286000" indent="-285750" algn="ctr">
            <a:defRPr sz="4400"/>
          </a:lvl9pPr>
        </a:lstStyle>
        <a:p>
          <a:pPr lvl="0">
            <a:lnSpc>
              <a:spcPct val="100000"/>
            </a:lnSpc>
            <a:spcBef>
              <a:spcPct val="0"/>
            </a:spcBef>
            <a:spcAft>
              <a:spcPct val="35000"/>
            </a:spcAft>
          </a:pPr>
          <a:endParaRPr lang="zh-CN" altLang="en-US" dirty="0"/>
        </a:p>
      </dsp:txBody>
      <dsp:txXfrm rot="10800000">
        <a:off x="0" y="2276385"/>
        <a:ext cx="2614613" cy="2276385"/>
      </dsp:txXfrm>
    </dsp:sp>
    <dsp:sp modelId="{17A9AA02-8BB9-4293-B6AA-1363988ACB2B}">
      <dsp:nvSpPr>
        <dsp:cNvPr id="6" name="单圆角矩形 5"/>
        <dsp:cNvSpPr/>
      </dsp:nvSpPr>
      <dsp:spPr bwMode="white">
        <a:xfrm rot="5400000">
          <a:off x="2783727" y="2107271"/>
          <a:ext cx="2276385" cy="2614613"/>
        </a:xfrm>
        <a:prstGeom prst="round1Rect">
          <a:avLst/>
        </a:prstGeom>
      </dsp:spPr>
      <dsp:style>
        <a:lnRef idx="2">
          <a:schemeClr val="lt1"/>
        </a:lnRef>
        <a:fillRef idx="1">
          <a:schemeClr val="accent1"/>
        </a:fillRef>
        <a:effectRef idx="0">
          <a:scrgbClr r="0" g="0" b="0"/>
        </a:effectRef>
        <a:fontRef idx="minor">
          <a:schemeClr val="lt1"/>
        </a:fontRef>
      </dsp:style>
      <dsp:txBody>
        <a:bodyPr rot="-5400000" lIns="405384" tIns="405384" rIns="405384" bIns="405384" anchor="ctr"/>
        <a:lstStyle>
          <a:lvl1pPr algn="ctr">
            <a:defRPr sz="5700"/>
          </a:lvl1pPr>
          <a:lvl2pPr marL="285750" indent="-285750" algn="ctr">
            <a:defRPr sz="4400"/>
          </a:lvl2pPr>
          <a:lvl3pPr marL="571500" indent="-285750" algn="ctr">
            <a:defRPr sz="4400"/>
          </a:lvl3pPr>
          <a:lvl4pPr marL="857250" indent="-285750" algn="ctr">
            <a:defRPr sz="4400"/>
          </a:lvl4pPr>
          <a:lvl5pPr marL="1143000" indent="-285750" algn="ctr">
            <a:defRPr sz="4400"/>
          </a:lvl5pPr>
          <a:lvl6pPr marL="1428750" indent="-285750" algn="ctr">
            <a:defRPr sz="4400"/>
          </a:lvl6pPr>
          <a:lvl7pPr marL="1714500" indent="-285750" algn="ctr">
            <a:defRPr sz="4400"/>
          </a:lvl7pPr>
          <a:lvl8pPr marL="2000250" indent="-285750" algn="ctr">
            <a:defRPr sz="4400"/>
          </a:lvl8pPr>
          <a:lvl9pPr marL="2286000" indent="-285750" algn="ctr">
            <a:defRPr sz="4400"/>
          </a:lvl9pPr>
        </a:lstStyle>
        <a:p>
          <a:pPr lvl="0">
            <a:lnSpc>
              <a:spcPct val="100000"/>
            </a:lnSpc>
            <a:spcBef>
              <a:spcPct val="0"/>
            </a:spcBef>
            <a:spcAft>
              <a:spcPct val="35000"/>
            </a:spcAft>
          </a:pPr>
          <a:endParaRPr lang="zh-CN" altLang="en-US" dirty="0"/>
        </a:p>
      </dsp:txBody>
      <dsp:txXfrm rot="5400000">
        <a:off x="2783727" y="2107271"/>
        <a:ext cx="2276385" cy="2614613"/>
      </dsp:txXfrm>
    </dsp:sp>
    <dsp:sp modelId="{08EA8522-E7BB-4974-9BB0-6FBBD7378A58}">
      <dsp:nvSpPr>
        <dsp:cNvPr id="7" name="圆角矩形 6"/>
        <dsp:cNvSpPr/>
      </dsp:nvSpPr>
      <dsp:spPr bwMode="white">
        <a:xfrm>
          <a:off x="1830229" y="1707289"/>
          <a:ext cx="1568768" cy="1138193"/>
        </a:xfrm>
        <a:prstGeom prst="roundRect">
          <a:avLst/>
        </a:prstGeom>
      </dsp:spPr>
      <dsp:style>
        <a:lnRef idx="2">
          <a:schemeClr val="lt1"/>
        </a:lnRef>
        <a:fillRef idx="1">
          <a:schemeClr val="accent1">
            <a:tint val="60000"/>
          </a:schemeClr>
        </a:fillRef>
        <a:effectRef idx="0">
          <a:scrgbClr r="0" g="0" b="0"/>
        </a:effectRef>
        <a:fontRef idx="minor"/>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a:solidFill>
                <a:schemeClr val="dk1"/>
              </a:solidFill>
              <a:latin typeface="微软雅黑" panose="020B0503020204020204" charset="-122"/>
              <a:ea typeface="微软雅黑" panose="020B0503020204020204" charset="-122"/>
            </a:rPr>
            <a:t>产品优势</a:t>
          </a:r>
          <a:endParaRPr>
            <a:solidFill>
              <a:schemeClr val="dk1"/>
            </a:solidFill>
          </a:endParaRPr>
        </a:p>
      </dsp:txBody>
      <dsp:txXfrm>
        <a:off x="1830229" y="1707289"/>
        <a:ext cx="1568768" cy="1138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692000" cy="4984934"/>
        <a:chOff x="0" y="0"/>
        <a:chExt cx="10692000" cy="4984934"/>
      </a:xfrm>
    </dsp:grpSpPr>
    <dsp:sp modelId="{E3BD3B4F-221D-4EB7-9802-D3335352E474}">
      <dsp:nvSpPr>
        <dsp:cNvPr id="4" name="空心弧 3"/>
        <dsp:cNvSpPr/>
      </dsp:nvSpPr>
      <dsp:spPr bwMode="white">
        <a:xfrm>
          <a:off x="0" y="-1750817"/>
          <a:ext cx="6735751" cy="6735751"/>
        </a:xfrm>
        <a:prstGeom prst="blockArc">
          <a:avLst>
            <a:gd name="adj1" fmla="val 18900000"/>
            <a:gd name="adj2" fmla="val 2700000"/>
            <a:gd name="adj3" fmla="val 268"/>
          </a:avLst>
        </a:prstGeom>
      </dsp:spPr>
      <dsp:style>
        <a:lnRef idx="2">
          <a:schemeClr val="accent1">
            <a:shade val="60000"/>
          </a:schemeClr>
        </a:lnRef>
        <a:fillRef idx="0">
          <a:schemeClr val="accent1"/>
        </a:fillRef>
        <a:effectRef idx="0">
          <a:scrgbClr r="0" g="0" b="0"/>
        </a:effectRef>
        <a:fontRef idx="minor"/>
      </dsp:style>
      <dsp:txXfrm>
        <a:off x="0" y="-1750817"/>
        <a:ext cx="6735751" cy="6735751"/>
      </dsp:txXfrm>
    </dsp:sp>
    <dsp:sp modelId="{C74F9213-FAE8-4867-A0CD-1214494EEFFF}">
      <dsp:nvSpPr>
        <dsp:cNvPr id="7" name="矩形 6"/>
        <dsp:cNvSpPr/>
      </dsp:nvSpPr>
      <dsp:spPr bwMode="white">
        <a:xfrm>
          <a:off x="632090" y="225587"/>
          <a:ext cx="10059910" cy="766882"/>
        </a:xfrm>
        <a:prstGeom prst="rect">
          <a:avLst/>
        </a:prstGeom>
      </dsp:spPr>
      <dsp:style>
        <a:lnRef idx="2">
          <a:schemeClr val="lt1"/>
        </a:lnRef>
        <a:fillRef idx="1">
          <a:schemeClr val="accent1"/>
        </a:fillRef>
        <a:effectRef idx="0">
          <a:scrgbClr r="0" g="0" b="0"/>
        </a:effectRef>
        <a:fontRef idx="minor">
          <a:schemeClr val="lt1"/>
        </a:fontRef>
      </dsp:style>
      <dsp:txBody>
        <a:bodyPr lIns="608712"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、加密和终端数据防泄漏产品服务器集成，只有一套服务器</a:t>
          </a:r>
          <a:endParaRPr lang="en-US" altLang="zh-CN" sz="1200">
            <a:solidFill>
              <a:schemeClr val="bg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、加密和终端数据防泄漏产品客户端集成，只有一个客户端</a:t>
          </a:r>
          <a:endParaRPr lang="en-US" altLang="zh-CN" sz="1200">
            <a:solidFill>
              <a:schemeClr val="bg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3</a:t>
          </a:r>
          <a:r>
            <a:rPr lang="zh-CN" altLang="en-US" sz="1200">
              <a:solidFill>
                <a:schemeClr val="bg1"/>
              </a:solidFill>
              <a:latin typeface="微软雅黑" panose="020B0503020204020204" charset="-122"/>
              <a:ea typeface="微软雅黑" panose="020B0503020204020204" charset="-122"/>
            </a:rPr>
            <a:t>、自带热备和负载均衡部署方式</a:t>
          </a:r>
          <a:endParaRPr lang="en-US" altLang="zh-CN" sz="1200" dirty="0">
            <a:solidFill>
              <a:schemeClr val="bg1"/>
            </a:solidFill>
            <a:latin typeface="微软雅黑" panose="020B0503020204020204" charset="-122"/>
            <a:ea typeface="微软雅黑" panose="020B0503020204020204" charset="-122"/>
          </a:endParaRPr>
        </a:p>
      </dsp:txBody>
      <dsp:txXfrm>
        <a:off x="632090" y="225587"/>
        <a:ext cx="10059910" cy="766882"/>
      </dsp:txXfrm>
    </dsp:sp>
    <dsp:sp modelId="{A00292B9-6898-4E0A-AE11-24A4E94101E2}">
      <dsp:nvSpPr>
        <dsp:cNvPr id="8" name="椭圆 7"/>
        <dsp:cNvSpPr/>
      </dsp:nvSpPr>
      <dsp:spPr bwMode="white">
        <a:xfrm>
          <a:off x="152788" y="0"/>
          <a:ext cx="958603" cy="958603"/>
        </a:xfrm>
        <a:prstGeom prst="ellipse">
          <a:avLst/>
        </a:prstGeom>
      </dsp:spPr>
      <dsp:style>
        <a:lnRef idx="2">
          <a:schemeClr val="accent1"/>
        </a:lnRef>
        <a:fillRef idx="1">
          <a:schemeClr val="lt1"/>
        </a:fillRef>
        <a:effectRef idx="0">
          <a:scrgbClr r="0" g="0" b="0"/>
        </a:effectRef>
        <a:fontRef idx="minor"/>
      </dsp:style>
      <dsp:txXfrm>
        <a:off x="152788" y="0"/>
        <a:ext cx="958603" cy="958603"/>
      </dsp:txXfrm>
    </dsp:sp>
    <dsp:sp modelId="{A881448D-86A7-4CCD-A438-EAF55D2D6548}">
      <dsp:nvSpPr>
        <dsp:cNvPr id="9" name="矩形 8"/>
        <dsp:cNvSpPr/>
      </dsp:nvSpPr>
      <dsp:spPr bwMode="white">
        <a:xfrm>
          <a:off x="1071761" y="1387357"/>
          <a:ext cx="9620239" cy="766882"/>
        </a:xfrm>
        <a:prstGeom prst="rect">
          <a:avLst/>
        </a:prstGeom>
      </dsp:spPr>
      <dsp:style>
        <a:lnRef idx="2">
          <a:schemeClr val="lt1"/>
        </a:lnRef>
        <a:fillRef idx="1">
          <a:schemeClr val="accent1"/>
        </a:fillRef>
        <a:effectRef idx="0">
          <a:scrgbClr r="0" g="0" b="0"/>
        </a:effectRef>
        <a:fontRef idx="minor">
          <a:schemeClr val="lt1"/>
        </a:fontRef>
      </dsp:style>
      <dsp:txBody>
        <a:bodyPr lIns="608712"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、配置库丰富：华途经过多年的项目积累，程序配置库丰富，针对企业常用软件无需再进行额外配置。</a:t>
          </a:r>
          <a:endParaRPr lang="en-US" altLang="zh-CN" sz="1200">
            <a:solidFill>
              <a:schemeClr val="bg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、配置库云端在线管理：</a:t>
          </a:r>
          <a:r>
            <a:rPr lang="zh-CN" altLang="en-US" sz="1200">
              <a:solidFill>
                <a:schemeClr val="accent4">
                  <a:lumMod val="40000"/>
                  <a:lumOff val="60000"/>
                </a:schemeClr>
              </a:solidFill>
              <a:latin typeface="微软雅黑" panose="020B0503020204020204" charset="-122"/>
              <a:ea typeface="微软雅黑" panose="020B0503020204020204" charset="-122"/>
            </a:rPr>
            <a:t>集中在线管理程序配置，降低程序配置复杂度。</a:t>
          </a:r>
          <a:endParaRPr lang="en-US" altLang="zh-CN" sz="1200">
            <a:solidFill>
              <a:schemeClr val="accent4">
                <a:lumMod val="40000"/>
                <a:lumOff val="60000"/>
              </a:schemeClr>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a:solidFill>
                <a:schemeClr val="accent4">
                  <a:lumMod val="40000"/>
                  <a:lumOff val="60000"/>
                </a:schemeClr>
              </a:solidFill>
              <a:latin typeface="微软雅黑" panose="020B0503020204020204" charset="-122"/>
              <a:ea typeface="微软雅黑" panose="020B0503020204020204" charset="-122"/>
            </a:rPr>
            <a:t>1</a:t>
          </a:r>
          <a:r>
            <a:rPr lang="zh-CN" altLang="en-US" sz="1200">
              <a:solidFill>
                <a:schemeClr val="accent4">
                  <a:lumMod val="40000"/>
                  <a:lumOff val="60000"/>
                </a:schemeClr>
              </a:solidFill>
              <a:latin typeface="微软雅黑" panose="020B0503020204020204" charset="-122"/>
              <a:ea typeface="微软雅黑" panose="020B0503020204020204" charset="-122"/>
            </a:rPr>
            <a:t>）对客户运维而言：</a:t>
          </a:r>
          <a:r>
            <a:rPr lang="zh-CN" altLang="en-US" sz="1200">
              <a:solidFill>
                <a:schemeClr val="bg1"/>
              </a:solidFill>
              <a:latin typeface="微软雅黑" panose="020B0503020204020204" charset="-122"/>
              <a:ea typeface="微软雅黑" panose="020B0503020204020204" charset="-122"/>
            </a:rPr>
            <a:t>程序配置可在线统一管理，避免他人误操作导致程序配置错乱，从而影响客户端功能；</a:t>
          </a:r>
          <a:endParaRPr lang="zh-CN" altLang="en-US" sz="1200" dirty="0">
            <a:solidFill>
              <a:schemeClr val="bg1"/>
            </a:solidFill>
            <a:latin typeface="微软雅黑" panose="020B0503020204020204" charset="-122"/>
            <a:ea typeface="微软雅黑" panose="020B0503020204020204" charset="-122"/>
          </a:endParaRPr>
        </a:p>
      </dsp:txBody>
      <dsp:txXfrm>
        <a:off x="1071761" y="1387357"/>
        <a:ext cx="9620239" cy="766882"/>
      </dsp:txXfrm>
    </dsp:sp>
    <dsp:sp modelId="{18DD3399-98F4-430B-B88E-EE74846E8D26}">
      <dsp:nvSpPr>
        <dsp:cNvPr id="10" name="椭圆 9"/>
        <dsp:cNvSpPr/>
      </dsp:nvSpPr>
      <dsp:spPr bwMode="white">
        <a:xfrm>
          <a:off x="400557" y="1268067"/>
          <a:ext cx="958603" cy="958603"/>
        </a:xfrm>
        <a:prstGeom prst="ellipse">
          <a:avLst/>
        </a:prstGeom>
      </dsp:spPr>
      <dsp:style>
        <a:lnRef idx="2">
          <a:schemeClr val="accent1"/>
        </a:lnRef>
        <a:fillRef idx="1">
          <a:schemeClr val="lt1"/>
        </a:fillRef>
        <a:effectRef idx="0">
          <a:scrgbClr r="0" g="0" b="0"/>
        </a:effectRef>
        <a:fontRef idx="minor"/>
      </dsp:style>
      <dsp:txXfrm>
        <a:off x="400557" y="1268067"/>
        <a:ext cx="958603" cy="958603"/>
      </dsp:txXfrm>
    </dsp:sp>
    <dsp:sp modelId="{77D03442-393F-409F-8F14-A109A634F6AC}">
      <dsp:nvSpPr>
        <dsp:cNvPr id="11" name="矩形 10"/>
        <dsp:cNvSpPr/>
      </dsp:nvSpPr>
      <dsp:spPr bwMode="white">
        <a:xfrm>
          <a:off x="1071761" y="2484573"/>
          <a:ext cx="9620239" cy="766882"/>
        </a:xfrm>
        <a:prstGeom prst="rect">
          <a:avLst/>
        </a:prstGeom>
      </dsp:spPr>
      <dsp:style>
        <a:lnRef idx="2">
          <a:schemeClr val="lt1"/>
        </a:lnRef>
        <a:fillRef idx="1">
          <a:schemeClr val="accent1"/>
        </a:fillRef>
        <a:effectRef idx="0">
          <a:scrgbClr r="0" g="0" b="0"/>
        </a:effectRef>
        <a:fontRef idx="minor">
          <a:schemeClr val="lt1"/>
        </a:fontRef>
      </dsp:style>
      <dsp:txBody>
        <a:bodyPr lIns="608712"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200">
              <a:solidFill>
                <a:schemeClr val="bg1"/>
              </a:solidFill>
              <a:latin typeface="微软雅黑" panose="020B0503020204020204" charset="-122"/>
              <a:ea typeface="微软雅黑" panose="020B0503020204020204" charset="-122"/>
            </a:rPr>
            <a:t>针对漏洞修复或客户端升级，可进行</a:t>
          </a:r>
          <a:r>
            <a:rPr lang="zh-CN" altLang="en-US" sz="1200">
              <a:solidFill>
                <a:schemeClr val="accent4">
                  <a:lumMod val="40000"/>
                  <a:lumOff val="60000"/>
                </a:schemeClr>
              </a:solidFill>
              <a:latin typeface="微软雅黑" panose="020B0503020204020204" charset="-122"/>
              <a:ea typeface="微软雅黑" panose="020B0503020204020204" charset="-122"/>
            </a:rPr>
            <a:t>模块自动更新</a:t>
          </a:r>
          <a:r>
            <a:rPr lang="zh-CN" altLang="en-US" sz="1200"/>
            <a:t>。</a:t>
          </a:r>
          <a:endParaRPr lang="en-US" altLang="zh-CN" sz="1200"/>
        </a:p>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1</a:t>
          </a:r>
          <a:r>
            <a:rPr lang="zh-CN" altLang="en-US" sz="1200">
              <a:solidFill>
                <a:schemeClr val="bg1"/>
              </a:solidFill>
              <a:latin typeface="微软雅黑" panose="020B0503020204020204" charset="-122"/>
              <a:ea typeface="微软雅黑" panose="020B0503020204020204" charset="-122"/>
            </a:rPr>
            <a:t>、针对新用户的漏洞修复或升级，用户</a:t>
          </a:r>
          <a:r>
            <a:rPr lang="zh-CN" altLang="en-US" sz="1200">
              <a:solidFill>
                <a:schemeClr val="accent4">
                  <a:lumMod val="40000"/>
                  <a:lumOff val="60000"/>
                </a:schemeClr>
              </a:solidFill>
              <a:latin typeface="微软雅黑" panose="020B0503020204020204" charset="-122"/>
              <a:ea typeface="微软雅黑" panose="020B0503020204020204" charset="-122"/>
            </a:rPr>
            <a:t>自动接收任务，进行自动更新</a:t>
          </a:r>
          <a:r>
            <a:rPr lang="zh-CN" altLang="en-US" sz="1200"/>
            <a:t>，</a:t>
          </a:r>
          <a:r>
            <a:rPr lang="zh-CN" altLang="en-US" sz="1200">
              <a:solidFill>
                <a:schemeClr val="bg1"/>
              </a:solidFill>
              <a:latin typeface="微软雅黑" panose="020B0503020204020204" charset="-122"/>
              <a:ea typeface="微软雅黑" panose="020B0503020204020204" charset="-122"/>
            </a:rPr>
            <a:t>无需客户运维人员进行多次下发更新任务，多次运维</a:t>
          </a:r>
          <a:r>
            <a:rPr lang="zh-CN" altLang="en-US" sz="1200">
              <a:solidFill>
                <a:schemeClr val="bg1"/>
              </a:solidFill>
            </a:rPr>
            <a:t>。</a:t>
          </a:r>
          <a:endParaRPr lang="en-US" altLang="zh-CN" sz="1200">
            <a:solidFill>
              <a:schemeClr val="bg1"/>
            </a:solidFill>
          </a:endParaRPr>
        </a:p>
        <a:p>
          <a:pPr lvl="0">
            <a:lnSpc>
              <a:spcPct val="100000"/>
            </a:lnSpc>
            <a:spcBef>
              <a:spcPct val="0"/>
            </a:spcBef>
            <a:spcAft>
              <a:spcPct val="35000"/>
            </a:spcAft>
          </a:pPr>
          <a:r>
            <a:rPr lang="en-US" altLang="zh-CN" sz="1200">
              <a:solidFill>
                <a:schemeClr val="bg1"/>
              </a:solidFill>
              <a:latin typeface="微软雅黑" panose="020B0503020204020204" charset="-122"/>
              <a:ea typeface="微软雅黑" panose="020B0503020204020204" charset="-122"/>
            </a:rPr>
            <a:t>2</a:t>
          </a:r>
          <a:r>
            <a:rPr lang="zh-CN" altLang="en-US" sz="1200">
              <a:solidFill>
                <a:schemeClr val="bg1"/>
              </a:solidFill>
              <a:latin typeface="微软雅黑" panose="020B0503020204020204" charset="-122"/>
              <a:ea typeface="微软雅黑" panose="020B0503020204020204" charset="-122"/>
            </a:rPr>
            <a:t>、可设置</a:t>
          </a:r>
          <a:r>
            <a:rPr lang="zh-CN" altLang="en-US" sz="1200">
              <a:solidFill>
                <a:schemeClr val="accent4">
                  <a:lumMod val="40000"/>
                  <a:lumOff val="60000"/>
                </a:schemeClr>
              </a:solidFill>
              <a:latin typeface="微软雅黑" panose="020B0503020204020204" charset="-122"/>
              <a:ea typeface="微软雅黑" panose="020B0503020204020204" charset="-122"/>
            </a:rPr>
            <a:t>灰度更新终端</a:t>
          </a:r>
          <a:r>
            <a:rPr lang="zh-CN" altLang="en-US" sz="1200"/>
            <a:t>，</a:t>
          </a:r>
          <a:r>
            <a:rPr lang="zh-CN" altLang="en-US" sz="1200">
              <a:solidFill>
                <a:schemeClr val="bg1"/>
              </a:solidFill>
              <a:latin typeface="微软雅黑" panose="020B0503020204020204" charset="-122"/>
              <a:ea typeface="微软雅黑" panose="020B0503020204020204" charset="-122"/>
            </a:rPr>
            <a:t>进行试点更新、升级，保证更新或升级范围在可控范围内。</a:t>
          </a:r>
          <a:endParaRPr lang="zh-CN" altLang="en-US" sz="1200" dirty="0">
            <a:solidFill>
              <a:schemeClr val="accent4">
                <a:lumMod val="40000"/>
                <a:lumOff val="60000"/>
              </a:schemeClr>
            </a:solidFill>
            <a:latin typeface="微软雅黑" panose="020B0503020204020204" charset="-122"/>
            <a:ea typeface="微软雅黑" panose="020B0503020204020204" charset="-122"/>
          </a:endParaRPr>
        </a:p>
      </dsp:txBody>
      <dsp:txXfrm>
        <a:off x="1071761" y="2484573"/>
        <a:ext cx="9620239" cy="766882"/>
      </dsp:txXfrm>
    </dsp:sp>
    <dsp:sp modelId="{C916FD13-C881-4625-B1BB-78A6BBBABCF6}">
      <dsp:nvSpPr>
        <dsp:cNvPr id="12" name="椭圆 11"/>
        <dsp:cNvSpPr/>
      </dsp:nvSpPr>
      <dsp:spPr bwMode="white">
        <a:xfrm>
          <a:off x="458908" y="2343743"/>
          <a:ext cx="958603" cy="958603"/>
        </a:xfrm>
        <a:prstGeom prst="ellipse">
          <a:avLst/>
        </a:prstGeom>
      </dsp:spPr>
      <dsp:style>
        <a:lnRef idx="2">
          <a:schemeClr val="accent1"/>
        </a:lnRef>
        <a:fillRef idx="1">
          <a:schemeClr val="lt1"/>
        </a:fillRef>
        <a:effectRef idx="0">
          <a:scrgbClr r="0" g="0" b="0"/>
        </a:effectRef>
        <a:fontRef idx="minor"/>
      </dsp:style>
      <dsp:txXfrm>
        <a:off x="458908" y="2343743"/>
        <a:ext cx="958603" cy="958603"/>
      </dsp:txXfrm>
    </dsp:sp>
    <dsp:sp modelId="{AC679A10-7DE0-46BD-B99B-AE736CF08839}">
      <dsp:nvSpPr>
        <dsp:cNvPr id="13" name="矩形 12"/>
        <dsp:cNvSpPr/>
      </dsp:nvSpPr>
      <dsp:spPr bwMode="white">
        <a:xfrm>
          <a:off x="632090" y="3682021"/>
          <a:ext cx="10059910" cy="766882"/>
        </a:xfrm>
        <a:prstGeom prst="rect">
          <a:avLst/>
        </a:prstGeom>
      </dsp:spPr>
      <dsp:style>
        <a:lnRef idx="2">
          <a:schemeClr val="lt1"/>
        </a:lnRef>
        <a:fillRef idx="1">
          <a:schemeClr val="accent1"/>
        </a:fillRef>
        <a:effectRef idx="0">
          <a:scrgbClr r="0" g="0" b="0"/>
        </a:effectRef>
        <a:fontRef idx="minor">
          <a:schemeClr val="lt1"/>
        </a:fontRef>
      </dsp:style>
      <dsp:txBody>
        <a:bodyPr lIns="608712"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知识库：线上管理</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，形成</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a:t>
          </a:r>
          <a:endParaRPr lang="en-US" altLang="zh-CN" sz="1200" dirty="0">
            <a:solidFill>
              <a:schemeClr val="bg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dirty="0">
              <a:solidFill>
                <a:schemeClr val="bg1"/>
              </a:solidFill>
              <a:latin typeface="微软雅黑" panose="020B0503020204020204" charset="-122"/>
              <a:ea typeface="微软雅黑" panose="020B0503020204020204" charset="-122"/>
            </a:rPr>
            <a:t>1</a:t>
          </a:r>
          <a:r>
            <a:rPr lang="zh-CN" altLang="en-US" sz="1200" dirty="0">
              <a:solidFill>
                <a:schemeClr val="bg1"/>
              </a:solidFill>
              <a:latin typeface="微软雅黑" panose="020B0503020204020204" charset="-122"/>
              <a:ea typeface="微软雅黑" panose="020B0503020204020204" charset="-122"/>
            </a:rPr>
            <a:t>、针对</a:t>
          </a:r>
          <a:r>
            <a:rPr lang="en-US" altLang="zh-CN" sz="1200" dirty="0">
              <a:solidFill>
                <a:schemeClr val="bg1"/>
              </a:solidFill>
              <a:latin typeface="微软雅黑" panose="020B0503020204020204" charset="-122"/>
              <a:ea typeface="微软雅黑" panose="020B0503020204020204" charset="-122"/>
            </a:rPr>
            <a:t>FAQ</a:t>
          </a:r>
          <a:r>
            <a:rPr lang="zh-CN" altLang="en-US" sz="1200" dirty="0">
              <a:solidFill>
                <a:schemeClr val="bg1"/>
              </a:solidFill>
              <a:latin typeface="微软雅黑" panose="020B0503020204020204" charset="-122"/>
              <a:ea typeface="微软雅黑" panose="020B0503020204020204" charset="-122"/>
            </a:rPr>
            <a:t>知识库，将定期进行更新维护，方便大家进行查阅。</a:t>
          </a:r>
          <a:endParaRPr lang="en-US" altLang="zh-CN" sz="1200" dirty="0">
            <a:solidFill>
              <a:schemeClr val="bg1"/>
            </a:solidFill>
            <a:latin typeface="微软雅黑" panose="020B0503020204020204" charset="-122"/>
            <a:ea typeface="微软雅黑" panose="020B0503020204020204" charset="-122"/>
          </a:endParaRPr>
        </a:p>
        <a:p>
          <a:pPr lvl="0">
            <a:lnSpc>
              <a:spcPct val="100000"/>
            </a:lnSpc>
            <a:spcBef>
              <a:spcPct val="0"/>
            </a:spcBef>
            <a:spcAft>
              <a:spcPct val="35000"/>
            </a:spcAft>
          </a:pPr>
          <a:r>
            <a:rPr lang="en-US" altLang="zh-CN" sz="1200" dirty="0">
              <a:solidFill>
                <a:schemeClr val="bg1"/>
              </a:solidFill>
              <a:latin typeface="微软雅黑" panose="020B0503020204020204" charset="-122"/>
              <a:ea typeface="微软雅黑" panose="020B0503020204020204" charset="-122"/>
            </a:rPr>
            <a:t>2</a:t>
          </a:r>
          <a:r>
            <a:rPr lang="zh-CN" altLang="en-US" sz="1200" dirty="0">
              <a:solidFill>
                <a:schemeClr val="bg1"/>
              </a:solidFill>
              <a:latin typeface="微软雅黑" panose="020B0503020204020204" charset="-122"/>
              <a:ea typeface="微软雅黑" panose="020B0503020204020204" charset="-122"/>
            </a:rPr>
            <a:t>、运维人员可通过线上搜索、查阅问题，定位到需要查看的问题。</a:t>
          </a:r>
          <a:r>
            <a:rPr lang="zh-CN" altLang="en-US" sz="1200" dirty="0">
              <a:solidFill>
                <a:schemeClr val="accent4">
                  <a:lumMod val="40000"/>
                  <a:lumOff val="60000"/>
                </a:schemeClr>
              </a:solidFill>
              <a:latin typeface="微软雅黑" panose="020B0503020204020204" charset="-122"/>
              <a:ea typeface="微软雅黑" panose="020B0503020204020204" charset="-122"/>
            </a:rPr>
            <a:t>（备注：进行问题搜索时，可通过语义识别，将同类型问题全部搜索出来，帮助用户进行筛选）</a:t>
          </a:r>
        </a:p>
      </dsp:txBody>
      <dsp:txXfrm>
        <a:off x="632090" y="3682021"/>
        <a:ext cx="10059910" cy="766882"/>
      </dsp:txXfrm>
    </dsp:sp>
    <dsp:sp modelId="{94A2EEAE-42F8-4C58-8F10-1AB829EECDB5}">
      <dsp:nvSpPr>
        <dsp:cNvPr id="14" name="椭圆 13"/>
        <dsp:cNvSpPr/>
      </dsp:nvSpPr>
      <dsp:spPr bwMode="white">
        <a:xfrm>
          <a:off x="173769" y="3528427"/>
          <a:ext cx="958603" cy="958603"/>
        </a:xfrm>
        <a:prstGeom prst="ellipse">
          <a:avLst/>
        </a:prstGeom>
      </dsp:spPr>
      <dsp:style>
        <a:lnRef idx="2">
          <a:schemeClr val="accent1"/>
        </a:lnRef>
        <a:fillRef idx="1">
          <a:schemeClr val="lt1"/>
        </a:fillRef>
        <a:effectRef idx="0">
          <a:scrgbClr r="0" g="0" b="0"/>
        </a:effectRef>
        <a:fontRef idx="minor"/>
      </dsp:style>
      <dsp:txXfrm>
        <a:off x="173769" y="3528427"/>
        <a:ext cx="958603" cy="958603"/>
      </dsp:txXfrm>
    </dsp:sp>
    <dsp:sp modelId="{A7294161-754C-4A3C-BCC9-D43A8BF3CF57}">
      <dsp:nvSpPr>
        <dsp:cNvPr id="3" name="矩形 2" hidden="1"/>
        <dsp:cNvSpPr/>
      </dsp:nvSpPr>
      <dsp:spPr bwMode="white">
        <a:xfrm>
          <a:off x="139463" y="10574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39463" y="105747"/>
        <a:ext cx="36000" cy="36000"/>
      </dsp:txXfrm>
    </dsp:sp>
    <dsp:sp modelId="{AD84CF3B-8DDF-44FF-A321-85F9B340B27C}">
      <dsp:nvSpPr>
        <dsp:cNvPr id="5" name="矩形 4" hidden="1"/>
        <dsp:cNvSpPr/>
      </dsp:nvSpPr>
      <dsp:spPr bwMode="white">
        <a:xfrm>
          <a:off x="1120619" y="247446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120619" y="2474467"/>
        <a:ext cx="36000" cy="36000"/>
      </dsp:txXfrm>
    </dsp:sp>
    <dsp:sp modelId="{C76F19EB-FDE1-45C2-9CDA-035354BCC6BA}">
      <dsp:nvSpPr>
        <dsp:cNvPr id="6" name="矩形 5" hidden="1"/>
        <dsp:cNvSpPr/>
      </dsp:nvSpPr>
      <dsp:spPr bwMode="white">
        <a:xfrm>
          <a:off x="139463" y="4843187"/>
          <a:ext cx="36000" cy="36000"/>
        </a:xfrm>
        <a:prstGeom prst="rect">
          <a:avLst/>
        </a:prstGeom>
      </dsp:spPr>
      <dsp:style>
        <a:lnRef idx="2">
          <a:schemeClr val="lt1"/>
        </a:lnRef>
        <a:fillRef idx="1">
          <a:schemeClr val="accent1"/>
        </a:fillRef>
        <a:effectRef idx="0">
          <a:scrgbClr r="0" g="0" b="0"/>
        </a:effectRef>
        <a:fontRef idx="minor">
          <a:schemeClr val="lt1"/>
        </a:fontRef>
      </dsp:style>
      <dsp:txXfrm>
        <a:off x="139463" y="4843187"/>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互连圆环"/>
  <dgm:desc val="用于显示重叠或互相关联的想法或概念。前七行的 1 级文本对应一个圆环。不使用的文本不出现，但是在切换版式后仍然可用。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matrix1#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rSet csTypeId="urn:microsoft.com/office/officeart/2005/8/colors/accent6_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type="round1Rect" r:blip="" rot="270">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type="rect" r:blip="" rot="270"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type="round1Rect" r:blip="" rot="180">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type="rect" r:blip="" rot="180"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type="round1Rect" r:blip="" rot="90">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type="rect" r:blip="" rot="90"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gear1#1">
  <dgm:title val=""/>
  <dgm:desc val=""/>
  <dgm:catLst>
    <dgm:cat type="relationship" pri="3000"/>
    <dgm:cat type="process" pri="28000"/>
    <dgm:cat type="cycle"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2">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type="round1Rect" r:blip="" rot="270">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type="rect" r:blip="" rot="270"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type="round1Rect" r:blip="" rot="180">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type="rect" r:blip="" rot="180"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type="round1Rect" r:blip="" rot="90">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type="rect" r:blip="" rot="90"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80417AF-89E7-47E3-9088-38E767B4C0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bg>
      <p:bgPr>
        <a:solidFill>
          <a:srgbClr val="040F3E"/>
        </a:solidFill>
        <a:effectLst/>
      </p:bgPr>
    </p:bg>
    <p:spTree>
      <p:nvGrpSpPr>
        <p:cNvPr id="1" name=""/>
        <p:cNvGrpSpPr/>
        <p:nvPr/>
      </p:nvGrpSpPr>
      <p:grpSpPr>
        <a:xfrm>
          <a:off x="0" y="0"/>
          <a:ext cx="0" cy="0"/>
          <a:chOff x="0" y="0"/>
          <a:chExt cx="0" cy="0"/>
        </a:xfrm>
      </p:grpSpPr>
      <p:pic>
        <p:nvPicPr>
          <p:cNvPr id="4" name="图形 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1668" y="555748"/>
            <a:ext cx="1303776" cy="580209"/>
          </a:xfrm>
          <a:prstGeom prst="rect">
            <a:avLst/>
          </a:prstGeom>
        </p:spPr>
      </p:pic>
      <p:pic>
        <p:nvPicPr>
          <p:cNvPr id="5" name="图形 4"/>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2959" y="5971795"/>
            <a:ext cx="1334445" cy="3228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0417AF-89E7-47E3-9088-38E767B4C08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3" Type="http://schemas.openxmlformats.org/officeDocument/2006/relationships/theme" Target="../theme/theme5.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3" Type="http://schemas.openxmlformats.org/officeDocument/2006/relationships/theme" Target="../theme/theme6.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3" Type="http://schemas.openxmlformats.org/officeDocument/2006/relationships/theme" Target="../theme/theme7.xml"/><Relationship Id="rId12" Type="http://schemas.openxmlformats.org/officeDocument/2006/relationships/slideLayout" Target="../slideLayouts/slideLayout85.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3" Type="http://schemas.openxmlformats.org/officeDocument/2006/relationships/theme" Target="../theme/theme8.xml"/><Relationship Id="rId12" Type="http://schemas.openxmlformats.org/officeDocument/2006/relationships/slideLayout" Target="../slideLayouts/slideLayout97.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4.xml"/><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9" Type="http://schemas.openxmlformats.org/officeDocument/2006/relationships/notesSlide" Target="../notesSlides/notesSlide11.xml"/><Relationship Id="rId78" Type="http://schemas.openxmlformats.org/officeDocument/2006/relationships/slideLayout" Target="../slideLayouts/slideLayout1.xml"/><Relationship Id="rId77" Type="http://schemas.openxmlformats.org/officeDocument/2006/relationships/tags" Target="../tags/tag60.xml"/><Relationship Id="rId76" Type="http://schemas.openxmlformats.org/officeDocument/2006/relationships/tags" Target="../tags/tag59.xml"/><Relationship Id="rId75" Type="http://schemas.openxmlformats.org/officeDocument/2006/relationships/tags" Target="../tags/tag58.xml"/><Relationship Id="rId74" Type="http://schemas.openxmlformats.org/officeDocument/2006/relationships/tags" Target="../tags/tag57.xml"/><Relationship Id="rId73" Type="http://schemas.openxmlformats.org/officeDocument/2006/relationships/image" Target="../media/image39.svg"/><Relationship Id="rId72" Type="http://schemas.openxmlformats.org/officeDocument/2006/relationships/image" Target="../media/image38.png"/><Relationship Id="rId71" Type="http://schemas.openxmlformats.org/officeDocument/2006/relationships/image" Target="../media/image37.svg"/><Relationship Id="rId70" Type="http://schemas.openxmlformats.org/officeDocument/2006/relationships/image" Target="../media/image36.png"/><Relationship Id="rId7" Type="http://schemas.openxmlformats.org/officeDocument/2006/relationships/tags" Target="../tags/tag10.xml"/><Relationship Id="rId69" Type="http://schemas.openxmlformats.org/officeDocument/2006/relationships/image" Target="../media/image35.svg"/><Relationship Id="rId68" Type="http://schemas.openxmlformats.org/officeDocument/2006/relationships/image" Target="../media/image34.png"/><Relationship Id="rId67" Type="http://schemas.openxmlformats.org/officeDocument/2006/relationships/image" Target="../media/image33.svg"/><Relationship Id="rId66" Type="http://schemas.openxmlformats.org/officeDocument/2006/relationships/image" Target="../media/image32.png"/><Relationship Id="rId65" Type="http://schemas.openxmlformats.org/officeDocument/2006/relationships/image" Target="../media/image31.svg"/><Relationship Id="rId64" Type="http://schemas.openxmlformats.org/officeDocument/2006/relationships/image" Target="../media/image30.png"/><Relationship Id="rId63" Type="http://schemas.openxmlformats.org/officeDocument/2006/relationships/image" Target="../media/image29.svg"/><Relationship Id="rId62" Type="http://schemas.openxmlformats.org/officeDocument/2006/relationships/image" Target="../media/image28.png"/><Relationship Id="rId61" Type="http://schemas.openxmlformats.org/officeDocument/2006/relationships/image" Target="../media/image27.svg"/><Relationship Id="rId60" Type="http://schemas.openxmlformats.org/officeDocument/2006/relationships/image" Target="../media/image26.png"/><Relationship Id="rId6" Type="http://schemas.openxmlformats.org/officeDocument/2006/relationships/tags" Target="../tags/tag9.xml"/><Relationship Id="rId59" Type="http://schemas.openxmlformats.org/officeDocument/2006/relationships/image" Target="../media/image25.svg"/><Relationship Id="rId58" Type="http://schemas.openxmlformats.org/officeDocument/2006/relationships/image" Target="../media/image24.png"/><Relationship Id="rId57" Type="http://schemas.openxmlformats.org/officeDocument/2006/relationships/image" Target="../media/image23.svg"/><Relationship Id="rId56" Type="http://schemas.openxmlformats.org/officeDocument/2006/relationships/image" Target="../media/image22.png"/><Relationship Id="rId55" Type="http://schemas.openxmlformats.org/officeDocument/2006/relationships/image" Target="../media/image21.svg"/><Relationship Id="rId54" Type="http://schemas.openxmlformats.org/officeDocument/2006/relationships/image" Target="../media/image20.png"/><Relationship Id="rId53" Type="http://schemas.openxmlformats.org/officeDocument/2006/relationships/tags" Target="../tags/tag56.xml"/><Relationship Id="rId52" Type="http://schemas.openxmlformats.org/officeDocument/2006/relationships/tags" Target="../tags/tag55.xml"/><Relationship Id="rId51" Type="http://schemas.openxmlformats.org/officeDocument/2006/relationships/tags" Target="../tags/tag54.xml"/><Relationship Id="rId50" Type="http://schemas.openxmlformats.org/officeDocument/2006/relationships/tags" Target="../tags/tag53.xml"/><Relationship Id="rId5" Type="http://schemas.openxmlformats.org/officeDocument/2006/relationships/tags" Target="../tags/tag8.xml"/><Relationship Id="rId49" Type="http://schemas.openxmlformats.org/officeDocument/2006/relationships/tags" Target="../tags/tag52.xml"/><Relationship Id="rId48" Type="http://schemas.openxmlformats.org/officeDocument/2006/relationships/tags" Target="../tags/tag51.xml"/><Relationship Id="rId47" Type="http://schemas.openxmlformats.org/officeDocument/2006/relationships/tags" Target="../tags/tag50.xml"/><Relationship Id="rId46" Type="http://schemas.openxmlformats.org/officeDocument/2006/relationships/tags" Target="../tags/tag49.xml"/><Relationship Id="rId45" Type="http://schemas.openxmlformats.org/officeDocument/2006/relationships/tags" Target="../tags/tag48.xml"/><Relationship Id="rId44" Type="http://schemas.openxmlformats.org/officeDocument/2006/relationships/tags" Target="../tags/tag47.xml"/><Relationship Id="rId43" Type="http://schemas.openxmlformats.org/officeDocument/2006/relationships/tags" Target="../tags/tag46.xml"/><Relationship Id="rId42" Type="http://schemas.openxmlformats.org/officeDocument/2006/relationships/tags" Target="../tags/tag45.xml"/><Relationship Id="rId41" Type="http://schemas.openxmlformats.org/officeDocument/2006/relationships/tags" Target="../tags/tag44.xml"/><Relationship Id="rId40" Type="http://schemas.openxmlformats.org/officeDocument/2006/relationships/tags" Target="../tags/tag43.xml"/><Relationship Id="rId4" Type="http://schemas.openxmlformats.org/officeDocument/2006/relationships/tags" Target="../tags/tag7.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tags" Target="../tags/tag40.xml"/><Relationship Id="rId36" Type="http://schemas.openxmlformats.org/officeDocument/2006/relationships/tags" Target="../tags/tag39.xml"/><Relationship Id="rId35" Type="http://schemas.openxmlformats.org/officeDocument/2006/relationships/tags" Target="../tags/tag38.xml"/><Relationship Id="rId34" Type="http://schemas.openxmlformats.org/officeDocument/2006/relationships/tags" Target="../tags/tag37.xml"/><Relationship Id="rId33" Type="http://schemas.openxmlformats.org/officeDocument/2006/relationships/tags" Target="../tags/tag36.xml"/><Relationship Id="rId32" Type="http://schemas.openxmlformats.org/officeDocument/2006/relationships/tags" Target="../tags/tag35.xml"/><Relationship Id="rId31" Type="http://schemas.openxmlformats.org/officeDocument/2006/relationships/tags" Target="../tags/tag34.xml"/><Relationship Id="rId30" Type="http://schemas.openxmlformats.org/officeDocument/2006/relationships/tags" Target="../tags/tag33.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5.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9" Type="http://schemas.openxmlformats.org/officeDocument/2006/relationships/slideLayout" Target="../slideLayouts/slideLayout2.xml"/><Relationship Id="rId38" Type="http://schemas.openxmlformats.org/officeDocument/2006/relationships/tags" Target="../tags/tag98.xml"/><Relationship Id="rId37" Type="http://schemas.openxmlformats.org/officeDocument/2006/relationships/tags" Target="../tags/tag97.xml"/><Relationship Id="rId36" Type="http://schemas.openxmlformats.org/officeDocument/2006/relationships/tags" Target="../tags/tag96.xml"/><Relationship Id="rId35" Type="http://schemas.openxmlformats.org/officeDocument/2006/relationships/tags" Target="../tags/tag95.xml"/><Relationship Id="rId34" Type="http://schemas.openxmlformats.org/officeDocument/2006/relationships/tags" Target="../tags/tag94.xml"/><Relationship Id="rId33" Type="http://schemas.openxmlformats.org/officeDocument/2006/relationships/tags" Target="../tags/tag93.xml"/><Relationship Id="rId32" Type="http://schemas.openxmlformats.org/officeDocument/2006/relationships/tags" Target="../tags/tag92.xml"/><Relationship Id="rId31" Type="http://schemas.openxmlformats.org/officeDocument/2006/relationships/tags" Target="../tags/tag91.xml"/><Relationship Id="rId30" Type="http://schemas.openxmlformats.org/officeDocument/2006/relationships/tags" Target="../tags/tag90.xml"/><Relationship Id="rId3" Type="http://schemas.openxmlformats.org/officeDocument/2006/relationships/tags" Target="../tags/tag63.xml"/><Relationship Id="rId29" Type="http://schemas.openxmlformats.org/officeDocument/2006/relationships/tags" Target="../tags/tag89.xml"/><Relationship Id="rId28" Type="http://schemas.openxmlformats.org/officeDocument/2006/relationships/tags" Target="../tags/tag88.xml"/><Relationship Id="rId27" Type="http://schemas.openxmlformats.org/officeDocument/2006/relationships/tags" Target="../tags/tag87.xml"/><Relationship Id="rId26" Type="http://schemas.openxmlformats.org/officeDocument/2006/relationships/tags" Target="../tags/tag86.xml"/><Relationship Id="rId25" Type="http://schemas.openxmlformats.org/officeDocument/2006/relationships/tags" Target="../tags/tag85.xml"/><Relationship Id="rId24" Type="http://schemas.openxmlformats.org/officeDocument/2006/relationships/tags" Target="../tags/tag84.xml"/><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tags" Target="../tags/tag62.xml"/><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8" Type="http://schemas.openxmlformats.org/officeDocument/2006/relationships/notesSlide" Target="../notesSlides/notesSlide13.xml"/><Relationship Id="rId27" Type="http://schemas.openxmlformats.org/officeDocument/2006/relationships/slideLayout" Target="../slideLayouts/slideLayout1.xml"/><Relationship Id="rId26" Type="http://schemas.openxmlformats.org/officeDocument/2006/relationships/image" Target="../media/image66.png"/><Relationship Id="rId25" Type="http://schemas.openxmlformats.org/officeDocument/2006/relationships/image" Target="../media/image65.png"/><Relationship Id="rId24" Type="http://schemas.openxmlformats.org/officeDocument/2006/relationships/image" Target="../media/image64.png"/><Relationship Id="rId23" Type="http://schemas.openxmlformats.org/officeDocument/2006/relationships/image" Target="../media/image63.png"/><Relationship Id="rId22" Type="http://schemas.openxmlformats.org/officeDocument/2006/relationships/image" Target="../media/image62.png"/><Relationship Id="rId21" Type="http://schemas.openxmlformats.org/officeDocument/2006/relationships/image" Target="../media/image61.png"/><Relationship Id="rId20" Type="http://schemas.openxmlformats.org/officeDocument/2006/relationships/image" Target="../media/image60.png"/><Relationship Id="rId2" Type="http://schemas.openxmlformats.org/officeDocument/2006/relationships/image" Target="../media/image42.png"/><Relationship Id="rId19" Type="http://schemas.openxmlformats.org/officeDocument/2006/relationships/image" Target="../media/image59.png"/><Relationship Id="rId18" Type="http://schemas.openxmlformats.org/officeDocument/2006/relationships/image" Target="../media/image58.png"/><Relationship Id="rId17" Type="http://schemas.openxmlformats.org/officeDocument/2006/relationships/image" Target="../media/image57.png"/><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53.png"/><Relationship Id="rId12" Type="http://schemas.openxmlformats.org/officeDocument/2006/relationships/image" Target="../media/image52.png"/><Relationship Id="rId11" Type="http://schemas.openxmlformats.org/officeDocument/2006/relationships/image" Target="../media/image51.wmf"/><Relationship Id="rId10" Type="http://schemas.openxmlformats.org/officeDocument/2006/relationships/image" Target="../media/image50.wmf"/><Relationship Id="rId1"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9" Type="http://schemas.openxmlformats.org/officeDocument/2006/relationships/image" Target="../media/image49.png"/><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73.png"/><Relationship Id="rId2" Type="http://schemas.openxmlformats.org/officeDocument/2006/relationships/image" Target="../media/image72.png"/><Relationship Id="rId12" Type="http://schemas.openxmlformats.org/officeDocument/2006/relationships/comments" Target="../comments/comment1.xml"/><Relationship Id="rId11" Type="http://schemas.openxmlformats.org/officeDocument/2006/relationships/notesSlide" Target="../notesSlides/notesSlide16.xml"/><Relationship Id="rId10" Type="http://schemas.openxmlformats.org/officeDocument/2006/relationships/slideLayout" Target="../slideLayouts/slideLayout1.xml"/><Relationship Id="rId1"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9" Type="http://schemas.microsoft.com/office/2007/relationships/diagramDrawing" Target="../diagrams/drawing2.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9.png"/><Relationship Id="rId3" Type="http://schemas.openxmlformats.org/officeDocument/2006/relationships/image" Target="../media/image69.png"/><Relationship Id="rId2" Type="http://schemas.openxmlformats.org/officeDocument/2006/relationships/image" Target="../media/image75.png"/><Relationship Id="rId13" Type="http://schemas.openxmlformats.org/officeDocument/2006/relationships/notesSlide" Target="../notesSlides/notesSlide18.xml"/><Relationship Id="rId12" Type="http://schemas.openxmlformats.org/officeDocument/2006/relationships/slideLayout" Target="../slideLayouts/slideLayout1.xml"/><Relationship Id="rId11" Type="http://schemas.openxmlformats.org/officeDocument/2006/relationships/image" Target="../media/image77.png"/><Relationship Id="rId10" Type="http://schemas.openxmlformats.org/officeDocument/2006/relationships/image" Target="../media/image76.png"/><Relationship Id="rId1" Type="http://schemas.openxmlformats.org/officeDocument/2006/relationships/image" Target="../media/image7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81.png"/><Relationship Id="rId4" Type="http://schemas.openxmlformats.org/officeDocument/2006/relationships/image" Target="../media/image49.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21.xml.rels><?xml version="1.0" encoding="UTF-8" standalone="yes"?>
<Relationships xmlns="http://schemas.openxmlformats.org/package/2006/relationships"><Relationship Id="rId9" Type="http://schemas.openxmlformats.org/officeDocument/2006/relationships/image" Target="../media/image88.png"/><Relationship Id="rId8" Type="http://schemas.openxmlformats.org/officeDocument/2006/relationships/image" Target="../media/image87.png"/><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49.png"/><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image" Target="../media/image89.png"/><Relationship Id="rId1" Type="http://schemas.openxmlformats.org/officeDocument/2006/relationships/image" Target="../media/image69.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71.png"/><Relationship Id="rId4" Type="http://schemas.openxmlformats.org/officeDocument/2006/relationships/image" Target="../media/image91.emf"/><Relationship Id="rId3" Type="http://schemas.openxmlformats.org/officeDocument/2006/relationships/image" Target="../media/image90.png"/><Relationship Id="rId2" Type="http://schemas.openxmlformats.org/officeDocument/2006/relationships/image" Target="../media/image74.emf"/><Relationship Id="rId1"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2" Type="http://schemas.openxmlformats.org/officeDocument/2006/relationships/notesSlide" Target="../notesSlides/notesSlide22.xml"/><Relationship Id="rId31" Type="http://schemas.openxmlformats.org/officeDocument/2006/relationships/vmlDrawing" Target="../drawings/vmlDrawing1.vml"/><Relationship Id="rId30" Type="http://schemas.openxmlformats.org/officeDocument/2006/relationships/slideLayout" Target="../slideLayouts/slideLayout1.xml"/><Relationship Id="rId3" Type="http://schemas.openxmlformats.org/officeDocument/2006/relationships/image" Target="../media/image94.png"/><Relationship Id="rId29" Type="http://schemas.openxmlformats.org/officeDocument/2006/relationships/image" Target="../media/image77.png"/><Relationship Id="rId28" Type="http://schemas.openxmlformats.org/officeDocument/2006/relationships/image" Target="../media/image117.svg"/><Relationship Id="rId27" Type="http://schemas.openxmlformats.org/officeDocument/2006/relationships/image" Target="../media/image116.png"/><Relationship Id="rId26" Type="http://schemas.openxmlformats.org/officeDocument/2006/relationships/image" Target="../media/image115.svg"/><Relationship Id="rId25" Type="http://schemas.openxmlformats.org/officeDocument/2006/relationships/image" Target="../media/image114.png"/><Relationship Id="rId24" Type="http://schemas.openxmlformats.org/officeDocument/2006/relationships/image" Target="../media/image113.svg"/><Relationship Id="rId23" Type="http://schemas.openxmlformats.org/officeDocument/2006/relationships/image" Target="../media/image112.png"/><Relationship Id="rId22" Type="http://schemas.openxmlformats.org/officeDocument/2006/relationships/image" Target="../media/image111.svg"/><Relationship Id="rId21" Type="http://schemas.openxmlformats.org/officeDocument/2006/relationships/image" Target="../media/image110.png"/><Relationship Id="rId20" Type="http://schemas.openxmlformats.org/officeDocument/2006/relationships/image" Target="../media/image109.png"/><Relationship Id="rId2" Type="http://schemas.openxmlformats.org/officeDocument/2006/relationships/image" Target="../media/image93.svg"/><Relationship Id="rId19" Type="http://schemas.openxmlformats.org/officeDocument/2006/relationships/image" Target="../media/image108.png"/><Relationship Id="rId18" Type="http://schemas.openxmlformats.org/officeDocument/2006/relationships/image" Target="../media/image107.emf"/><Relationship Id="rId17" Type="http://schemas.openxmlformats.org/officeDocument/2006/relationships/image" Target="../media/image106.png"/><Relationship Id="rId16" Type="http://schemas.openxmlformats.org/officeDocument/2006/relationships/image" Target="../media/image105.png"/><Relationship Id="rId15" Type="http://schemas.openxmlformats.org/officeDocument/2006/relationships/image" Target="../media/image104.png"/><Relationship Id="rId14" Type="http://schemas.openxmlformats.org/officeDocument/2006/relationships/oleObject" Target="../embeddings/oleObject2.bin"/><Relationship Id="rId13" Type="http://schemas.openxmlformats.org/officeDocument/2006/relationships/image" Target="../media/image103.png"/><Relationship Id="rId12" Type="http://schemas.openxmlformats.org/officeDocument/2006/relationships/oleObject" Target="../embeddings/oleObject1.bin"/><Relationship Id="rId11" Type="http://schemas.openxmlformats.org/officeDocument/2006/relationships/image" Target="../media/image102.png"/><Relationship Id="rId10" Type="http://schemas.openxmlformats.org/officeDocument/2006/relationships/image" Target="../media/image101.png"/><Relationship Id="rId1" Type="http://schemas.openxmlformats.org/officeDocument/2006/relationships/image" Target="../media/image92.png"/></Relationships>
</file>

<file path=ppt/slides/_rels/slide25.xml.rels><?xml version="1.0" encoding="UTF-8" standalone="yes"?>
<Relationships xmlns="http://schemas.openxmlformats.org/package/2006/relationships"><Relationship Id="rId9" Type="http://schemas.openxmlformats.org/officeDocument/2006/relationships/image" Target="../media/image111.svg"/><Relationship Id="rId8" Type="http://schemas.openxmlformats.org/officeDocument/2006/relationships/image" Target="../media/image110.png"/><Relationship Id="rId7" Type="http://schemas.openxmlformats.org/officeDocument/2006/relationships/image" Target="../media/image109.png"/><Relationship Id="rId6" Type="http://schemas.openxmlformats.org/officeDocument/2006/relationships/image" Target="../media/image108.png"/><Relationship Id="rId5" Type="http://schemas.openxmlformats.org/officeDocument/2006/relationships/image" Target="../media/image94.png"/><Relationship Id="rId4" Type="http://schemas.openxmlformats.org/officeDocument/2006/relationships/image" Target="../media/image93.svg"/><Relationship Id="rId3" Type="http://schemas.openxmlformats.org/officeDocument/2006/relationships/image" Target="../media/image92.png"/><Relationship Id="rId2" Type="http://schemas.openxmlformats.org/officeDocument/2006/relationships/image" Target="../media/image119.png"/><Relationship Id="rId18" Type="http://schemas.openxmlformats.org/officeDocument/2006/relationships/notesSlide" Target="../notesSlides/notesSlide23.xml"/><Relationship Id="rId17" Type="http://schemas.openxmlformats.org/officeDocument/2006/relationships/slideLayout" Target="../slideLayouts/slideLayout1.xml"/><Relationship Id="rId16" Type="http://schemas.openxmlformats.org/officeDocument/2006/relationships/image" Target="../media/image120.png"/><Relationship Id="rId15" Type="http://schemas.openxmlformats.org/officeDocument/2006/relationships/image" Target="../media/image117.svg"/><Relationship Id="rId14" Type="http://schemas.openxmlformats.org/officeDocument/2006/relationships/image" Target="../media/image116.png"/><Relationship Id="rId13" Type="http://schemas.openxmlformats.org/officeDocument/2006/relationships/image" Target="../media/image115.svg"/><Relationship Id="rId12" Type="http://schemas.openxmlformats.org/officeDocument/2006/relationships/image" Target="../media/image114.png"/><Relationship Id="rId11" Type="http://schemas.openxmlformats.org/officeDocument/2006/relationships/image" Target="../media/image113.svg"/><Relationship Id="rId10" Type="http://schemas.openxmlformats.org/officeDocument/2006/relationships/image" Target="../media/image112.png"/><Relationship Id="rId1" Type="http://schemas.openxmlformats.org/officeDocument/2006/relationships/image" Target="../media/image118.png"/></Relationships>
</file>

<file path=ppt/slides/_rels/slide26.xml.rels><?xml version="1.0" encoding="UTF-8" standalone="yes"?>
<Relationships xmlns="http://schemas.openxmlformats.org/package/2006/relationships"><Relationship Id="rId9" Type="http://schemas.openxmlformats.org/officeDocument/2006/relationships/image" Target="../media/image122.png"/><Relationship Id="rId8" Type="http://schemas.openxmlformats.org/officeDocument/2006/relationships/image" Target="../media/image105.png"/><Relationship Id="rId7" Type="http://schemas.openxmlformats.org/officeDocument/2006/relationships/image" Target="../media/image103.png"/><Relationship Id="rId6" Type="http://schemas.openxmlformats.org/officeDocument/2006/relationships/oleObject" Target="../embeddings/oleObject3.bin"/><Relationship Id="rId5" Type="http://schemas.openxmlformats.org/officeDocument/2006/relationships/image" Target="../media/image102.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9" Type="http://schemas.openxmlformats.org/officeDocument/2006/relationships/notesSlide" Target="../notesSlides/notesSlide24.xml"/><Relationship Id="rId18" Type="http://schemas.openxmlformats.org/officeDocument/2006/relationships/vmlDrawing" Target="../drawings/vmlDrawing2.vml"/><Relationship Id="rId17" Type="http://schemas.openxmlformats.org/officeDocument/2006/relationships/slideLayout" Target="../slideLayouts/slideLayout1.xml"/><Relationship Id="rId16" Type="http://schemas.openxmlformats.org/officeDocument/2006/relationships/image" Target="../media/image125.svg"/><Relationship Id="rId15" Type="http://schemas.openxmlformats.org/officeDocument/2006/relationships/image" Target="../media/image124.png"/><Relationship Id="rId14" Type="http://schemas.openxmlformats.org/officeDocument/2006/relationships/image" Target="../media/image74.emf"/><Relationship Id="rId13" Type="http://schemas.openxmlformats.org/officeDocument/2006/relationships/image" Target="../media/image77.png"/><Relationship Id="rId12" Type="http://schemas.openxmlformats.org/officeDocument/2006/relationships/image" Target="../media/image49.png"/><Relationship Id="rId11" Type="http://schemas.openxmlformats.org/officeDocument/2006/relationships/image" Target="../media/image123.png"/><Relationship Id="rId10" Type="http://schemas.openxmlformats.org/officeDocument/2006/relationships/image" Target="../media/image70.png"/><Relationship Id="rId1" Type="http://schemas.openxmlformats.org/officeDocument/2006/relationships/image" Target="../media/image121.png"/></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103.png"/><Relationship Id="rId7" Type="http://schemas.openxmlformats.org/officeDocument/2006/relationships/oleObject" Target="../embeddings/oleObject4.bin"/><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6" Type="http://schemas.openxmlformats.org/officeDocument/2006/relationships/notesSlide" Target="../notesSlides/notesSlide25.xml"/><Relationship Id="rId15" Type="http://schemas.openxmlformats.org/officeDocument/2006/relationships/vmlDrawing" Target="../drawings/vmlDrawing3.vml"/><Relationship Id="rId14" Type="http://schemas.openxmlformats.org/officeDocument/2006/relationships/slideLayout" Target="../slideLayouts/slideLayout1.xml"/><Relationship Id="rId13" Type="http://schemas.openxmlformats.org/officeDocument/2006/relationships/image" Target="../media/image107.emf"/><Relationship Id="rId12" Type="http://schemas.openxmlformats.org/officeDocument/2006/relationships/image" Target="../media/image106.png"/><Relationship Id="rId11" Type="http://schemas.openxmlformats.org/officeDocument/2006/relationships/image" Target="../media/image105.png"/><Relationship Id="rId10" Type="http://schemas.openxmlformats.org/officeDocument/2006/relationships/image" Target="../media/image104.png"/><Relationship Id="rId1"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5" Type="http://schemas.openxmlformats.org/officeDocument/2006/relationships/notesSlide" Target="../notesSlides/notesSlide27.xml"/><Relationship Id="rId44" Type="http://schemas.openxmlformats.org/officeDocument/2006/relationships/slideLayout" Target="../slideLayouts/slideLayout1.xml"/><Relationship Id="rId43" Type="http://schemas.openxmlformats.org/officeDocument/2006/relationships/tags" Target="../tags/tag134.xml"/><Relationship Id="rId42" Type="http://schemas.openxmlformats.org/officeDocument/2006/relationships/image" Target="../media/image77.png"/><Relationship Id="rId41" Type="http://schemas.openxmlformats.org/officeDocument/2006/relationships/image" Target="../media/image129.png"/><Relationship Id="rId40" Type="http://schemas.openxmlformats.org/officeDocument/2006/relationships/image" Target="../media/image56.png"/><Relationship Id="rId4" Type="http://schemas.openxmlformats.org/officeDocument/2006/relationships/tags" Target="../tags/tag100.xml"/><Relationship Id="rId39" Type="http://schemas.openxmlformats.org/officeDocument/2006/relationships/tags" Target="../tags/tag133.xml"/><Relationship Id="rId38" Type="http://schemas.openxmlformats.org/officeDocument/2006/relationships/tags" Target="../tags/tag132.xml"/><Relationship Id="rId37" Type="http://schemas.openxmlformats.org/officeDocument/2006/relationships/tags" Target="../tags/tag131.xml"/><Relationship Id="rId36" Type="http://schemas.openxmlformats.org/officeDocument/2006/relationships/tags" Target="../tags/tag130.xml"/><Relationship Id="rId35" Type="http://schemas.openxmlformats.org/officeDocument/2006/relationships/tags" Target="../tags/tag129.xml"/><Relationship Id="rId34" Type="http://schemas.openxmlformats.org/officeDocument/2006/relationships/tags" Target="../tags/tag128.xml"/><Relationship Id="rId33" Type="http://schemas.openxmlformats.org/officeDocument/2006/relationships/tags" Target="../tags/tag127.xml"/><Relationship Id="rId32" Type="http://schemas.openxmlformats.org/officeDocument/2006/relationships/tags" Target="../tags/tag126.xml"/><Relationship Id="rId31" Type="http://schemas.openxmlformats.org/officeDocument/2006/relationships/tags" Target="../tags/tag125.xml"/><Relationship Id="rId30" Type="http://schemas.openxmlformats.org/officeDocument/2006/relationships/tags" Target="../tags/tag124.xml"/><Relationship Id="rId3" Type="http://schemas.openxmlformats.org/officeDocument/2006/relationships/tags" Target="../tags/tag99.xml"/><Relationship Id="rId29" Type="http://schemas.openxmlformats.org/officeDocument/2006/relationships/tags" Target="../tags/tag123.xml"/><Relationship Id="rId28" Type="http://schemas.openxmlformats.org/officeDocument/2006/relationships/tags" Target="../tags/tag122.xml"/><Relationship Id="rId27" Type="http://schemas.openxmlformats.org/officeDocument/2006/relationships/tags" Target="../tags/tag121.xml"/><Relationship Id="rId26" Type="http://schemas.openxmlformats.org/officeDocument/2006/relationships/tags" Target="../tags/tag120.xml"/><Relationship Id="rId25" Type="http://schemas.openxmlformats.org/officeDocument/2006/relationships/tags" Target="../tags/tag119.xml"/><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image" Target="../media/image128.jpeg"/><Relationship Id="rId20" Type="http://schemas.openxmlformats.org/officeDocument/2006/relationships/image" Target="../media/image127.jpeg"/><Relationship Id="rId2" Type="http://schemas.openxmlformats.org/officeDocument/2006/relationships/image" Target="../media/image74.emf"/><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image" Target="../media/image12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3" Type="http://schemas.openxmlformats.org/officeDocument/2006/relationships/notesSlide" Target="../notesSlides/notesSlide28.xml"/><Relationship Id="rId22" Type="http://schemas.openxmlformats.org/officeDocument/2006/relationships/slideLayout" Target="../slideLayouts/slideLayout1.xml"/><Relationship Id="rId21" Type="http://schemas.openxmlformats.org/officeDocument/2006/relationships/image" Target="../media/image57.png"/><Relationship Id="rId20" Type="http://schemas.openxmlformats.org/officeDocument/2006/relationships/image" Target="../media/image128.jpeg"/><Relationship Id="rId2" Type="http://schemas.openxmlformats.org/officeDocument/2006/relationships/tags" Target="../tags/tag135.xml"/><Relationship Id="rId19" Type="http://schemas.openxmlformats.org/officeDocument/2006/relationships/image" Target="../media/image127.jpeg"/><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image" Target="../media/image74.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xml"/><Relationship Id="rId7" Type="http://schemas.openxmlformats.org/officeDocument/2006/relationships/image" Target="../media/image49.png"/><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 Id="rId3" Type="http://schemas.openxmlformats.org/officeDocument/2006/relationships/image" Target="../media/image74.emf"/><Relationship Id="rId2" Type="http://schemas.openxmlformats.org/officeDocument/2006/relationships/image" Target="../media/image71.png"/><Relationship Id="rId1" Type="http://schemas.openxmlformats.org/officeDocument/2006/relationships/image" Target="../media/image130.png"/></Relationships>
</file>

<file path=ppt/slides/_rels/slide33.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image" Target="../media/image140.png"/><Relationship Id="rId7" Type="http://schemas.openxmlformats.org/officeDocument/2006/relationships/image" Target="../media/image139.png"/><Relationship Id="rId6" Type="http://schemas.openxmlformats.org/officeDocument/2006/relationships/image" Target="../media/image138.png"/><Relationship Id="rId5" Type="http://schemas.openxmlformats.org/officeDocument/2006/relationships/image" Target="../media/image77.png"/><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png"/><Relationship Id="rId14" Type="http://schemas.openxmlformats.org/officeDocument/2006/relationships/notesSlide" Target="../notesSlides/notesSlide31.xml"/><Relationship Id="rId13" Type="http://schemas.openxmlformats.org/officeDocument/2006/relationships/slideLayout" Target="../slideLayouts/slideLayout1.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image" Target="../media/image134.png"/></Relationships>
</file>

<file path=ppt/slides/_rels/slide34.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40.png"/><Relationship Id="rId17" Type="http://schemas.openxmlformats.org/officeDocument/2006/relationships/notesSlide" Target="../notesSlides/notesSlide32.xml"/><Relationship Id="rId16" Type="http://schemas.openxmlformats.org/officeDocument/2006/relationships/slideLayout" Target="../slideLayouts/slideLayout1.xml"/><Relationship Id="rId15" Type="http://schemas.openxmlformats.org/officeDocument/2006/relationships/tags" Target="../tags/tag166.xml"/><Relationship Id="rId14" Type="http://schemas.openxmlformats.org/officeDocument/2006/relationships/image" Target="../media/image142.emf"/><Relationship Id="rId13" Type="http://schemas.openxmlformats.org/officeDocument/2006/relationships/image" Target="../media/image141.png"/><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image" Target="../media/image134.png"/></Relationships>
</file>

<file path=ppt/slides/_rels/slide35.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146.png"/><Relationship Id="rId7" Type="http://schemas.openxmlformats.org/officeDocument/2006/relationships/image" Target="../media/image95.png"/><Relationship Id="rId6" Type="http://schemas.openxmlformats.org/officeDocument/2006/relationships/image" Target="../media/image49.png"/><Relationship Id="rId5" Type="http://schemas.openxmlformats.org/officeDocument/2006/relationships/image" Target="../media/image71.png"/><Relationship Id="rId4" Type="http://schemas.openxmlformats.org/officeDocument/2006/relationships/image" Target="../media/image145.jpeg"/><Relationship Id="rId3" Type="http://schemas.openxmlformats.org/officeDocument/2006/relationships/image" Target="../media/image74.emf"/><Relationship Id="rId2" Type="http://schemas.openxmlformats.org/officeDocument/2006/relationships/image" Target="../media/image144.svg"/><Relationship Id="rId19" Type="http://schemas.openxmlformats.org/officeDocument/2006/relationships/notesSlide" Target="../notesSlides/notesSlide33.xml"/><Relationship Id="rId18" Type="http://schemas.openxmlformats.org/officeDocument/2006/relationships/vmlDrawing" Target="../drawings/vmlDrawing4.vml"/><Relationship Id="rId17" Type="http://schemas.openxmlformats.org/officeDocument/2006/relationships/slideLayout" Target="../slideLayouts/slideLayout1.xml"/><Relationship Id="rId16" Type="http://schemas.openxmlformats.org/officeDocument/2006/relationships/image" Target="../media/image70.png"/><Relationship Id="rId15" Type="http://schemas.openxmlformats.org/officeDocument/2006/relationships/image" Target="../media/image105.png"/><Relationship Id="rId14" Type="http://schemas.openxmlformats.org/officeDocument/2006/relationships/image" Target="../media/image103.png"/><Relationship Id="rId13" Type="http://schemas.openxmlformats.org/officeDocument/2006/relationships/oleObject" Target="../embeddings/oleObject6.bin"/><Relationship Id="rId12" Type="http://schemas.openxmlformats.org/officeDocument/2006/relationships/image" Target="../media/image102.png"/><Relationship Id="rId11" Type="http://schemas.openxmlformats.org/officeDocument/2006/relationships/image" Target="../media/image101.png"/><Relationship Id="rId10" Type="http://schemas.openxmlformats.org/officeDocument/2006/relationships/image" Target="../media/image147.png"/><Relationship Id="rId1" Type="http://schemas.openxmlformats.org/officeDocument/2006/relationships/image" Target="../media/image143.png"/></Relationships>
</file>

<file path=ppt/slides/_rels/slide36.xml.rels><?xml version="1.0" encoding="UTF-8" standalone="yes"?>
<Relationships xmlns="http://schemas.openxmlformats.org/package/2006/relationships"><Relationship Id="rId9" Type="http://schemas.microsoft.com/office/2007/relationships/diagramDrawing" Target="../diagrams/drawing3.xml"/><Relationship Id="rId8" Type="http://schemas.openxmlformats.org/officeDocument/2006/relationships/diagramColors" Target="../diagrams/colors3.xml"/><Relationship Id="rId7" Type="http://schemas.openxmlformats.org/officeDocument/2006/relationships/diagramQuickStyle" Target="../diagrams/quickStyle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0.png"/><Relationship Id="rId3" Type="http://schemas.openxmlformats.org/officeDocument/2006/relationships/image" Target="../media/image149.png"/><Relationship Id="rId2" Type="http://schemas.openxmlformats.org/officeDocument/2006/relationships/image" Target="../media/image148.png"/><Relationship Id="rId13" Type="http://schemas.openxmlformats.org/officeDocument/2006/relationships/notesSlide" Target="../notesSlides/notesSlide34.xml"/><Relationship Id="rId12" Type="http://schemas.openxmlformats.org/officeDocument/2006/relationships/slideLayout" Target="../slideLayouts/slideLayout1.xml"/><Relationship Id="rId11" Type="http://schemas.openxmlformats.org/officeDocument/2006/relationships/image" Target="../media/image151.png"/><Relationship Id="rId10" Type="http://schemas.openxmlformats.org/officeDocument/2006/relationships/image" Target="../media/image49.png"/><Relationship Id="rId1" Type="http://schemas.openxmlformats.org/officeDocument/2006/relationships/image" Target="../media/image68.png"/></Relationships>
</file>

<file path=ppt/slides/_rels/slide37.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image" Target="../media/image154.png"/><Relationship Id="rId7" Type="http://schemas.openxmlformats.org/officeDocument/2006/relationships/image" Target="../media/image97.png"/><Relationship Id="rId6" Type="http://schemas.openxmlformats.org/officeDocument/2006/relationships/image" Target="../media/image153.png"/><Relationship Id="rId5" Type="http://schemas.openxmlformats.org/officeDocument/2006/relationships/image" Target="../media/image95.png"/><Relationship Id="rId4" Type="http://schemas.openxmlformats.org/officeDocument/2006/relationships/image" Target="../media/image152.png"/><Relationship Id="rId3" Type="http://schemas.openxmlformats.org/officeDocument/2006/relationships/image" Target="../media/image49.png"/><Relationship Id="rId26" Type="http://schemas.openxmlformats.org/officeDocument/2006/relationships/notesSlide" Target="../notesSlides/notesSlide35.xml"/><Relationship Id="rId25" Type="http://schemas.openxmlformats.org/officeDocument/2006/relationships/vmlDrawing" Target="../drawings/vmlDrawing5.vml"/><Relationship Id="rId24" Type="http://schemas.openxmlformats.org/officeDocument/2006/relationships/slideLayout" Target="../slideLayouts/slideLayout1.xml"/><Relationship Id="rId23" Type="http://schemas.openxmlformats.org/officeDocument/2006/relationships/image" Target="../media/image157.png"/><Relationship Id="rId22" Type="http://schemas.openxmlformats.org/officeDocument/2006/relationships/image" Target="../media/image156.jpeg"/><Relationship Id="rId21" Type="http://schemas.openxmlformats.org/officeDocument/2006/relationships/image" Target="../media/image155.png"/><Relationship Id="rId20" Type="http://schemas.openxmlformats.org/officeDocument/2006/relationships/image" Target="../media/image77.png"/><Relationship Id="rId2" Type="http://schemas.openxmlformats.org/officeDocument/2006/relationships/image" Target="../media/image142.emf"/><Relationship Id="rId19" Type="http://schemas.openxmlformats.org/officeDocument/2006/relationships/image" Target="../media/image69.png"/><Relationship Id="rId18" Type="http://schemas.openxmlformats.org/officeDocument/2006/relationships/image" Target="../media/image107.emf"/><Relationship Id="rId17" Type="http://schemas.openxmlformats.org/officeDocument/2006/relationships/image" Target="../media/image105.png"/><Relationship Id="rId16" Type="http://schemas.openxmlformats.org/officeDocument/2006/relationships/image" Target="../media/image104.png"/><Relationship Id="rId15" Type="http://schemas.openxmlformats.org/officeDocument/2006/relationships/oleObject" Target="../embeddings/oleObject8.bin"/><Relationship Id="rId14" Type="http://schemas.openxmlformats.org/officeDocument/2006/relationships/image" Target="../media/image103.png"/><Relationship Id="rId13" Type="http://schemas.openxmlformats.org/officeDocument/2006/relationships/oleObject" Target="../embeddings/oleObject7.bin"/><Relationship Id="rId12" Type="http://schemas.openxmlformats.org/officeDocument/2006/relationships/image" Target="../media/image102.png"/><Relationship Id="rId11" Type="http://schemas.openxmlformats.org/officeDocument/2006/relationships/image" Target="../media/image101.png"/><Relationship Id="rId10" Type="http://schemas.openxmlformats.org/officeDocument/2006/relationships/image" Target="../media/image100.png"/><Relationship Id="rId1" Type="http://schemas.openxmlformats.org/officeDocument/2006/relationships/image" Target="../media/image68.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image" Target="../media/image158.pn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1.xml"/><Relationship Id="rId7" Type="http://schemas.openxmlformats.org/officeDocument/2006/relationships/image" Target="../media/image168.png"/><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4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9" Type="http://schemas.openxmlformats.org/officeDocument/2006/relationships/image" Target="../media/image172.png"/><Relationship Id="rId8" Type="http://schemas.openxmlformats.org/officeDocument/2006/relationships/image" Target="../media/image52.png"/><Relationship Id="rId7" Type="http://schemas.openxmlformats.org/officeDocument/2006/relationships/image" Target="../media/image171.png"/><Relationship Id="rId6" Type="http://schemas.openxmlformats.org/officeDocument/2006/relationships/image" Target="../media/image56.png"/><Relationship Id="rId5" Type="http://schemas.openxmlformats.org/officeDocument/2006/relationships/image" Target="../media/image49.png"/><Relationship Id="rId4" Type="http://schemas.openxmlformats.org/officeDocument/2006/relationships/image" Target="../media/image170.png"/><Relationship Id="rId3" Type="http://schemas.openxmlformats.org/officeDocument/2006/relationships/image" Target="../media/image169.png"/><Relationship Id="rId21" Type="http://schemas.openxmlformats.org/officeDocument/2006/relationships/notesSlide" Target="../notesSlides/notesSlide38.xml"/><Relationship Id="rId20" Type="http://schemas.openxmlformats.org/officeDocument/2006/relationships/slideLayout" Target="../slideLayouts/slideLayout1.xml"/><Relationship Id="rId2" Type="http://schemas.openxmlformats.org/officeDocument/2006/relationships/image" Target="../media/image69.png"/><Relationship Id="rId19" Type="http://schemas.openxmlformats.org/officeDocument/2006/relationships/image" Target="../media/image180.png"/><Relationship Id="rId18" Type="http://schemas.openxmlformats.org/officeDocument/2006/relationships/image" Target="../media/image179.png"/><Relationship Id="rId17" Type="http://schemas.openxmlformats.org/officeDocument/2006/relationships/image" Target="../media/image178.png"/><Relationship Id="rId16" Type="http://schemas.openxmlformats.org/officeDocument/2006/relationships/image" Target="../media/image177.png"/><Relationship Id="rId15" Type="http://schemas.openxmlformats.org/officeDocument/2006/relationships/image" Target="../media/image176.png"/><Relationship Id="rId14" Type="http://schemas.openxmlformats.org/officeDocument/2006/relationships/image" Target="../media/image175.png"/><Relationship Id="rId13" Type="http://schemas.openxmlformats.org/officeDocument/2006/relationships/image" Target="../media/image174.png"/><Relationship Id="rId12" Type="http://schemas.openxmlformats.org/officeDocument/2006/relationships/image" Target="../media/image47.png"/><Relationship Id="rId11" Type="http://schemas.openxmlformats.org/officeDocument/2006/relationships/image" Target="../media/image173.png"/><Relationship Id="rId10" Type="http://schemas.openxmlformats.org/officeDocument/2006/relationships/image" Target="../media/image55.png"/><Relationship Id="rId1"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42.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2" Type="http://schemas.openxmlformats.org/officeDocument/2006/relationships/notesSlide" Target="../notesSlides/notesSlide40.xml"/><Relationship Id="rId11" Type="http://schemas.openxmlformats.org/officeDocument/2006/relationships/slideLayout" Target="../slideLayouts/slideLayout74.xml"/><Relationship Id="rId10" Type="http://schemas.microsoft.com/office/2007/relationships/diagramDrawing" Target="../diagrams/drawing5.xml"/><Relationship Id="rId1"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4.xml"/><Relationship Id="rId4" Type="http://schemas.openxmlformats.org/officeDocument/2006/relationships/image" Target="../media/image184.png"/><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image" Target="../media/image181.png"/></Relationships>
</file>

<file path=ppt/slides/_rels/slide44.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3" Type="http://schemas.openxmlformats.org/officeDocument/2006/relationships/notesSlide" Target="../notesSlides/notesSlide42.xml"/><Relationship Id="rId22" Type="http://schemas.openxmlformats.org/officeDocument/2006/relationships/slideLayout" Target="../slideLayouts/slideLayout14.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tags" Target="../tags/tag168.xml"/><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38.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47.xml.rels><?xml version="1.0" encoding="UTF-8" standalone="yes"?>
<Relationships xmlns="http://schemas.openxmlformats.org/package/2006/relationships"><Relationship Id="rId9" Type="http://schemas.openxmlformats.org/officeDocument/2006/relationships/image" Target="../media/image193.png"/><Relationship Id="rId8" Type="http://schemas.openxmlformats.org/officeDocument/2006/relationships/image" Target="../media/image192.png"/><Relationship Id="rId7" Type="http://schemas.openxmlformats.org/officeDocument/2006/relationships/image" Target="../media/image191.png"/><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3" Type="http://schemas.openxmlformats.org/officeDocument/2006/relationships/image" Target="../media/image187.png"/><Relationship Id="rId2" Type="http://schemas.openxmlformats.org/officeDocument/2006/relationships/image" Target="../media/image186.png"/><Relationship Id="rId12" Type="http://schemas.openxmlformats.org/officeDocument/2006/relationships/notesSlide" Target="../notesSlides/notesSlide45.xml"/><Relationship Id="rId11" Type="http://schemas.openxmlformats.org/officeDocument/2006/relationships/slideLayout" Target="../slideLayouts/slideLayout1.xml"/><Relationship Id="rId10" Type="http://schemas.openxmlformats.org/officeDocument/2006/relationships/image" Target="../media/image194.png"/><Relationship Id="rId1" Type="http://schemas.openxmlformats.org/officeDocument/2006/relationships/image" Target="../media/image185.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xml"/><Relationship Id="rId4" Type="http://schemas.openxmlformats.org/officeDocument/2006/relationships/image" Target="../media/image197.png"/><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6.png"/></Relationships>
</file>

<file path=ppt/slides/_rels/slide49.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4" Type="http://schemas.openxmlformats.org/officeDocument/2006/relationships/notesSlide" Target="../notesSlides/notesSlide46.xml"/><Relationship Id="rId43" Type="http://schemas.openxmlformats.org/officeDocument/2006/relationships/slideLayout" Target="../slideLayouts/slideLayout50.xml"/><Relationship Id="rId42" Type="http://schemas.openxmlformats.org/officeDocument/2006/relationships/image" Target="../media/image209.png"/><Relationship Id="rId41" Type="http://schemas.openxmlformats.org/officeDocument/2006/relationships/image" Target="../media/image208.png"/><Relationship Id="rId40" Type="http://schemas.openxmlformats.org/officeDocument/2006/relationships/image" Target="../media/image207.emf"/><Relationship Id="rId4" Type="http://schemas.openxmlformats.org/officeDocument/2006/relationships/tags" Target="../tags/tag191.xml"/><Relationship Id="rId39" Type="http://schemas.openxmlformats.org/officeDocument/2006/relationships/image" Target="../media/image206.png"/><Relationship Id="rId38" Type="http://schemas.openxmlformats.org/officeDocument/2006/relationships/image" Target="../media/image205.png"/><Relationship Id="rId37" Type="http://schemas.openxmlformats.org/officeDocument/2006/relationships/image" Target="../media/image204.png"/><Relationship Id="rId36" Type="http://schemas.openxmlformats.org/officeDocument/2006/relationships/tags" Target="../tags/tag217.xml"/><Relationship Id="rId35" Type="http://schemas.openxmlformats.org/officeDocument/2006/relationships/tags" Target="../tags/tag216.xml"/><Relationship Id="rId34" Type="http://schemas.openxmlformats.org/officeDocument/2006/relationships/tags" Target="../tags/tag215.xml"/><Relationship Id="rId33" Type="http://schemas.openxmlformats.org/officeDocument/2006/relationships/image" Target="../media/image203.png"/><Relationship Id="rId32" Type="http://schemas.openxmlformats.org/officeDocument/2006/relationships/image" Target="../media/image202.png"/><Relationship Id="rId31" Type="http://schemas.openxmlformats.org/officeDocument/2006/relationships/image" Target="../media/image201.png"/><Relationship Id="rId30" Type="http://schemas.openxmlformats.org/officeDocument/2006/relationships/image" Target="../media/image200.png"/><Relationship Id="rId3" Type="http://schemas.openxmlformats.org/officeDocument/2006/relationships/tags" Target="../tags/tag190.xml"/><Relationship Id="rId29" Type="http://schemas.openxmlformats.org/officeDocument/2006/relationships/tags" Target="../tags/tag214.xml"/><Relationship Id="rId28" Type="http://schemas.openxmlformats.org/officeDocument/2006/relationships/tags" Target="../tags/tag213.xml"/><Relationship Id="rId27" Type="http://schemas.openxmlformats.org/officeDocument/2006/relationships/tags" Target="../tags/tag212.xml"/><Relationship Id="rId26" Type="http://schemas.openxmlformats.org/officeDocument/2006/relationships/tags" Target="../tags/tag211.xml"/><Relationship Id="rId25" Type="http://schemas.openxmlformats.org/officeDocument/2006/relationships/tags" Target="../tags/tag210.xml"/><Relationship Id="rId24" Type="http://schemas.openxmlformats.org/officeDocument/2006/relationships/tags" Target="../tags/tag209.xml"/><Relationship Id="rId23" Type="http://schemas.openxmlformats.org/officeDocument/2006/relationships/tags" Target="../tags/tag208.xml"/><Relationship Id="rId22" Type="http://schemas.openxmlformats.org/officeDocument/2006/relationships/tags" Target="../tags/tag207.xml"/><Relationship Id="rId21" Type="http://schemas.openxmlformats.org/officeDocument/2006/relationships/tags" Target="../tags/tag206.xml"/><Relationship Id="rId20" Type="http://schemas.openxmlformats.org/officeDocument/2006/relationships/tags" Target="../tags/tag205.xml"/><Relationship Id="rId2" Type="http://schemas.openxmlformats.org/officeDocument/2006/relationships/tags" Target="../tags/tag189.xml"/><Relationship Id="rId19" Type="http://schemas.openxmlformats.org/officeDocument/2006/relationships/tags" Target="../tags/tag204.xml"/><Relationship Id="rId18" Type="http://schemas.openxmlformats.org/officeDocument/2006/relationships/tags" Target="../tags/tag203.xml"/><Relationship Id="rId17" Type="http://schemas.openxmlformats.org/officeDocument/2006/relationships/tags" Target="../tags/tag202.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image" Target="../media/image199.png"/><Relationship Id="rId11" Type="http://schemas.openxmlformats.org/officeDocument/2006/relationships/image" Target="../media/image198.png"/><Relationship Id="rId10" Type="http://schemas.openxmlformats.org/officeDocument/2006/relationships/tags" Target="../tags/tag197.xml"/><Relationship Id="rId1" Type="http://schemas.openxmlformats.org/officeDocument/2006/relationships/tags" Target="../tags/tag18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notesSlide" Target="../notesSlides/notesSlide9.xml"/><Relationship Id="rId12" Type="http://schemas.openxmlformats.org/officeDocument/2006/relationships/slideLayout" Target="../slideLayouts/slideLayout1.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文本框 23"/>
          <p:cNvSpPr txBox="1"/>
          <p:nvPr/>
        </p:nvSpPr>
        <p:spPr>
          <a:xfrm>
            <a:off x="100330" y="2057400"/>
            <a:ext cx="12192000" cy="903605"/>
          </a:xfrm>
          <a:prstGeom prst="rect">
            <a:avLst/>
          </a:prstGeom>
          <a:noFill/>
        </p:spPr>
        <p:txBody>
          <a:bodyPr wrap="square" rtlCol="0">
            <a:spAutoFit/>
          </a:bodyPr>
          <a:lstStyle/>
          <a:p>
            <a:pPr algn="ctr">
              <a:lnSpc>
                <a:spcPct val="120000"/>
              </a:lnSpc>
            </a:pPr>
            <a:r>
              <a:rPr lang="en-US" altLang="zh-CN" sz="4400" dirty="0">
                <a:solidFill>
                  <a:schemeClr val="tx1"/>
                </a:solidFill>
                <a:latin typeface="微软雅黑" panose="020B0503020204020204" charset="-122"/>
                <a:ea typeface="微软雅黑" panose="020B0503020204020204" charset="-122"/>
              </a:rPr>
              <a:t>[</a:t>
            </a:r>
            <a:r>
              <a:rPr lang="en-US" altLang="zh-CN" sz="4400" b="1" dirty="0">
                <a:solidFill>
                  <a:schemeClr val="tx1"/>
                </a:solidFill>
                <a:latin typeface="微软雅黑" panose="020B0503020204020204" charset="-122"/>
                <a:ea typeface="微软雅黑" panose="020B0503020204020204" charset="-122"/>
              </a:rPr>
              <a:t>&gt;</a:t>
            </a:r>
            <a:r>
              <a:rPr lang="zh-CN" altLang="en-US" sz="4400" b="1" dirty="0">
                <a:solidFill>
                  <a:schemeClr val="tx1"/>
                </a:solidFill>
                <a:latin typeface="微软雅黑" panose="020B0503020204020204" charset="-122"/>
                <a:ea typeface="微软雅黑" panose="020B0503020204020204" charset="-122"/>
              </a:rPr>
              <a:t>终端数据防泄漏解决方案</a:t>
            </a:r>
            <a:r>
              <a:rPr lang="en-US" altLang="zh-CN" sz="4400" b="1" dirty="0">
                <a:solidFill>
                  <a:schemeClr val="tx1"/>
                </a:solidFill>
                <a:latin typeface="微软雅黑" panose="020B0503020204020204" charset="-122"/>
                <a:ea typeface="微软雅黑" panose="020B0503020204020204" charset="-122"/>
              </a:rPr>
              <a:t>&lt;</a:t>
            </a:r>
            <a:r>
              <a:rPr lang="en-US" altLang="zh-CN" sz="4400" dirty="0">
                <a:solidFill>
                  <a:schemeClr val="tx1"/>
                </a:solidFill>
                <a:latin typeface="微软雅黑" panose="020B0503020204020204" charset="-122"/>
                <a:ea typeface="微软雅黑" panose="020B0503020204020204" charset="-122"/>
              </a:rPr>
              <a:t>]</a:t>
            </a:r>
            <a:endParaRPr lang="en-US" altLang="zh-CN" sz="4400" dirty="0">
              <a:solidFill>
                <a:schemeClr val="tx1"/>
              </a:solidFill>
              <a:latin typeface="微软雅黑" panose="020B0503020204020204" charset="-122"/>
              <a:ea typeface="微软雅黑" panose="020B0503020204020204" charset="-122"/>
            </a:endParaRPr>
          </a:p>
        </p:txBody>
      </p:sp>
      <p:sp>
        <p:nvSpPr>
          <p:cNvPr id="64" name="文本框 63"/>
          <p:cNvSpPr txBox="1"/>
          <p:nvPr/>
        </p:nvSpPr>
        <p:spPr>
          <a:xfrm>
            <a:off x="4504690" y="5314950"/>
            <a:ext cx="3736340" cy="794385"/>
          </a:xfrm>
          <a:prstGeom prst="rect">
            <a:avLst/>
          </a:prstGeom>
          <a:noFill/>
        </p:spPr>
        <p:txBody>
          <a:bodyPr wrap="square" rtlCol="0">
            <a:noAutofit/>
          </a:bodyPr>
          <a:lstStyle/>
          <a:p>
            <a:pPr algn="ctr"/>
            <a:r>
              <a:rPr lang="zh-CN" altLang="en-US" sz="2000" dirty="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成都同泰信安科技有限公司</a:t>
            </a:r>
            <a:r>
              <a:rPr sz="2000" dirty="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www.</a:t>
            </a:r>
            <a:r>
              <a:rPr lang="en-US" sz="2000" dirty="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tongtaisec</a:t>
            </a:r>
            <a:r>
              <a:rPr sz="2000" dirty="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.com</a:t>
            </a:r>
            <a:endParaRPr sz="2000" dirty="0">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grpSp>
        <p:nvGrpSpPr>
          <p:cNvPr id="844" name="组合 843"/>
          <p:cNvGrpSpPr/>
          <p:nvPr/>
        </p:nvGrpSpPr>
        <p:grpSpPr>
          <a:xfrm>
            <a:off x="10672445" y="170815"/>
            <a:ext cx="1299210" cy="275590"/>
            <a:chOff x="680" y="618"/>
            <a:chExt cx="2046" cy="434"/>
          </a:xfrm>
        </p:grpSpPr>
        <p:pic>
          <p:nvPicPr>
            <p:cNvPr id="845" name="图片 9" descr="1111"/>
            <p:cNvPicPr>
              <a:picLocks noChangeAspect="1"/>
            </p:cNvPicPr>
            <p:nvPr/>
          </p:nvPicPr>
          <p:blipFill>
            <a:blip r:embed="rId2" cstate="screen"/>
            <a:stretch>
              <a:fillRect/>
            </a:stretch>
          </p:blipFill>
          <p:spPr>
            <a:xfrm>
              <a:off x="772" y="664"/>
              <a:ext cx="1833" cy="305"/>
            </a:xfrm>
            <a:prstGeom prst="rect">
              <a:avLst/>
            </a:prstGeom>
            <a:noFill/>
            <a:ln w="9525">
              <a:noFill/>
            </a:ln>
          </p:spPr>
        </p:pic>
        <p:sp>
          <p:nvSpPr>
            <p:cNvPr id="846" name="流程图: 可选过程 845"/>
            <p:cNvSpPr/>
            <p:nvPr/>
          </p:nvSpPr>
          <p:spPr>
            <a:xfrm>
              <a:off x="680" y="618"/>
              <a:ext cx="2046" cy="435"/>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3590926" y="2524125"/>
            <a:ext cx="4816475" cy="1440815"/>
            <a:chOff x="6615" y="3660"/>
            <a:chExt cx="7585" cy="2269"/>
          </a:xfrm>
        </p:grpSpPr>
        <p:sp>
          <p:nvSpPr>
            <p:cNvPr id="9" name="TextBox 3"/>
            <p:cNvSpPr txBox="1"/>
            <p:nvPr/>
          </p:nvSpPr>
          <p:spPr>
            <a:xfrm>
              <a:off x="8900" y="3759"/>
              <a:ext cx="4071" cy="919"/>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Part Two</a:t>
              </a:r>
              <a:endParaRPr lang="en-US" altLang="zh-CN" sz="3200" b="1" dirty="0">
                <a:solidFill>
                  <a:schemeClr val="bg1"/>
                </a:solidFill>
                <a:latin typeface="微软雅黑" panose="020B0503020204020204" charset="-122"/>
                <a:ea typeface="微软雅黑" panose="020B0503020204020204" charset="-122"/>
              </a:endParaRPr>
            </a:p>
          </p:txBody>
        </p:sp>
        <p:sp>
          <p:nvSpPr>
            <p:cNvPr id="10" name="TextBox 4"/>
            <p:cNvSpPr txBox="1"/>
            <p:nvPr/>
          </p:nvSpPr>
          <p:spPr>
            <a:xfrm>
              <a:off x="8900" y="4816"/>
              <a:ext cx="5124" cy="1113"/>
            </a:xfrm>
            <a:prstGeom prst="rect">
              <a:avLst/>
            </a:prstGeom>
            <a:noFill/>
          </p:spPr>
          <p:txBody>
            <a:bodyPr wrap="square" rtlCol="0">
              <a:spAutoFit/>
            </a:bodyPr>
            <a:lstStyle/>
            <a:p>
              <a:pPr algn="dist"/>
              <a:r>
                <a:rPr lang="zh-CN" altLang="en-US" sz="4000" dirty="0">
                  <a:solidFill>
                    <a:schemeClr val="bg1"/>
                  </a:solidFill>
                  <a:latin typeface="微软雅黑" panose="020B0503020204020204" charset="-122"/>
                  <a:ea typeface="微软雅黑" panose="020B0503020204020204" charset="-122"/>
                </a:rPr>
                <a:t>产品解决方案</a:t>
              </a:r>
              <a:endParaRPr lang="zh-CN" altLang="en-US" sz="4000" dirty="0">
                <a:solidFill>
                  <a:schemeClr val="bg1"/>
                </a:solidFill>
                <a:latin typeface="微软雅黑" panose="020B0503020204020204" charset="-122"/>
                <a:ea typeface="微软雅黑" panose="020B0503020204020204" charset="-122"/>
              </a:endParaRPr>
            </a:p>
          </p:txBody>
        </p:sp>
        <p:cxnSp>
          <p:nvCxnSpPr>
            <p:cNvPr id="15" name="直接连接符 14"/>
            <p:cNvCxnSpPr/>
            <p:nvPr/>
          </p:nvCxnSpPr>
          <p:spPr>
            <a:xfrm>
              <a:off x="6615" y="3660"/>
              <a:ext cx="758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grpSp>
      <p:sp>
        <p:nvSpPr>
          <p:cNvPr id="11" name="TextBox 5"/>
          <p:cNvSpPr txBox="1"/>
          <p:nvPr/>
        </p:nvSpPr>
        <p:spPr>
          <a:xfrm>
            <a:off x="3282684" y="2261870"/>
            <a:ext cx="1525905" cy="1630045"/>
          </a:xfrm>
          <a:prstGeom prst="rect">
            <a:avLst/>
          </a:prstGeom>
          <a:noFill/>
        </p:spPr>
        <p:txBody>
          <a:bodyPr wrap="square" rtlCol="0">
            <a:spAutoFit/>
          </a:bodyPr>
          <a:lstStyle/>
          <a:p>
            <a:pPr algn="ctr"/>
            <a:r>
              <a:rPr lang="zh-CN" altLang="en-US" sz="10000" dirty="0">
                <a:solidFill>
                  <a:schemeClr val="bg1"/>
                </a:solidFill>
                <a:latin typeface="微软雅黑" panose="020B0503020204020204" charset="-122"/>
                <a:ea typeface="微软雅黑" panose="020B0503020204020204" charset="-122"/>
              </a:rPr>
              <a:t>②</a:t>
            </a:r>
            <a:endParaRPr lang="zh-CN" altLang="en-US" sz="10000" dirty="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3688081" y="4052570"/>
            <a:ext cx="481647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custDataLst>
              <p:tags r:id="rId1"/>
            </p:custDataLst>
          </p:nvPr>
        </p:nvSpPr>
        <p:spPr>
          <a:xfrm>
            <a:off x="1287780" y="2466975"/>
            <a:ext cx="5137785" cy="415290"/>
          </a:xfrm>
          <a:prstGeom prst="rect">
            <a:avLst/>
          </a:prstGeom>
        </p:spPr>
        <p:txBody>
          <a:bodyPr wrap="square" anchor="ctr">
            <a:noAutofit/>
          </a:bodyPr>
          <a:lstStyle/>
          <a:p>
            <a:pPr algn="just">
              <a:lnSpc>
                <a:spcPct val="130000"/>
              </a:lnSpc>
            </a:pPr>
            <a:r>
              <a:rPr lang="zh-CN" altLang="en-US" b="1" kern="0" dirty="0">
                <a:sym typeface="Arial" panose="020B0604020202020204" pitchFamily="34" charset="0"/>
              </a:rPr>
              <a:t>两大产品融合</a:t>
            </a:r>
            <a:r>
              <a:rPr lang="zh-CN" altLang="en-US" kern="0" dirty="0">
                <a:sym typeface="Arial" panose="020B0604020202020204" pitchFamily="34" charset="0"/>
              </a:rPr>
              <a:t>：</a:t>
            </a:r>
            <a:r>
              <a:rPr lang="zh-CN" altLang="en-US" sz="1600" kern="0" dirty="0">
                <a:sym typeface="Arial" panose="020B0604020202020204" pitchFamily="34" charset="0"/>
              </a:rPr>
              <a:t>市面目前针对</a:t>
            </a:r>
            <a:r>
              <a:rPr lang="zh-CN" altLang="en-US" sz="1600" kern="0">
                <a:sym typeface="Arial" panose="020B0604020202020204" pitchFamily="34" charset="0"/>
              </a:rPr>
              <a:t>数据安全，</a:t>
            </a:r>
            <a:r>
              <a:rPr lang="en-US" altLang="zh-CN" sz="1600" kern="0">
                <a:sym typeface="Arial" panose="020B0604020202020204" pitchFamily="34" charset="0"/>
              </a:rPr>
              <a:t>DLP</a:t>
            </a:r>
            <a:r>
              <a:rPr lang="zh-CN" altLang="en-US" sz="1600" kern="0">
                <a:sym typeface="Arial" panose="020B0604020202020204" pitchFamily="34" charset="0"/>
              </a:rPr>
              <a:t>和</a:t>
            </a:r>
            <a:r>
              <a:rPr lang="zh-CN" altLang="en-US" sz="1600" kern="0" dirty="0">
                <a:sym typeface="Arial" panose="020B0604020202020204" pitchFamily="34" charset="0"/>
              </a:rPr>
              <a:t>加密为两大主流方式，华途产品在终端层面将两者完美融合，一台服务器一套管理系统一个客户端，极大减少运维管理压力；</a:t>
            </a:r>
            <a:endParaRPr lang="zh-CN" altLang="en-US" sz="1600" kern="0" dirty="0">
              <a:sym typeface="Arial" panose="020B0604020202020204" pitchFamily="34" charset="0"/>
            </a:endParaRPr>
          </a:p>
          <a:p>
            <a:pPr algn="just">
              <a:lnSpc>
                <a:spcPct val="130000"/>
              </a:lnSpc>
            </a:pPr>
            <a:r>
              <a:rPr lang="zh-CN" altLang="en-US" sz="1600" kern="0" dirty="0">
                <a:sym typeface="Arial" panose="020B0604020202020204" pitchFamily="34" charset="0"/>
              </a:rPr>
              <a:t>加密从源头对重要数据进行全生命周期管</a:t>
            </a:r>
            <a:r>
              <a:rPr lang="zh-CN" altLang="en-US" sz="1600" kern="0">
                <a:sym typeface="Arial" panose="020B0604020202020204" pitchFamily="34" charset="0"/>
              </a:rPr>
              <a:t>控，</a:t>
            </a:r>
            <a:r>
              <a:rPr lang="en-US" altLang="zh-CN" sz="1600" kern="0">
                <a:sym typeface="Arial" panose="020B0604020202020204" pitchFamily="34" charset="0"/>
              </a:rPr>
              <a:t>DLP</a:t>
            </a:r>
            <a:r>
              <a:rPr lang="zh-CN" altLang="en-US" sz="1600" kern="0">
                <a:sym typeface="Arial" panose="020B0604020202020204" pitchFamily="34" charset="0"/>
              </a:rPr>
              <a:t>通过</a:t>
            </a:r>
            <a:r>
              <a:rPr lang="zh-CN" altLang="en-US" sz="1600" kern="0" dirty="0">
                <a:sym typeface="Arial" panose="020B0604020202020204" pitchFamily="34" charset="0"/>
              </a:rPr>
              <a:t>深度内容识别智能化补充管控，两者互为补充，做到业务效率和数据安全的有效平衡。</a:t>
            </a:r>
            <a:endParaRPr lang="zh-CN" altLang="en-US" sz="1600" kern="0" dirty="0">
              <a:sym typeface="Arial" panose="020B0604020202020204" pitchFamily="34" charset="0"/>
            </a:endParaRPr>
          </a:p>
          <a:p>
            <a:pPr algn="just">
              <a:lnSpc>
                <a:spcPct val="130000"/>
              </a:lnSpc>
            </a:pPr>
            <a:r>
              <a:rPr lang="zh-CN" altLang="en-US" sz="1600" kern="0" dirty="0">
                <a:sym typeface="Arial" panose="020B0604020202020204" pitchFamily="34" charset="0"/>
              </a:rPr>
              <a:t>此外，客户可根据项目规划选购</a:t>
            </a:r>
            <a:r>
              <a:rPr lang="en-US" altLang="zh-CN" sz="1600" kern="0" dirty="0">
                <a:sym typeface="Arial" panose="020B0604020202020204" pitchFamily="34" charset="0"/>
              </a:rPr>
              <a:t>/</a:t>
            </a:r>
            <a:r>
              <a:rPr lang="zh-CN" altLang="en-US" sz="1600" kern="0" dirty="0">
                <a:sym typeface="Arial" panose="020B0604020202020204" pitchFamily="34" charset="0"/>
              </a:rPr>
              <a:t>增购模块，能力灵活组合，满足业务</a:t>
            </a:r>
            <a:r>
              <a:rPr lang="en-US" altLang="zh-CN" sz="1600" kern="0" dirty="0">
                <a:sym typeface="Arial" panose="020B0604020202020204" pitchFamily="34" charset="0"/>
              </a:rPr>
              <a:t>/</a:t>
            </a:r>
            <a:r>
              <a:rPr lang="zh-CN" altLang="en-US" sz="1600" kern="0" dirty="0">
                <a:sym typeface="Arial" panose="020B0604020202020204" pitchFamily="34" charset="0"/>
              </a:rPr>
              <a:t>合规需求。</a:t>
            </a:r>
            <a:endParaRPr lang="zh-CN" altLang="en-US" sz="1600" kern="0" dirty="0">
              <a:sym typeface="Arial" panose="020B0604020202020204" pitchFamily="34" charset="0"/>
            </a:endParaRPr>
          </a:p>
          <a:p>
            <a:pPr algn="just">
              <a:lnSpc>
                <a:spcPct val="130000"/>
              </a:lnSpc>
            </a:pPr>
            <a:endParaRPr lang="zh-CN" altLang="en-US" sz="1600" kern="0" dirty="0">
              <a:sym typeface="Arial" panose="020B0604020202020204" pitchFamily="34" charset="0"/>
            </a:endParaRPr>
          </a:p>
        </p:txBody>
      </p:sp>
      <p:cxnSp>
        <p:nvCxnSpPr>
          <p:cNvPr id="36" name="直接连接符 35"/>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94410" y="191770"/>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2.2 </a:t>
            </a:r>
            <a:r>
              <a:rPr lang="zh-CN" altLang="en-US" sz="2200" b="1" dirty="0">
                <a:solidFill>
                  <a:schemeClr val="accent1"/>
                </a:solidFill>
                <a:latin typeface="微软雅黑" panose="020B0503020204020204" charset="-122"/>
                <a:ea typeface="微软雅黑" panose="020B0503020204020204" charset="-122"/>
              </a:rPr>
              <a:t>核心竞争力</a:t>
            </a:r>
            <a:endParaRPr lang="zh-CN" altLang="en-US" sz="2200" b="1" dirty="0">
              <a:solidFill>
                <a:schemeClr val="accent1"/>
              </a:solidFill>
              <a:latin typeface="微软雅黑" panose="020B0503020204020204" charset="-122"/>
              <a:ea typeface="微软雅黑" panose="020B0503020204020204" charset="-122"/>
            </a:endParaRPr>
          </a:p>
        </p:txBody>
      </p:sp>
      <p:sp>
        <p:nvSpPr>
          <p:cNvPr id="12" name="Freeform 5"/>
          <p:cNvSpPr/>
          <p:nvPr>
            <p:custDataLst>
              <p:tags r:id="rId2"/>
            </p:custDataLst>
          </p:nvPr>
        </p:nvSpPr>
        <p:spPr bwMode="auto">
          <a:xfrm>
            <a:off x="9327592" y="3403886"/>
            <a:ext cx="1748677" cy="74466"/>
          </a:xfrm>
          <a:custGeom>
            <a:avLst/>
            <a:gdLst>
              <a:gd name="T0" fmla="*/ 370 w 378"/>
              <a:gd name="T1" fmla="*/ 16 h 16"/>
              <a:gd name="T2" fmla="*/ 8 w 378"/>
              <a:gd name="T3" fmla="*/ 16 h 16"/>
              <a:gd name="T4" fmla="*/ 0 w 378"/>
              <a:gd name="T5" fmla="*/ 8 h 16"/>
              <a:gd name="T6" fmla="*/ 8 w 378"/>
              <a:gd name="T7" fmla="*/ 0 h 16"/>
              <a:gd name="T8" fmla="*/ 370 w 378"/>
              <a:gd name="T9" fmla="*/ 0 h 16"/>
              <a:gd name="T10" fmla="*/ 378 w 378"/>
              <a:gd name="T11" fmla="*/ 8 h 16"/>
              <a:gd name="T12" fmla="*/ 370 w 37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78" h="16">
                <a:moveTo>
                  <a:pt x="370" y="16"/>
                </a:moveTo>
                <a:cubicBezTo>
                  <a:pt x="8" y="16"/>
                  <a:pt x="8" y="16"/>
                  <a:pt x="8" y="16"/>
                </a:cubicBezTo>
                <a:cubicBezTo>
                  <a:pt x="4" y="16"/>
                  <a:pt x="0" y="16"/>
                  <a:pt x="0" y="8"/>
                </a:cubicBezTo>
                <a:cubicBezTo>
                  <a:pt x="0" y="0"/>
                  <a:pt x="4" y="0"/>
                  <a:pt x="8" y="0"/>
                </a:cubicBezTo>
                <a:cubicBezTo>
                  <a:pt x="370" y="0"/>
                  <a:pt x="370" y="0"/>
                  <a:pt x="370" y="0"/>
                </a:cubicBezTo>
                <a:cubicBezTo>
                  <a:pt x="374" y="0"/>
                  <a:pt x="378" y="0"/>
                  <a:pt x="378" y="8"/>
                </a:cubicBezTo>
                <a:cubicBezTo>
                  <a:pt x="378" y="16"/>
                  <a:pt x="374" y="16"/>
                  <a:pt x="370" y="16"/>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6"/>
          <p:cNvSpPr/>
          <p:nvPr>
            <p:custDataLst>
              <p:tags r:id="rId3"/>
            </p:custDataLst>
          </p:nvPr>
        </p:nvSpPr>
        <p:spPr bwMode="auto">
          <a:xfrm>
            <a:off x="7300308" y="3403886"/>
            <a:ext cx="1748677" cy="74466"/>
          </a:xfrm>
          <a:custGeom>
            <a:avLst/>
            <a:gdLst>
              <a:gd name="T0" fmla="*/ 8 w 378"/>
              <a:gd name="T1" fmla="*/ 0 h 16"/>
              <a:gd name="T2" fmla="*/ 370 w 378"/>
              <a:gd name="T3" fmla="*/ 0 h 16"/>
              <a:gd name="T4" fmla="*/ 378 w 378"/>
              <a:gd name="T5" fmla="*/ 8 h 16"/>
              <a:gd name="T6" fmla="*/ 370 w 378"/>
              <a:gd name="T7" fmla="*/ 16 h 16"/>
              <a:gd name="T8" fmla="*/ 8 w 378"/>
              <a:gd name="T9" fmla="*/ 16 h 16"/>
              <a:gd name="T10" fmla="*/ 0 w 378"/>
              <a:gd name="T11" fmla="*/ 8 h 16"/>
              <a:gd name="T12" fmla="*/ 8 w 37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78" h="16">
                <a:moveTo>
                  <a:pt x="8" y="0"/>
                </a:moveTo>
                <a:cubicBezTo>
                  <a:pt x="370" y="0"/>
                  <a:pt x="370" y="0"/>
                  <a:pt x="370" y="0"/>
                </a:cubicBezTo>
                <a:cubicBezTo>
                  <a:pt x="374" y="0"/>
                  <a:pt x="378" y="0"/>
                  <a:pt x="378" y="8"/>
                </a:cubicBezTo>
                <a:cubicBezTo>
                  <a:pt x="378" y="16"/>
                  <a:pt x="374" y="16"/>
                  <a:pt x="370" y="16"/>
                </a:cubicBezTo>
                <a:cubicBezTo>
                  <a:pt x="8" y="16"/>
                  <a:pt x="8" y="16"/>
                  <a:pt x="8" y="16"/>
                </a:cubicBezTo>
                <a:cubicBezTo>
                  <a:pt x="4" y="16"/>
                  <a:pt x="0" y="16"/>
                  <a:pt x="0" y="8"/>
                </a:cubicBezTo>
                <a:cubicBezTo>
                  <a:pt x="0" y="0"/>
                  <a:pt x="4" y="0"/>
                  <a:pt x="8" y="0"/>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Oval 7"/>
          <p:cNvSpPr>
            <a:spLocks noChangeArrowheads="1"/>
          </p:cNvSpPr>
          <p:nvPr>
            <p:custDataLst>
              <p:tags r:id="rId4"/>
            </p:custDataLst>
          </p:nvPr>
        </p:nvSpPr>
        <p:spPr bwMode="auto">
          <a:xfrm>
            <a:off x="6827832" y="2968644"/>
            <a:ext cx="939817" cy="943670"/>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8"/>
          <p:cNvSpPr/>
          <p:nvPr>
            <p:custDataLst>
              <p:tags r:id="rId5"/>
            </p:custDataLst>
          </p:nvPr>
        </p:nvSpPr>
        <p:spPr bwMode="auto">
          <a:xfrm>
            <a:off x="7257939" y="1497290"/>
            <a:ext cx="1661372" cy="1878352"/>
          </a:xfrm>
          <a:custGeom>
            <a:avLst/>
            <a:gdLst>
              <a:gd name="T0" fmla="*/ 17 w 359"/>
              <a:gd name="T1" fmla="*/ 8 h 406"/>
              <a:gd name="T2" fmla="*/ 17 w 359"/>
              <a:gd name="T3" fmla="*/ 267 h 406"/>
              <a:gd name="T4" fmla="*/ 351 w 359"/>
              <a:gd name="T5" fmla="*/ 388 h 406"/>
              <a:gd name="T6" fmla="*/ 356 w 359"/>
              <a:gd name="T7" fmla="*/ 398 h 406"/>
              <a:gd name="T8" fmla="*/ 345 w 359"/>
              <a:gd name="T9" fmla="*/ 403 h 406"/>
              <a:gd name="T10" fmla="*/ 6 w 359"/>
              <a:gd name="T11" fmla="*/ 280 h 406"/>
              <a:gd name="T12" fmla="*/ 0 w 359"/>
              <a:gd name="T13" fmla="*/ 273 h 406"/>
              <a:gd name="T14" fmla="*/ 0 w 359"/>
              <a:gd name="T15" fmla="*/ 8 h 406"/>
              <a:gd name="T16" fmla="*/ 8 w 359"/>
              <a:gd name="T17" fmla="*/ 0 h 406"/>
              <a:gd name="T18" fmla="*/ 17 w 359"/>
              <a:gd name="T19" fmla="*/ 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406">
                <a:moveTo>
                  <a:pt x="17" y="8"/>
                </a:moveTo>
                <a:cubicBezTo>
                  <a:pt x="17" y="267"/>
                  <a:pt x="17" y="267"/>
                  <a:pt x="17" y="267"/>
                </a:cubicBezTo>
                <a:cubicBezTo>
                  <a:pt x="351" y="388"/>
                  <a:pt x="351" y="388"/>
                  <a:pt x="351" y="388"/>
                </a:cubicBezTo>
                <a:cubicBezTo>
                  <a:pt x="355" y="389"/>
                  <a:pt x="359" y="391"/>
                  <a:pt x="356" y="398"/>
                </a:cubicBezTo>
                <a:cubicBezTo>
                  <a:pt x="353" y="406"/>
                  <a:pt x="349" y="405"/>
                  <a:pt x="345" y="403"/>
                </a:cubicBezTo>
                <a:cubicBezTo>
                  <a:pt x="6" y="280"/>
                  <a:pt x="6" y="280"/>
                  <a:pt x="6" y="280"/>
                </a:cubicBezTo>
                <a:cubicBezTo>
                  <a:pt x="3" y="279"/>
                  <a:pt x="0" y="275"/>
                  <a:pt x="0" y="273"/>
                </a:cubicBezTo>
                <a:cubicBezTo>
                  <a:pt x="0" y="8"/>
                  <a:pt x="0" y="8"/>
                  <a:pt x="0" y="8"/>
                </a:cubicBezTo>
                <a:cubicBezTo>
                  <a:pt x="0" y="4"/>
                  <a:pt x="0" y="0"/>
                  <a:pt x="8" y="0"/>
                </a:cubicBezTo>
                <a:cubicBezTo>
                  <a:pt x="17" y="0"/>
                  <a:pt x="17" y="4"/>
                  <a:pt x="17" y="8"/>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 name="Freeform 9"/>
          <p:cNvSpPr/>
          <p:nvPr>
            <p:custDataLst>
              <p:tags r:id="rId6"/>
            </p:custDataLst>
          </p:nvPr>
        </p:nvSpPr>
        <p:spPr bwMode="auto">
          <a:xfrm>
            <a:off x="7804882" y="2348518"/>
            <a:ext cx="1434121" cy="1318569"/>
          </a:xfrm>
          <a:custGeom>
            <a:avLst/>
            <a:gdLst>
              <a:gd name="T0" fmla="*/ 17 w 310"/>
              <a:gd name="T1" fmla="*/ 8 h 285"/>
              <a:gd name="T2" fmla="*/ 17 w 310"/>
              <a:gd name="T3" fmla="*/ 164 h 285"/>
              <a:gd name="T4" fmla="*/ 302 w 310"/>
              <a:gd name="T5" fmla="*/ 267 h 285"/>
              <a:gd name="T6" fmla="*/ 307 w 310"/>
              <a:gd name="T7" fmla="*/ 278 h 285"/>
              <a:gd name="T8" fmla="*/ 296 w 310"/>
              <a:gd name="T9" fmla="*/ 283 h 285"/>
              <a:gd name="T10" fmla="*/ 5 w 310"/>
              <a:gd name="T11" fmla="*/ 177 h 285"/>
              <a:gd name="T12" fmla="*/ 0 w 310"/>
              <a:gd name="T13" fmla="*/ 169 h 285"/>
              <a:gd name="T14" fmla="*/ 0 w 310"/>
              <a:gd name="T15" fmla="*/ 8 h 285"/>
              <a:gd name="T16" fmla="*/ 8 w 310"/>
              <a:gd name="T17" fmla="*/ 0 h 285"/>
              <a:gd name="T18" fmla="*/ 17 w 310"/>
              <a:gd name="T19"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85">
                <a:moveTo>
                  <a:pt x="17" y="8"/>
                </a:moveTo>
                <a:cubicBezTo>
                  <a:pt x="17" y="164"/>
                  <a:pt x="17" y="164"/>
                  <a:pt x="17" y="164"/>
                </a:cubicBezTo>
                <a:cubicBezTo>
                  <a:pt x="302" y="267"/>
                  <a:pt x="302" y="267"/>
                  <a:pt x="302" y="267"/>
                </a:cubicBezTo>
                <a:cubicBezTo>
                  <a:pt x="306" y="268"/>
                  <a:pt x="310" y="270"/>
                  <a:pt x="307" y="278"/>
                </a:cubicBezTo>
                <a:cubicBezTo>
                  <a:pt x="304" y="285"/>
                  <a:pt x="300" y="284"/>
                  <a:pt x="296" y="283"/>
                </a:cubicBezTo>
                <a:cubicBezTo>
                  <a:pt x="5" y="177"/>
                  <a:pt x="5" y="177"/>
                  <a:pt x="5" y="177"/>
                </a:cubicBezTo>
                <a:cubicBezTo>
                  <a:pt x="3" y="176"/>
                  <a:pt x="0" y="172"/>
                  <a:pt x="0" y="169"/>
                </a:cubicBezTo>
                <a:cubicBezTo>
                  <a:pt x="0" y="8"/>
                  <a:pt x="0" y="8"/>
                  <a:pt x="0" y="8"/>
                </a:cubicBezTo>
                <a:cubicBezTo>
                  <a:pt x="0" y="4"/>
                  <a:pt x="0" y="0"/>
                  <a:pt x="8" y="0"/>
                </a:cubicBezTo>
                <a:cubicBezTo>
                  <a:pt x="17" y="0"/>
                  <a:pt x="17" y="4"/>
                  <a:pt x="17" y="8"/>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Oval 10"/>
          <p:cNvSpPr>
            <a:spLocks noChangeArrowheads="1"/>
          </p:cNvSpPr>
          <p:nvPr>
            <p:custDataLst>
              <p:tags r:id="rId7"/>
            </p:custDataLst>
          </p:nvPr>
        </p:nvSpPr>
        <p:spPr bwMode="auto">
          <a:xfrm>
            <a:off x="7508300" y="2001864"/>
            <a:ext cx="671482" cy="670198"/>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 name="Freeform 11"/>
          <p:cNvSpPr/>
          <p:nvPr>
            <p:custDataLst>
              <p:tags r:id="rId8"/>
            </p:custDataLst>
          </p:nvPr>
        </p:nvSpPr>
        <p:spPr bwMode="auto">
          <a:xfrm>
            <a:off x="7257939" y="3505316"/>
            <a:ext cx="1661372" cy="1939979"/>
          </a:xfrm>
          <a:custGeom>
            <a:avLst/>
            <a:gdLst>
              <a:gd name="T0" fmla="*/ 0 w 359"/>
              <a:gd name="T1" fmla="*/ 411 h 419"/>
              <a:gd name="T2" fmla="*/ 0 w 359"/>
              <a:gd name="T3" fmla="*/ 133 h 419"/>
              <a:gd name="T4" fmla="*/ 6 w 359"/>
              <a:gd name="T5" fmla="*/ 126 h 419"/>
              <a:gd name="T6" fmla="*/ 345 w 359"/>
              <a:gd name="T7" fmla="*/ 3 h 419"/>
              <a:gd name="T8" fmla="*/ 356 w 359"/>
              <a:gd name="T9" fmla="*/ 8 h 419"/>
              <a:gd name="T10" fmla="*/ 351 w 359"/>
              <a:gd name="T11" fmla="*/ 18 h 419"/>
              <a:gd name="T12" fmla="*/ 17 w 359"/>
              <a:gd name="T13" fmla="*/ 139 h 419"/>
              <a:gd name="T14" fmla="*/ 17 w 359"/>
              <a:gd name="T15" fmla="*/ 411 h 419"/>
              <a:gd name="T16" fmla="*/ 8 w 359"/>
              <a:gd name="T17" fmla="*/ 419 h 419"/>
              <a:gd name="T18" fmla="*/ 0 w 359"/>
              <a:gd name="T19" fmla="*/ 41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419">
                <a:moveTo>
                  <a:pt x="0" y="411"/>
                </a:moveTo>
                <a:cubicBezTo>
                  <a:pt x="0" y="133"/>
                  <a:pt x="0" y="133"/>
                  <a:pt x="0" y="133"/>
                </a:cubicBezTo>
                <a:cubicBezTo>
                  <a:pt x="0" y="131"/>
                  <a:pt x="3" y="127"/>
                  <a:pt x="6" y="126"/>
                </a:cubicBezTo>
                <a:cubicBezTo>
                  <a:pt x="345" y="3"/>
                  <a:pt x="345" y="3"/>
                  <a:pt x="345" y="3"/>
                </a:cubicBezTo>
                <a:cubicBezTo>
                  <a:pt x="349" y="1"/>
                  <a:pt x="353" y="0"/>
                  <a:pt x="356" y="8"/>
                </a:cubicBezTo>
                <a:cubicBezTo>
                  <a:pt x="359" y="15"/>
                  <a:pt x="355" y="17"/>
                  <a:pt x="351" y="18"/>
                </a:cubicBezTo>
                <a:cubicBezTo>
                  <a:pt x="17" y="139"/>
                  <a:pt x="17" y="139"/>
                  <a:pt x="17" y="139"/>
                </a:cubicBezTo>
                <a:cubicBezTo>
                  <a:pt x="17" y="411"/>
                  <a:pt x="17" y="411"/>
                  <a:pt x="17" y="411"/>
                </a:cubicBezTo>
                <a:cubicBezTo>
                  <a:pt x="17" y="415"/>
                  <a:pt x="17" y="419"/>
                  <a:pt x="8" y="419"/>
                </a:cubicBezTo>
                <a:cubicBezTo>
                  <a:pt x="0" y="419"/>
                  <a:pt x="0" y="415"/>
                  <a:pt x="0" y="411"/>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12"/>
          <p:cNvSpPr/>
          <p:nvPr>
            <p:custDataLst>
              <p:tags r:id="rId9"/>
            </p:custDataLst>
          </p:nvPr>
        </p:nvSpPr>
        <p:spPr bwMode="auto">
          <a:xfrm>
            <a:off x="7804882" y="3213869"/>
            <a:ext cx="1434121" cy="1319853"/>
          </a:xfrm>
          <a:custGeom>
            <a:avLst/>
            <a:gdLst>
              <a:gd name="T0" fmla="*/ 0 w 310"/>
              <a:gd name="T1" fmla="*/ 277 h 285"/>
              <a:gd name="T2" fmla="*/ 0 w 310"/>
              <a:gd name="T3" fmla="*/ 116 h 285"/>
              <a:gd name="T4" fmla="*/ 5 w 310"/>
              <a:gd name="T5" fmla="*/ 108 h 285"/>
              <a:gd name="T6" fmla="*/ 296 w 310"/>
              <a:gd name="T7" fmla="*/ 3 h 285"/>
              <a:gd name="T8" fmla="*/ 307 w 310"/>
              <a:gd name="T9" fmla="*/ 7 h 285"/>
              <a:gd name="T10" fmla="*/ 302 w 310"/>
              <a:gd name="T11" fmla="*/ 18 h 285"/>
              <a:gd name="T12" fmla="*/ 17 w 310"/>
              <a:gd name="T13" fmla="*/ 121 h 285"/>
              <a:gd name="T14" fmla="*/ 17 w 310"/>
              <a:gd name="T15" fmla="*/ 277 h 285"/>
              <a:gd name="T16" fmla="*/ 8 w 310"/>
              <a:gd name="T17" fmla="*/ 285 h 285"/>
              <a:gd name="T18" fmla="*/ 0 w 310"/>
              <a:gd name="T19" fmla="*/ 27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85">
                <a:moveTo>
                  <a:pt x="0" y="277"/>
                </a:moveTo>
                <a:cubicBezTo>
                  <a:pt x="0" y="116"/>
                  <a:pt x="0" y="116"/>
                  <a:pt x="0" y="116"/>
                </a:cubicBezTo>
                <a:cubicBezTo>
                  <a:pt x="0" y="113"/>
                  <a:pt x="3" y="109"/>
                  <a:pt x="5" y="108"/>
                </a:cubicBezTo>
                <a:cubicBezTo>
                  <a:pt x="296" y="3"/>
                  <a:pt x="296" y="3"/>
                  <a:pt x="296" y="3"/>
                </a:cubicBezTo>
                <a:cubicBezTo>
                  <a:pt x="300" y="1"/>
                  <a:pt x="304" y="0"/>
                  <a:pt x="307" y="7"/>
                </a:cubicBezTo>
                <a:cubicBezTo>
                  <a:pt x="310" y="15"/>
                  <a:pt x="306" y="17"/>
                  <a:pt x="302" y="18"/>
                </a:cubicBezTo>
                <a:cubicBezTo>
                  <a:pt x="17" y="121"/>
                  <a:pt x="17" y="121"/>
                  <a:pt x="17" y="121"/>
                </a:cubicBezTo>
                <a:cubicBezTo>
                  <a:pt x="17" y="277"/>
                  <a:pt x="17" y="277"/>
                  <a:pt x="17" y="277"/>
                </a:cubicBezTo>
                <a:cubicBezTo>
                  <a:pt x="17" y="281"/>
                  <a:pt x="17" y="285"/>
                  <a:pt x="8" y="285"/>
                </a:cubicBezTo>
                <a:cubicBezTo>
                  <a:pt x="0" y="285"/>
                  <a:pt x="0" y="281"/>
                  <a:pt x="0" y="277"/>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Oval 13"/>
          <p:cNvSpPr>
            <a:spLocks noChangeArrowheads="1"/>
          </p:cNvSpPr>
          <p:nvPr>
            <p:custDataLst>
              <p:tags r:id="rId10"/>
            </p:custDataLst>
          </p:nvPr>
        </p:nvSpPr>
        <p:spPr bwMode="auto">
          <a:xfrm>
            <a:off x="7508300" y="4208895"/>
            <a:ext cx="671482" cy="671482"/>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14"/>
          <p:cNvSpPr/>
          <p:nvPr>
            <p:custDataLst>
              <p:tags r:id="rId11"/>
            </p:custDataLst>
          </p:nvPr>
        </p:nvSpPr>
        <p:spPr bwMode="auto">
          <a:xfrm>
            <a:off x="9457267" y="1483166"/>
            <a:ext cx="1661372" cy="1892473"/>
          </a:xfrm>
          <a:custGeom>
            <a:avLst/>
            <a:gdLst>
              <a:gd name="T0" fmla="*/ 359 w 359"/>
              <a:gd name="T1" fmla="*/ 8 h 409"/>
              <a:gd name="T2" fmla="*/ 359 w 359"/>
              <a:gd name="T3" fmla="*/ 276 h 409"/>
              <a:gd name="T4" fmla="*/ 353 w 359"/>
              <a:gd name="T5" fmla="*/ 283 h 409"/>
              <a:gd name="T6" fmla="*/ 13 w 359"/>
              <a:gd name="T7" fmla="*/ 406 h 409"/>
              <a:gd name="T8" fmla="*/ 3 w 359"/>
              <a:gd name="T9" fmla="*/ 401 h 409"/>
              <a:gd name="T10" fmla="*/ 8 w 359"/>
              <a:gd name="T11" fmla="*/ 391 h 409"/>
              <a:gd name="T12" fmla="*/ 342 w 359"/>
              <a:gd name="T13" fmla="*/ 270 h 409"/>
              <a:gd name="T14" fmla="*/ 342 w 359"/>
              <a:gd name="T15" fmla="*/ 8 h 409"/>
              <a:gd name="T16" fmla="*/ 350 w 359"/>
              <a:gd name="T17" fmla="*/ 0 h 409"/>
              <a:gd name="T18" fmla="*/ 359 w 359"/>
              <a:gd name="T19" fmla="*/ 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409">
                <a:moveTo>
                  <a:pt x="359" y="8"/>
                </a:moveTo>
                <a:cubicBezTo>
                  <a:pt x="359" y="276"/>
                  <a:pt x="359" y="276"/>
                  <a:pt x="359" y="276"/>
                </a:cubicBezTo>
                <a:cubicBezTo>
                  <a:pt x="359" y="278"/>
                  <a:pt x="356" y="282"/>
                  <a:pt x="353" y="283"/>
                </a:cubicBezTo>
                <a:cubicBezTo>
                  <a:pt x="13" y="406"/>
                  <a:pt x="13" y="406"/>
                  <a:pt x="13" y="406"/>
                </a:cubicBezTo>
                <a:cubicBezTo>
                  <a:pt x="10" y="408"/>
                  <a:pt x="6" y="409"/>
                  <a:pt x="3" y="401"/>
                </a:cubicBezTo>
                <a:cubicBezTo>
                  <a:pt x="0" y="394"/>
                  <a:pt x="4" y="392"/>
                  <a:pt x="8" y="391"/>
                </a:cubicBezTo>
                <a:cubicBezTo>
                  <a:pt x="342" y="270"/>
                  <a:pt x="342" y="270"/>
                  <a:pt x="342" y="270"/>
                </a:cubicBezTo>
                <a:cubicBezTo>
                  <a:pt x="342" y="8"/>
                  <a:pt x="342" y="8"/>
                  <a:pt x="342" y="8"/>
                </a:cubicBezTo>
                <a:cubicBezTo>
                  <a:pt x="342" y="4"/>
                  <a:pt x="342" y="0"/>
                  <a:pt x="350" y="0"/>
                </a:cubicBezTo>
                <a:cubicBezTo>
                  <a:pt x="359" y="0"/>
                  <a:pt x="359" y="4"/>
                  <a:pt x="359" y="8"/>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 name="Freeform 15"/>
          <p:cNvSpPr/>
          <p:nvPr>
            <p:custDataLst>
              <p:tags r:id="rId12"/>
            </p:custDataLst>
          </p:nvPr>
        </p:nvSpPr>
        <p:spPr bwMode="auto">
          <a:xfrm>
            <a:off x="9137575" y="2348518"/>
            <a:ext cx="1434121" cy="1318569"/>
          </a:xfrm>
          <a:custGeom>
            <a:avLst/>
            <a:gdLst>
              <a:gd name="T0" fmla="*/ 310 w 310"/>
              <a:gd name="T1" fmla="*/ 8 h 285"/>
              <a:gd name="T2" fmla="*/ 310 w 310"/>
              <a:gd name="T3" fmla="*/ 169 h 285"/>
              <a:gd name="T4" fmla="*/ 304 w 310"/>
              <a:gd name="T5" fmla="*/ 177 h 285"/>
              <a:gd name="T6" fmla="*/ 14 w 310"/>
              <a:gd name="T7" fmla="*/ 283 h 285"/>
              <a:gd name="T8" fmla="*/ 3 w 310"/>
              <a:gd name="T9" fmla="*/ 278 h 285"/>
              <a:gd name="T10" fmla="*/ 8 w 310"/>
              <a:gd name="T11" fmla="*/ 267 h 285"/>
              <a:gd name="T12" fmla="*/ 293 w 310"/>
              <a:gd name="T13" fmla="*/ 164 h 285"/>
              <a:gd name="T14" fmla="*/ 293 w 310"/>
              <a:gd name="T15" fmla="*/ 8 h 285"/>
              <a:gd name="T16" fmla="*/ 302 w 310"/>
              <a:gd name="T17" fmla="*/ 0 h 285"/>
              <a:gd name="T18" fmla="*/ 310 w 310"/>
              <a:gd name="T19"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85">
                <a:moveTo>
                  <a:pt x="310" y="8"/>
                </a:moveTo>
                <a:cubicBezTo>
                  <a:pt x="310" y="169"/>
                  <a:pt x="310" y="169"/>
                  <a:pt x="310" y="169"/>
                </a:cubicBezTo>
                <a:cubicBezTo>
                  <a:pt x="310" y="172"/>
                  <a:pt x="307" y="176"/>
                  <a:pt x="304" y="177"/>
                </a:cubicBezTo>
                <a:cubicBezTo>
                  <a:pt x="14" y="283"/>
                  <a:pt x="14" y="283"/>
                  <a:pt x="14" y="283"/>
                </a:cubicBezTo>
                <a:cubicBezTo>
                  <a:pt x="10" y="284"/>
                  <a:pt x="6" y="285"/>
                  <a:pt x="3" y="278"/>
                </a:cubicBezTo>
                <a:cubicBezTo>
                  <a:pt x="0" y="270"/>
                  <a:pt x="4" y="268"/>
                  <a:pt x="8" y="267"/>
                </a:cubicBezTo>
                <a:cubicBezTo>
                  <a:pt x="293" y="164"/>
                  <a:pt x="293" y="164"/>
                  <a:pt x="293" y="164"/>
                </a:cubicBezTo>
                <a:cubicBezTo>
                  <a:pt x="293" y="8"/>
                  <a:pt x="293" y="8"/>
                  <a:pt x="293" y="8"/>
                </a:cubicBezTo>
                <a:cubicBezTo>
                  <a:pt x="293" y="4"/>
                  <a:pt x="293" y="0"/>
                  <a:pt x="302" y="0"/>
                </a:cubicBezTo>
                <a:cubicBezTo>
                  <a:pt x="310" y="0"/>
                  <a:pt x="310" y="4"/>
                  <a:pt x="310" y="8"/>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 name="Oval 16"/>
          <p:cNvSpPr>
            <a:spLocks noChangeArrowheads="1"/>
          </p:cNvSpPr>
          <p:nvPr>
            <p:custDataLst>
              <p:tags r:id="rId13"/>
            </p:custDataLst>
          </p:nvPr>
        </p:nvSpPr>
        <p:spPr bwMode="auto">
          <a:xfrm>
            <a:off x="10196794" y="2001864"/>
            <a:ext cx="671482" cy="670198"/>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 name="Oval 17"/>
          <p:cNvSpPr>
            <a:spLocks noChangeArrowheads="1"/>
          </p:cNvSpPr>
          <p:nvPr>
            <p:custDataLst>
              <p:tags r:id="rId14"/>
            </p:custDataLst>
          </p:nvPr>
        </p:nvSpPr>
        <p:spPr bwMode="auto">
          <a:xfrm>
            <a:off x="10280248" y="2084034"/>
            <a:ext cx="509710" cy="509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Freeform 18"/>
          <p:cNvSpPr/>
          <p:nvPr>
            <p:custDataLst>
              <p:tags r:id="rId15"/>
            </p:custDataLst>
          </p:nvPr>
        </p:nvSpPr>
        <p:spPr bwMode="auto">
          <a:xfrm>
            <a:off x="10317483" y="2121267"/>
            <a:ext cx="430107" cy="435244"/>
          </a:xfrm>
          <a:custGeom>
            <a:avLst/>
            <a:gdLst>
              <a:gd name="T0" fmla="*/ 47 w 93"/>
              <a:gd name="T1" fmla="*/ 94 h 94"/>
              <a:gd name="T2" fmla="*/ 54 w 93"/>
              <a:gd name="T3" fmla="*/ 93 h 94"/>
              <a:gd name="T4" fmla="*/ 67 w 93"/>
              <a:gd name="T5" fmla="*/ 89 h 94"/>
              <a:gd name="T6" fmla="*/ 71 w 93"/>
              <a:gd name="T7" fmla="*/ 87 h 94"/>
              <a:gd name="T8" fmla="*/ 84 w 93"/>
              <a:gd name="T9" fmla="*/ 75 h 94"/>
              <a:gd name="T10" fmla="*/ 87 w 93"/>
              <a:gd name="T11" fmla="*/ 71 h 94"/>
              <a:gd name="T12" fmla="*/ 93 w 93"/>
              <a:gd name="T13" fmla="*/ 54 h 94"/>
              <a:gd name="T14" fmla="*/ 93 w 93"/>
              <a:gd name="T15" fmla="*/ 47 h 94"/>
              <a:gd name="T16" fmla="*/ 92 w 93"/>
              <a:gd name="T17" fmla="*/ 35 h 94"/>
              <a:gd name="T18" fmla="*/ 91 w 93"/>
              <a:gd name="T19" fmla="*/ 31 h 94"/>
              <a:gd name="T20" fmla="*/ 81 w 93"/>
              <a:gd name="T21" fmla="*/ 15 h 94"/>
              <a:gd name="T22" fmla="*/ 78 w 93"/>
              <a:gd name="T23" fmla="*/ 12 h 94"/>
              <a:gd name="T24" fmla="*/ 63 w 93"/>
              <a:gd name="T25" fmla="*/ 3 h 94"/>
              <a:gd name="T26" fmla="*/ 58 w 93"/>
              <a:gd name="T27" fmla="*/ 1 h 94"/>
              <a:gd name="T28" fmla="*/ 42 w 93"/>
              <a:gd name="T29" fmla="*/ 0 h 94"/>
              <a:gd name="T30" fmla="*/ 31 w 93"/>
              <a:gd name="T31" fmla="*/ 3 h 94"/>
              <a:gd name="T32" fmla="*/ 26 w 93"/>
              <a:gd name="T33" fmla="*/ 4 h 94"/>
              <a:gd name="T34" fmla="*/ 12 w 93"/>
              <a:gd name="T35" fmla="*/ 15 h 94"/>
              <a:gd name="T36" fmla="*/ 9 w 93"/>
              <a:gd name="T37" fmla="*/ 19 h 94"/>
              <a:gd name="T38" fmla="*/ 1 w 93"/>
              <a:gd name="T39" fmla="*/ 35 h 94"/>
              <a:gd name="T40" fmla="*/ 0 w 93"/>
              <a:gd name="T41" fmla="*/ 42 h 94"/>
              <a:gd name="T42" fmla="*/ 0 w 93"/>
              <a:gd name="T43" fmla="*/ 54 h 94"/>
              <a:gd name="T44" fmla="*/ 1 w 93"/>
              <a:gd name="T45" fmla="*/ 58 h 94"/>
              <a:gd name="T46" fmla="*/ 9 w 93"/>
              <a:gd name="T47" fmla="*/ 75 h 94"/>
              <a:gd name="T48" fmla="*/ 12 w 93"/>
              <a:gd name="T49" fmla="*/ 78 h 94"/>
              <a:gd name="T50" fmla="*/ 26 w 93"/>
              <a:gd name="T51" fmla="*/ 89 h 94"/>
              <a:gd name="T52" fmla="*/ 37 w 93"/>
              <a:gd name="T53" fmla="*/ 93 h 94"/>
              <a:gd name="T54" fmla="*/ 47 w 93"/>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94">
                <a:moveTo>
                  <a:pt x="47" y="94"/>
                </a:moveTo>
                <a:cubicBezTo>
                  <a:pt x="49" y="94"/>
                  <a:pt x="51" y="93"/>
                  <a:pt x="54" y="93"/>
                </a:cubicBezTo>
                <a:cubicBezTo>
                  <a:pt x="58" y="92"/>
                  <a:pt x="63" y="91"/>
                  <a:pt x="67" y="89"/>
                </a:cubicBezTo>
                <a:cubicBezTo>
                  <a:pt x="71" y="87"/>
                  <a:pt x="71" y="87"/>
                  <a:pt x="71" y="87"/>
                </a:cubicBezTo>
                <a:cubicBezTo>
                  <a:pt x="76" y="83"/>
                  <a:pt x="80" y="80"/>
                  <a:pt x="84" y="75"/>
                </a:cubicBezTo>
                <a:cubicBezTo>
                  <a:pt x="87" y="71"/>
                  <a:pt x="87" y="71"/>
                  <a:pt x="87" y="71"/>
                </a:cubicBezTo>
                <a:cubicBezTo>
                  <a:pt x="90" y="65"/>
                  <a:pt x="92" y="60"/>
                  <a:pt x="93" y="54"/>
                </a:cubicBezTo>
                <a:cubicBezTo>
                  <a:pt x="93" y="51"/>
                  <a:pt x="93" y="49"/>
                  <a:pt x="93" y="47"/>
                </a:cubicBezTo>
                <a:cubicBezTo>
                  <a:pt x="93" y="43"/>
                  <a:pt x="93" y="39"/>
                  <a:pt x="92" y="35"/>
                </a:cubicBezTo>
                <a:cubicBezTo>
                  <a:pt x="91" y="31"/>
                  <a:pt x="91" y="31"/>
                  <a:pt x="91" y="31"/>
                </a:cubicBezTo>
                <a:cubicBezTo>
                  <a:pt x="88" y="25"/>
                  <a:pt x="85" y="20"/>
                  <a:pt x="81" y="15"/>
                </a:cubicBezTo>
                <a:cubicBezTo>
                  <a:pt x="78" y="12"/>
                  <a:pt x="78" y="12"/>
                  <a:pt x="78" y="12"/>
                </a:cubicBezTo>
                <a:cubicBezTo>
                  <a:pt x="73" y="8"/>
                  <a:pt x="69" y="5"/>
                  <a:pt x="63" y="3"/>
                </a:cubicBezTo>
                <a:cubicBezTo>
                  <a:pt x="58" y="1"/>
                  <a:pt x="58" y="1"/>
                  <a:pt x="58" y="1"/>
                </a:cubicBezTo>
                <a:cubicBezTo>
                  <a:pt x="53" y="0"/>
                  <a:pt x="48" y="0"/>
                  <a:pt x="42" y="0"/>
                </a:cubicBezTo>
                <a:cubicBezTo>
                  <a:pt x="38" y="1"/>
                  <a:pt x="34" y="1"/>
                  <a:pt x="31" y="3"/>
                </a:cubicBezTo>
                <a:cubicBezTo>
                  <a:pt x="26" y="4"/>
                  <a:pt x="26" y="4"/>
                  <a:pt x="26" y="4"/>
                </a:cubicBezTo>
                <a:cubicBezTo>
                  <a:pt x="21" y="7"/>
                  <a:pt x="16" y="11"/>
                  <a:pt x="12" y="15"/>
                </a:cubicBezTo>
                <a:cubicBezTo>
                  <a:pt x="9" y="19"/>
                  <a:pt x="9" y="19"/>
                  <a:pt x="9" y="19"/>
                </a:cubicBezTo>
                <a:cubicBezTo>
                  <a:pt x="5" y="24"/>
                  <a:pt x="3" y="29"/>
                  <a:pt x="1" y="35"/>
                </a:cubicBezTo>
                <a:cubicBezTo>
                  <a:pt x="1" y="37"/>
                  <a:pt x="0" y="40"/>
                  <a:pt x="0" y="42"/>
                </a:cubicBezTo>
                <a:cubicBezTo>
                  <a:pt x="0" y="46"/>
                  <a:pt x="0" y="50"/>
                  <a:pt x="0" y="54"/>
                </a:cubicBezTo>
                <a:cubicBezTo>
                  <a:pt x="1" y="58"/>
                  <a:pt x="1" y="58"/>
                  <a:pt x="1" y="58"/>
                </a:cubicBezTo>
                <a:cubicBezTo>
                  <a:pt x="3" y="65"/>
                  <a:pt x="5" y="70"/>
                  <a:pt x="9" y="75"/>
                </a:cubicBezTo>
                <a:cubicBezTo>
                  <a:pt x="12" y="78"/>
                  <a:pt x="12" y="78"/>
                  <a:pt x="12" y="78"/>
                </a:cubicBezTo>
                <a:cubicBezTo>
                  <a:pt x="16" y="83"/>
                  <a:pt x="21" y="86"/>
                  <a:pt x="26" y="89"/>
                </a:cubicBezTo>
                <a:cubicBezTo>
                  <a:pt x="30" y="91"/>
                  <a:pt x="33" y="92"/>
                  <a:pt x="37" y="93"/>
                </a:cubicBezTo>
                <a:cubicBezTo>
                  <a:pt x="40" y="93"/>
                  <a:pt x="43" y="93"/>
                  <a:pt x="47" y="94"/>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Oval 19"/>
          <p:cNvSpPr>
            <a:spLocks noChangeArrowheads="1"/>
          </p:cNvSpPr>
          <p:nvPr>
            <p:custDataLst>
              <p:tags r:id="rId16"/>
            </p:custDataLst>
          </p:nvPr>
        </p:nvSpPr>
        <p:spPr bwMode="auto">
          <a:xfrm>
            <a:off x="7586617" y="4287212"/>
            <a:ext cx="509710" cy="509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20"/>
          <p:cNvSpPr/>
          <p:nvPr>
            <p:custDataLst>
              <p:tags r:id="rId17"/>
            </p:custDataLst>
          </p:nvPr>
        </p:nvSpPr>
        <p:spPr bwMode="auto">
          <a:xfrm>
            <a:off x="7623852" y="4324446"/>
            <a:ext cx="435242" cy="435244"/>
          </a:xfrm>
          <a:custGeom>
            <a:avLst/>
            <a:gdLst>
              <a:gd name="T0" fmla="*/ 47 w 94"/>
              <a:gd name="T1" fmla="*/ 94 h 94"/>
              <a:gd name="T2" fmla="*/ 54 w 94"/>
              <a:gd name="T3" fmla="*/ 94 h 94"/>
              <a:gd name="T4" fmla="*/ 68 w 94"/>
              <a:gd name="T5" fmla="*/ 90 h 94"/>
              <a:gd name="T6" fmla="*/ 71 w 94"/>
              <a:gd name="T7" fmla="*/ 87 h 94"/>
              <a:gd name="T8" fmla="*/ 85 w 94"/>
              <a:gd name="T9" fmla="*/ 75 h 94"/>
              <a:gd name="T10" fmla="*/ 87 w 94"/>
              <a:gd name="T11" fmla="*/ 72 h 94"/>
              <a:gd name="T12" fmla="*/ 94 w 94"/>
              <a:gd name="T13" fmla="*/ 54 h 94"/>
              <a:gd name="T14" fmla="*/ 94 w 94"/>
              <a:gd name="T15" fmla="*/ 47 h 94"/>
              <a:gd name="T16" fmla="*/ 93 w 94"/>
              <a:gd name="T17" fmla="*/ 36 h 94"/>
              <a:gd name="T18" fmla="*/ 91 w 94"/>
              <a:gd name="T19" fmla="*/ 31 h 94"/>
              <a:gd name="T20" fmla="*/ 82 w 94"/>
              <a:gd name="T21" fmla="*/ 16 h 94"/>
              <a:gd name="T22" fmla="*/ 79 w 94"/>
              <a:gd name="T23" fmla="*/ 13 h 94"/>
              <a:gd name="T24" fmla="*/ 63 w 94"/>
              <a:gd name="T25" fmla="*/ 3 h 94"/>
              <a:gd name="T26" fmla="*/ 59 w 94"/>
              <a:gd name="T27" fmla="*/ 2 h 94"/>
              <a:gd name="T28" fmla="*/ 42 w 94"/>
              <a:gd name="T29" fmla="*/ 1 h 94"/>
              <a:gd name="T30" fmla="*/ 38 w 94"/>
              <a:gd name="T31" fmla="*/ 1 h 94"/>
              <a:gd name="T32" fmla="*/ 21 w 94"/>
              <a:gd name="T33" fmla="*/ 8 h 94"/>
              <a:gd name="T34" fmla="*/ 17 w 94"/>
              <a:gd name="T35" fmla="*/ 11 h 94"/>
              <a:gd name="T36" fmla="*/ 6 w 94"/>
              <a:gd name="T37" fmla="*/ 25 h 94"/>
              <a:gd name="T38" fmla="*/ 2 w 94"/>
              <a:gd name="T39" fmla="*/ 36 h 94"/>
              <a:gd name="T40" fmla="*/ 1 w 94"/>
              <a:gd name="T41" fmla="*/ 43 h 94"/>
              <a:gd name="T42" fmla="*/ 1 w 94"/>
              <a:gd name="T43" fmla="*/ 54 h 94"/>
              <a:gd name="T44" fmla="*/ 2 w 94"/>
              <a:gd name="T45" fmla="*/ 59 h 94"/>
              <a:gd name="T46" fmla="*/ 10 w 94"/>
              <a:gd name="T47" fmla="*/ 75 h 94"/>
              <a:gd name="T48" fmla="*/ 13 w 94"/>
              <a:gd name="T49" fmla="*/ 79 h 94"/>
              <a:gd name="T50" fmla="*/ 27 w 94"/>
              <a:gd name="T51" fmla="*/ 90 h 94"/>
              <a:gd name="T52" fmla="*/ 38 w 94"/>
              <a:gd name="T53" fmla="*/ 93 h 94"/>
              <a:gd name="T54" fmla="*/ 47 w 94"/>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94">
                <a:moveTo>
                  <a:pt x="47" y="94"/>
                </a:moveTo>
                <a:cubicBezTo>
                  <a:pt x="50" y="94"/>
                  <a:pt x="52" y="94"/>
                  <a:pt x="54" y="94"/>
                </a:cubicBezTo>
                <a:cubicBezTo>
                  <a:pt x="59" y="93"/>
                  <a:pt x="63" y="92"/>
                  <a:pt x="68" y="90"/>
                </a:cubicBezTo>
                <a:cubicBezTo>
                  <a:pt x="71" y="87"/>
                  <a:pt x="71" y="87"/>
                  <a:pt x="71" y="87"/>
                </a:cubicBezTo>
                <a:cubicBezTo>
                  <a:pt x="77" y="84"/>
                  <a:pt x="81" y="80"/>
                  <a:pt x="85" y="75"/>
                </a:cubicBezTo>
                <a:cubicBezTo>
                  <a:pt x="87" y="72"/>
                  <a:pt x="87" y="72"/>
                  <a:pt x="87" y="72"/>
                </a:cubicBezTo>
                <a:cubicBezTo>
                  <a:pt x="91" y="66"/>
                  <a:pt x="92" y="61"/>
                  <a:pt x="94" y="54"/>
                </a:cubicBezTo>
                <a:cubicBezTo>
                  <a:pt x="94" y="52"/>
                  <a:pt x="94" y="50"/>
                  <a:pt x="94" y="47"/>
                </a:cubicBezTo>
                <a:cubicBezTo>
                  <a:pt x="94" y="43"/>
                  <a:pt x="94" y="40"/>
                  <a:pt x="93" y="36"/>
                </a:cubicBezTo>
                <a:cubicBezTo>
                  <a:pt x="91" y="31"/>
                  <a:pt x="91" y="31"/>
                  <a:pt x="91" y="31"/>
                </a:cubicBezTo>
                <a:cubicBezTo>
                  <a:pt x="89" y="25"/>
                  <a:pt x="86" y="21"/>
                  <a:pt x="82" y="16"/>
                </a:cubicBezTo>
                <a:cubicBezTo>
                  <a:pt x="79" y="13"/>
                  <a:pt x="79" y="13"/>
                  <a:pt x="79" y="13"/>
                </a:cubicBezTo>
                <a:cubicBezTo>
                  <a:pt x="74" y="9"/>
                  <a:pt x="69" y="6"/>
                  <a:pt x="63" y="3"/>
                </a:cubicBezTo>
                <a:cubicBezTo>
                  <a:pt x="59" y="2"/>
                  <a:pt x="59" y="2"/>
                  <a:pt x="59" y="2"/>
                </a:cubicBezTo>
                <a:cubicBezTo>
                  <a:pt x="53" y="1"/>
                  <a:pt x="48" y="0"/>
                  <a:pt x="42" y="1"/>
                </a:cubicBezTo>
                <a:cubicBezTo>
                  <a:pt x="38" y="1"/>
                  <a:pt x="38" y="1"/>
                  <a:pt x="38" y="1"/>
                </a:cubicBezTo>
                <a:cubicBezTo>
                  <a:pt x="32" y="3"/>
                  <a:pt x="26" y="5"/>
                  <a:pt x="21" y="8"/>
                </a:cubicBezTo>
                <a:cubicBezTo>
                  <a:pt x="17" y="11"/>
                  <a:pt x="17" y="11"/>
                  <a:pt x="17" y="11"/>
                </a:cubicBezTo>
                <a:cubicBezTo>
                  <a:pt x="13" y="15"/>
                  <a:pt x="9" y="20"/>
                  <a:pt x="6" y="25"/>
                </a:cubicBezTo>
                <a:cubicBezTo>
                  <a:pt x="4" y="29"/>
                  <a:pt x="3" y="32"/>
                  <a:pt x="2" y="36"/>
                </a:cubicBezTo>
                <a:cubicBezTo>
                  <a:pt x="1" y="38"/>
                  <a:pt x="1" y="40"/>
                  <a:pt x="1" y="43"/>
                </a:cubicBezTo>
                <a:cubicBezTo>
                  <a:pt x="0" y="47"/>
                  <a:pt x="0" y="50"/>
                  <a:pt x="1" y="54"/>
                </a:cubicBezTo>
                <a:cubicBezTo>
                  <a:pt x="2" y="59"/>
                  <a:pt x="2" y="59"/>
                  <a:pt x="2" y="59"/>
                </a:cubicBezTo>
                <a:cubicBezTo>
                  <a:pt x="4" y="65"/>
                  <a:pt x="6" y="70"/>
                  <a:pt x="10" y="75"/>
                </a:cubicBezTo>
                <a:cubicBezTo>
                  <a:pt x="13" y="79"/>
                  <a:pt x="13" y="79"/>
                  <a:pt x="13" y="79"/>
                </a:cubicBezTo>
                <a:cubicBezTo>
                  <a:pt x="17" y="83"/>
                  <a:pt x="21" y="87"/>
                  <a:pt x="27" y="90"/>
                </a:cubicBezTo>
                <a:cubicBezTo>
                  <a:pt x="31" y="91"/>
                  <a:pt x="34" y="92"/>
                  <a:pt x="38" y="93"/>
                </a:cubicBezTo>
                <a:cubicBezTo>
                  <a:pt x="41" y="94"/>
                  <a:pt x="44" y="94"/>
                  <a:pt x="47" y="94"/>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Oval 21"/>
          <p:cNvSpPr>
            <a:spLocks noChangeArrowheads="1"/>
          </p:cNvSpPr>
          <p:nvPr>
            <p:custDataLst>
              <p:tags r:id="rId18"/>
            </p:custDataLst>
          </p:nvPr>
        </p:nvSpPr>
        <p:spPr bwMode="auto">
          <a:xfrm>
            <a:off x="7586617" y="2084034"/>
            <a:ext cx="509710" cy="509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22"/>
          <p:cNvSpPr/>
          <p:nvPr>
            <p:custDataLst>
              <p:tags r:id="rId19"/>
            </p:custDataLst>
          </p:nvPr>
        </p:nvSpPr>
        <p:spPr bwMode="auto">
          <a:xfrm>
            <a:off x="7623852" y="2121267"/>
            <a:ext cx="435242" cy="435244"/>
          </a:xfrm>
          <a:custGeom>
            <a:avLst/>
            <a:gdLst>
              <a:gd name="T0" fmla="*/ 47 w 94"/>
              <a:gd name="T1" fmla="*/ 94 h 94"/>
              <a:gd name="T2" fmla="*/ 54 w 94"/>
              <a:gd name="T3" fmla="*/ 93 h 94"/>
              <a:gd name="T4" fmla="*/ 68 w 94"/>
              <a:gd name="T5" fmla="*/ 89 h 94"/>
              <a:gd name="T6" fmla="*/ 71 w 94"/>
              <a:gd name="T7" fmla="*/ 87 h 94"/>
              <a:gd name="T8" fmla="*/ 85 w 94"/>
              <a:gd name="T9" fmla="*/ 75 h 94"/>
              <a:gd name="T10" fmla="*/ 87 w 94"/>
              <a:gd name="T11" fmla="*/ 71 h 94"/>
              <a:gd name="T12" fmla="*/ 94 w 94"/>
              <a:gd name="T13" fmla="*/ 54 h 94"/>
              <a:gd name="T14" fmla="*/ 94 w 94"/>
              <a:gd name="T15" fmla="*/ 47 h 94"/>
              <a:gd name="T16" fmla="*/ 93 w 94"/>
              <a:gd name="T17" fmla="*/ 35 h 94"/>
              <a:gd name="T18" fmla="*/ 91 w 94"/>
              <a:gd name="T19" fmla="*/ 31 h 94"/>
              <a:gd name="T20" fmla="*/ 82 w 94"/>
              <a:gd name="T21" fmla="*/ 15 h 94"/>
              <a:gd name="T22" fmla="*/ 79 w 94"/>
              <a:gd name="T23" fmla="*/ 12 h 94"/>
              <a:gd name="T24" fmla="*/ 63 w 94"/>
              <a:gd name="T25" fmla="*/ 3 h 94"/>
              <a:gd name="T26" fmla="*/ 59 w 94"/>
              <a:gd name="T27" fmla="*/ 1 h 94"/>
              <a:gd name="T28" fmla="*/ 42 w 94"/>
              <a:gd name="T29" fmla="*/ 0 h 94"/>
              <a:gd name="T30" fmla="*/ 31 w 94"/>
              <a:gd name="T31" fmla="*/ 3 h 94"/>
              <a:gd name="T32" fmla="*/ 27 w 94"/>
              <a:gd name="T33" fmla="*/ 4 h 94"/>
              <a:gd name="T34" fmla="*/ 13 w 94"/>
              <a:gd name="T35" fmla="*/ 15 h 94"/>
              <a:gd name="T36" fmla="*/ 10 w 94"/>
              <a:gd name="T37" fmla="*/ 19 h 94"/>
              <a:gd name="T38" fmla="*/ 2 w 94"/>
              <a:gd name="T39" fmla="*/ 35 h 94"/>
              <a:gd name="T40" fmla="*/ 1 w 94"/>
              <a:gd name="T41" fmla="*/ 42 h 94"/>
              <a:gd name="T42" fmla="*/ 1 w 94"/>
              <a:gd name="T43" fmla="*/ 54 h 94"/>
              <a:gd name="T44" fmla="*/ 2 w 94"/>
              <a:gd name="T45" fmla="*/ 58 h 94"/>
              <a:gd name="T46" fmla="*/ 10 w 94"/>
              <a:gd name="T47" fmla="*/ 75 h 94"/>
              <a:gd name="T48" fmla="*/ 13 w 94"/>
              <a:gd name="T49" fmla="*/ 78 h 94"/>
              <a:gd name="T50" fmla="*/ 27 w 94"/>
              <a:gd name="T51" fmla="*/ 89 h 94"/>
              <a:gd name="T52" fmla="*/ 38 w 94"/>
              <a:gd name="T53" fmla="*/ 93 h 94"/>
              <a:gd name="T54" fmla="*/ 47 w 94"/>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94">
                <a:moveTo>
                  <a:pt x="47" y="94"/>
                </a:moveTo>
                <a:cubicBezTo>
                  <a:pt x="50" y="94"/>
                  <a:pt x="52" y="93"/>
                  <a:pt x="54" y="93"/>
                </a:cubicBezTo>
                <a:cubicBezTo>
                  <a:pt x="59" y="92"/>
                  <a:pt x="63" y="91"/>
                  <a:pt x="68" y="89"/>
                </a:cubicBezTo>
                <a:cubicBezTo>
                  <a:pt x="71" y="87"/>
                  <a:pt x="71" y="87"/>
                  <a:pt x="71" y="87"/>
                </a:cubicBezTo>
                <a:cubicBezTo>
                  <a:pt x="77" y="83"/>
                  <a:pt x="81" y="80"/>
                  <a:pt x="85" y="75"/>
                </a:cubicBezTo>
                <a:cubicBezTo>
                  <a:pt x="87" y="71"/>
                  <a:pt x="87" y="71"/>
                  <a:pt x="87" y="71"/>
                </a:cubicBezTo>
                <a:cubicBezTo>
                  <a:pt x="91" y="65"/>
                  <a:pt x="92" y="60"/>
                  <a:pt x="94" y="54"/>
                </a:cubicBezTo>
                <a:cubicBezTo>
                  <a:pt x="94" y="51"/>
                  <a:pt x="94" y="49"/>
                  <a:pt x="94" y="47"/>
                </a:cubicBezTo>
                <a:cubicBezTo>
                  <a:pt x="94" y="43"/>
                  <a:pt x="94" y="39"/>
                  <a:pt x="93" y="35"/>
                </a:cubicBezTo>
                <a:cubicBezTo>
                  <a:pt x="91" y="31"/>
                  <a:pt x="91" y="31"/>
                  <a:pt x="91" y="31"/>
                </a:cubicBezTo>
                <a:cubicBezTo>
                  <a:pt x="89" y="25"/>
                  <a:pt x="86" y="20"/>
                  <a:pt x="82" y="15"/>
                </a:cubicBezTo>
                <a:cubicBezTo>
                  <a:pt x="79" y="12"/>
                  <a:pt x="79" y="12"/>
                  <a:pt x="79" y="12"/>
                </a:cubicBezTo>
                <a:cubicBezTo>
                  <a:pt x="74" y="8"/>
                  <a:pt x="69" y="5"/>
                  <a:pt x="63" y="3"/>
                </a:cubicBezTo>
                <a:cubicBezTo>
                  <a:pt x="59" y="1"/>
                  <a:pt x="59" y="1"/>
                  <a:pt x="59" y="1"/>
                </a:cubicBezTo>
                <a:cubicBezTo>
                  <a:pt x="53" y="0"/>
                  <a:pt x="48" y="0"/>
                  <a:pt x="42" y="0"/>
                </a:cubicBezTo>
                <a:cubicBezTo>
                  <a:pt x="38" y="1"/>
                  <a:pt x="35" y="1"/>
                  <a:pt x="31" y="3"/>
                </a:cubicBezTo>
                <a:cubicBezTo>
                  <a:pt x="27" y="4"/>
                  <a:pt x="27" y="4"/>
                  <a:pt x="27" y="4"/>
                </a:cubicBezTo>
                <a:cubicBezTo>
                  <a:pt x="21" y="7"/>
                  <a:pt x="17" y="11"/>
                  <a:pt x="13" y="15"/>
                </a:cubicBezTo>
                <a:cubicBezTo>
                  <a:pt x="10" y="19"/>
                  <a:pt x="10" y="19"/>
                  <a:pt x="10" y="19"/>
                </a:cubicBezTo>
                <a:cubicBezTo>
                  <a:pt x="6" y="24"/>
                  <a:pt x="4" y="29"/>
                  <a:pt x="2" y="35"/>
                </a:cubicBezTo>
                <a:cubicBezTo>
                  <a:pt x="1" y="37"/>
                  <a:pt x="1" y="40"/>
                  <a:pt x="1" y="42"/>
                </a:cubicBezTo>
                <a:cubicBezTo>
                  <a:pt x="0" y="46"/>
                  <a:pt x="0" y="50"/>
                  <a:pt x="1" y="54"/>
                </a:cubicBezTo>
                <a:cubicBezTo>
                  <a:pt x="2" y="58"/>
                  <a:pt x="2" y="58"/>
                  <a:pt x="2" y="58"/>
                </a:cubicBezTo>
                <a:cubicBezTo>
                  <a:pt x="4" y="65"/>
                  <a:pt x="6" y="70"/>
                  <a:pt x="10" y="75"/>
                </a:cubicBezTo>
                <a:cubicBezTo>
                  <a:pt x="13" y="78"/>
                  <a:pt x="13" y="78"/>
                  <a:pt x="13" y="78"/>
                </a:cubicBezTo>
                <a:cubicBezTo>
                  <a:pt x="17" y="83"/>
                  <a:pt x="21" y="86"/>
                  <a:pt x="27" y="89"/>
                </a:cubicBezTo>
                <a:cubicBezTo>
                  <a:pt x="31" y="91"/>
                  <a:pt x="34" y="92"/>
                  <a:pt x="38" y="93"/>
                </a:cubicBezTo>
                <a:cubicBezTo>
                  <a:pt x="41" y="93"/>
                  <a:pt x="44" y="93"/>
                  <a:pt x="47" y="94"/>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 name="Oval 23"/>
          <p:cNvSpPr>
            <a:spLocks noChangeArrowheads="1"/>
          </p:cNvSpPr>
          <p:nvPr>
            <p:custDataLst>
              <p:tags r:id="rId20"/>
            </p:custDataLst>
          </p:nvPr>
        </p:nvSpPr>
        <p:spPr bwMode="auto">
          <a:xfrm>
            <a:off x="6961357" y="1038935"/>
            <a:ext cx="671482" cy="670198"/>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Oval 24"/>
          <p:cNvSpPr>
            <a:spLocks noChangeArrowheads="1"/>
          </p:cNvSpPr>
          <p:nvPr>
            <p:custDataLst>
              <p:tags r:id="rId21"/>
            </p:custDataLst>
          </p:nvPr>
        </p:nvSpPr>
        <p:spPr bwMode="auto">
          <a:xfrm>
            <a:off x="10743737" y="1038935"/>
            <a:ext cx="670198" cy="670198"/>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Oval 25"/>
          <p:cNvSpPr>
            <a:spLocks noChangeArrowheads="1"/>
          </p:cNvSpPr>
          <p:nvPr>
            <p:custDataLst>
              <p:tags r:id="rId22"/>
            </p:custDataLst>
          </p:nvPr>
        </p:nvSpPr>
        <p:spPr bwMode="auto">
          <a:xfrm>
            <a:off x="10822055" y="1117253"/>
            <a:ext cx="508427" cy="51356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26"/>
          <p:cNvSpPr/>
          <p:nvPr>
            <p:custDataLst>
              <p:tags r:id="rId23"/>
            </p:custDataLst>
          </p:nvPr>
        </p:nvSpPr>
        <p:spPr bwMode="auto">
          <a:xfrm>
            <a:off x="10859289" y="1154488"/>
            <a:ext cx="435242" cy="435244"/>
          </a:xfrm>
          <a:custGeom>
            <a:avLst/>
            <a:gdLst>
              <a:gd name="T0" fmla="*/ 47 w 94"/>
              <a:gd name="T1" fmla="*/ 94 h 94"/>
              <a:gd name="T2" fmla="*/ 54 w 94"/>
              <a:gd name="T3" fmla="*/ 94 h 94"/>
              <a:gd name="T4" fmla="*/ 68 w 94"/>
              <a:gd name="T5" fmla="*/ 90 h 94"/>
              <a:gd name="T6" fmla="*/ 72 w 94"/>
              <a:gd name="T7" fmla="*/ 88 h 94"/>
              <a:gd name="T8" fmla="*/ 85 w 94"/>
              <a:gd name="T9" fmla="*/ 76 h 94"/>
              <a:gd name="T10" fmla="*/ 87 w 94"/>
              <a:gd name="T11" fmla="*/ 72 h 94"/>
              <a:gd name="T12" fmla="*/ 94 w 94"/>
              <a:gd name="T13" fmla="*/ 55 h 94"/>
              <a:gd name="T14" fmla="*/ 94 w 94"/>
              <a:gd name="T15" fmla="*/ 48 h 94"/>
              <a:gd name="T16" fmla="*/ 93 w 94"/>
              <a:gd name="T17" fmla="*/ 36 h 94"/>
              <a:gd name="T18" fmla="*/ 91 w 94"/>
              <a:gd name="T19" fmla="*/ 31 h 94"/>
              <a:gd name="T20" fmla="*/ 82 w 94"/>
              <a:gd name="T21" fmla="*/ 16 h 94"/>
              <a:gd name="T22" fmla="*/ 79 w 94"/>
              <a:gd name="T23" fmla="*/ 13 h 94"/>
              <a:gd name="T24" fmla="*/ 63 w 94"/>
              <a:gd name="T25" fmla="*/ 4 h 94"/>
              <a:gd name="T26" fmla="*/ 59 w 94"/>
              <a:gd name="T27" fmla="*/ 2 h 94"/>
              <a:gd name="T28" fmla="*/ 43 w 94"/>
              <a:gd name="T29" fmla="*/ 1 h 94"/>
              <a:gd name="T30" fmla="*/ 31 w 94"/>
              <a:gd name="T31" fmla="*/ 4 h 94"/>
              <a:gd name="T32" fmla="*/ 27 w 94"/>
              <a:gd name="T33" fmla="*/ 5 h 94"/>
              <a:gd name="T34" fmla="*/ 13 w 94"/>
              <a:gd name="T35" fmla="*/ 16 h 94"/>
              <a:gd name="T36" fmla="*/ 10 w 94"/>
              <a:gd name="T37" fmla="*/ 20 h 94"/>
              <a:gd name="T38" fmla="*/ 2 w 94"/>
              <a:gd name="T39" fmla="*/ 36 h 94"/>
              <a:gd name="T40" fmla="*/ 1 w 94"/>
              <a:gd name="T41" fmla="*/ 43 h 94"/>
              <a:gd name="T42" fmla="*/ 1 w 94"/>
              <a:gd name="T43" fmla="*/ 55 h 94"/>
              <a:gd name="T44" fmla="*/ 2 w 94"/>
              <a:gd name="T45" fmla="*/ 59 h 94"/>
              <a:gd name="T46" fmla="*/ 10 w 94"/>
              <a:gd name="T47" fmla="*/ 76 h 94"/>
              <a:gd name="T48" fmla="*/ 13 w 94"/>
              <a:gd name="T49" fmla="*/ 79 h 94"/>
              <a:gd name="T50" fmla="*/ 27 w 94"/>
              <a:gd name="T51" fmla="*/ 90 h 94"/>
              <a:gd name="T52" fmla="*/ 38 w 94"/>
              <a:gd name="T53" fmla="*/ 93 h 94"/>
              <a:gd name="T54" fmla="*/ 47 w 94"/>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94">
                <a:moveTo>
                  <a:pt x="47" y="94"/>
                </a:moveTo>
                <a:cubicBezTo>
                  <a:pt x="50" y="94"/>
                  <a:pt x="52" y="94"/>
                  <a:pt x="54" y="94"/>
                </a:cubicBezTo>
                <a:cubicBezTo>
                  <a:pt x="59" y="93"/>
                  <a:pt x="63" y="92"/>
                  <a:pt x="68" y="90"/>
                </a:cubicBezTo>
                <a:cubicBezTo>
                  <a:pt x="72" y="88"/>
                  <a:pt x="72" y="88"/>
                  <a:pt x="72" y="88"/>
                </a:cubicBezTo>
                <a:cubicBezTo>
                  <a:pt x="77" y="84"/>
                  <a:pt x="81" y="80"/>
                  <a:pt x="85" y="76"/>
                </a:cubicBezTo>
                <a:cubicBezTo>
                  <a:pt x="87" y="72"/>
                  <a:pt x="87" y="72"/>
                  <a:pt x="87" y="72"/>
                </a:cubicBezTo>
                <a:cubicBezTo>
                  <a:pt x="91" y="66"/>
                  <a:pt x="93" y="61"/>
                  <a:pt x="94" y="55"/>
                </a:cubicBezTo>
                <a:cubicBezTo>
                  <a:pt x="94" y="52"/>
                  <a:pt x="94" y="50"/>
                  <a:pt x="94" y="48"/>
                </a:cubicBezTo>
                <a:cubicBezTo>
                  <a:pt x="94" y="43"/>
                  <a:pt x="94" y="40"/>
                  <a:pt x="93" y="36"/>
                </a:cubicBezTo>
                <a:cubicBezTo>
                  <a:pt x="91" y="31"/>
                  <a:pt x="91" y="31"/>
                  <a:pt x="91" y="31"/>
                </a:cubicBezTo>
                <a:cubicBezTo>
                  <a:pt x="89" y="26"/>
                  <a:pt x="86" y="21"/>
                  <a:pt x="82" y="16"/>
                </a:cubicBezTo>
                <a:cubicBezTo>
                  <a:pt x="79" y="13"/>
                  <a:pt x="79" y="13"/>
                  <a:pt x="79" y="13"/>
                </a:cubicBezTo>
                <a:cubicBezTo>
                  <a:pt x="74" y="9"/>
                  <a:pt x="69" y="6"/>
                  <a:pt x="63" y="4"/>
                </a:cubicBezTo>
                <a:cubicBezTo>
                  <a:pt x="59" y="2"/>
                  <a:pt x="59" y="2"/>
                  <a:pt x="59" y="2"/>
                </a:cubicBezTo>
                <a:cubicBezTo>
                  <a:pt x="53" y="1"/>
                  <a:pt x="48" y="0"/>
                  <a:pt x="43" y="1"/>
                </a:cubicBezTo>
                <a:cubicBezTo>
                  <a:pt x="39" y="1"/>
                  <a:pt x="35" y="2"/>
                  <a:pt x="31" y="4"/>
                </a:cubicBezTo>
                <a:cubicBezTo>
                  <a:pt x="27" y="5"/>
                  <a:pt x="27" y="5"/>
                  <a:pt x="27" y="5"/>
                </a:cubicBezTo>
                <a:cubicBezTo>
                  <a:pt x="21" y="8"/>
                  <a:pt x="17" y="11"/>
                  <a:pt x="13" y="16"/>
                </a:cubicBezTo>
                <a:cubicBezTo>
                  <a:pt x="10" y="20"/>
                  <a:pt x="10" y="20"/>
                  <a:pt x="10" y="20"/>
                </a:cubicBezTo>
                <a:cubicBezTo>
                  <a:pt x="6" y="25"/>
                  <a:pt x="4" y="30"/>
                  <a:pt x="2" y="36"/>
                </a:cubicBezTo>
                <a:cubicBezTo>
                  <a:pt x="1" y="38"/>
                  <a:pt x="1" y="40"/>
                  <a:pt x="1" y="43"/>
                </a:cubicBezTo>
                <a:cubicBezTo>
                  <a:pt x="0" y="47"/>
                  <a:pt x="1" y="51"/>
                  <a:pt x="1" y="55"/>
                </a:cubicBezTo>
                <a:cubicBezTo>
                  <a:pt x="2" y="59"/>
                  <a:pt x="2" y="59"/>
                  <a:pt x="2" y="59"/>
                </a:cubicBezTo>
                <a:cubicBezTo>
                  <a:pt x="4" y="65"/>
                  <a:pt x="6" y="70"/>
                  <a:pt x="10" y="76"/>
                </a:cubicBezTo>
                <a:cubicBezTo>
                  <a:pt x="13" y="79"/>
                  <a:pt x="13" y="79"/>
                  <a:pt x="13" y="79"/>
                </a:cubicBezTo>
                <a:cubicBezTo>
                  <a:pt x="17" y="84"/>
                  <a:pt x="21" y="87"/>
                  <a:pt x="27" y="90"/>
                </a:cubicBezTo>
                <a:cubicBezTo>
                  <a:pt x="31" y="91"/>
                  <a:pt x="34" y="93"/>
                  <a:pt x="38" y="93"/>
                </a:cubicBezTo>
                <a:cubicBezTo>
                  <a:pt x="41" y="94"/>
                  <a:pt x="44" y="94"/>
                  <a:pt x="47" y="94"/>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7" name="Oval 27"/>
          <p:cNvSpPr>
            <a:spLocks noChangeArrowheads="1"/>
          </p:cNvSpPr>
          <p:nvPr>
            <p:custDataLst>
              <p:tags r:id="rId24"/>
            </p:custDataLst>
          </p:nvPr>
        </p:nvSpPr>
        <p:spPr bwMode="auto">
          <a:xfrm>
            <a:off x="7040960" y="1117253"/>
            <a:ext cx="513561" cy="51356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28"/>
          <p:cNvSpPr/>
          <p:nvPr>
            <p:custDataLst>
              <p:tags r:id="rId25"/>
            </p:custDataLst>
          </p:nvPr>
        </p:nvSpPr>
        <p:spPr bwMode="auto">
          <a:xfrm>
            <a:off x="7082045" y="1157028"/>
            <a:ext cx="430107" cy="435244"/>
          </a:xfrm>
          <a:custGeom>
            <a:avLst/>
            <a:gdLst>
              <a:gd name="T0" fmla="*/ 46 w 93"/>
              <a:gd name="T1" fmla="*/ 94 h 94"/>
              <a:gd name="T2" fmla="*/ 54 w 93"/>
              <a:gd name="T3" fmla="*/ 94 h 94"/>
              <a:gd name="T4" fmla="*/ 67 w 93"/>
              <a:gd name="T5" fmla="*/ 90 h 94"/>
              <a:gd name="T6" fmla="*/ 71 w 93"/>
              <a:gd name="T7" fmla="*/ 88 h 94"/>
              <a:gd name="T8" fmla="*/ 84 w 93"/>
              <a:gd name="T9" fmla="*/ 76 h 94"/>
              <a:gd name="T10" fmla="*/ 87 w 93"/>
              <a:gd name="T11" fmla="*/ 72 h 94"/>
              <a:gd name="T12" fmla="*/ 93 w 93"/>
              <a:gd name="T13" fmla="*/ 55 h 94"/>
              <a:gd name="T14" fmla="*/ 93 w 93"/>
              <a:gd name="T15" fmla="*/ 48 h 94"/>
              <a:gd name="T16" fmla="*/ 92 w 93"/>
              <a:gd name="T17" fmla="*/ 36 h 94"/>
              <a:gd name="T18" fmla="*/ 91 w 93"/>
              <a:gd name="T19" fmla="*/ 31 h 94"/>
              <a:gd name="T20" fmla="*/ 81 w 93"/>
              <a:gd name="T21" fmla="*/ 16 h 94"/>
              <a:gd name="T22" fmla="*/ 78 w 93"/>
              <a:gd name="T23" fmla="*/ 13 h 94"/>
              <a:gd name="T24" fmla="*/ 63 w 93"/>
              <a:gd name="T25" fmla="*/ 4 h 94"/>
              <a:gd name="T26" fmla="*/ 58 w 93"/>
              <a:gd name="T27" fmla="*/ 2 h 94"/>
              <a:gd name="T28" fmla="*/ 42 w 93"/>
              <a:gd name="T29" fmla="*/ 1 h 94"/>
              <a:gd name="T30" fmla="*/ 30 w 93"/>
              <a:gd name="T31" fmla="*/ 4 h 94"/>
              <a:gd name="T32" fmla="*/ 26 w 93"/>
              <a:gd name="T33" fmla="*/ 5 h 94"/>
              <a:gd name="T34" fmla="*/ 12 w 93"/>
              <a:gd name="T35" fmla="*/ 16 h 94"/>
              <a:gd name="T36" fmla="*/ 9 w 93"/>
              <a:gd name="T37" fmla="*/ 20 h 94"/>
              <a:gd name="T38" fmla="*/ 1 w 93"/>
              <a:gd name="T39" fmla="*/ 36 h 94"/>
              <a:gd name="T40" fmla="*/ 0 w 93"/>
              <a:gd name="T41" fmla="*/ 43 h 94"/>
              <a:gd name="T42" fmla="*/ 0 w 93"/>
              <a:gd name="T43" fmla="*/ 55 h 94"/>
              <a:gd name="T44" fmla="*/ 1 w 93"/>
              <a:gd name="T45" fmla="*/ 59 h 94"/>
              <a:gd name="T46" fmla="*/ 9 w 93"/>
              <a:gd name="T47" fmla="*/ 76 h 94"/>
              <a:gd name="T48" fmla="*/ 12 w 93"/>
              <a:gd name="T49" fmla="*/ 79 h 94"/>
              <a:gd name="T50" fmla="*/ 26 w 93"/>
              <a:gd name="T51" fmla="*/ 90 h 94"/>
              <a:gd name="T52" fmla="*/ 37 w 93"/>
              <a:gd name="T53" fmla="*/ 93 h 94"/>
              <a:gd name="T54" fmla="*/ 46 w 93"/>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94">
                <a:moveTo>
                  <a:pt x="46" y="94"/>
                </a:moveTo>
                <a:cubicBezTo>
                  <a:pt x="49" y="94"/>
                  <a:pt x="51" y="94"/>
                  <a:pt x="54" y="94"/>
                </a:cubicBezTo>
                <a:cubicBezTo>
                  <a:pt x="58" y="93"/>
                  <a:pt x="62" y="92"/>
                  <a:pt x="67" y="90"/>
                </a:cubicBezTo>
                <a:cubicBezTo>
                  <a:pt x="71" y="88"/>
                  <a:pt x="71" y="88"/>
                  <a:pt x="71" y="88"/>
                </a:cubicBezTo>
                <a:cubicBezTo>
                  <a:pt x="76" y="84"/>
                  <a:pt x="80" y="80"/>
                  <a:pt x="84" y="76"/>
                </a:cubicBezTo>
                <a:cubicBezTo>
                  <a:pt x="87" y="72"/>
                  <a:pt x="87" y="72"/>
                  <a:pt x="87" y="72"/>
                </a:cubicBezTo>
                <a:cubicBezTo>
                  <a:pt x="90" y="66"/>
                  <a:pt x="92" y="61"/>
                  <a:pt x="93" y="55"/>
                </a:cubicBezTo>
                <a:cubicBezTo>
                  <a:pt x="93" y="52"/>
                  <a:pt x="93" y="50"/>
                  <a:pt x="93" y="48"/>
                </a:cubicBezTo>
                <a:cubicBezTo>
                  <a:pt x="93" y="43"/>
                  <a:pt x="93" y="40"/>
                  <a:pt x="92" y="36"/>
                </a:cubicBezTo>
                <a:cubicBezTo>
                  <a:pt x="91" y="31"/>
                  <a:pt x="91" y="31"/>
                  <a:pt x="91" y="31"/>
                </a:cubicBezTo>
                <a:cubicBezTo>
                  <a:pt x="88" y="26"/>
                  <a:pt x="85" y="21"/>
                  <a:pt x="81" y="16"/>
                </a:cubicBezTo>
                <a:cubicBezTo>
                  <a:pt x="78" y="13"/>
                  <a:pt x="78" y="13"/>
                  <a:pt x="78" y="13"/>
                </a:cubicBezTo>
                <a:cubicBezTo>
                  <a:pt x="73" y="9"/>
                  <a:pt x="68" y="6"/>
                  <a:pt x="63" y="4"/>
                </a:cubicBezTo>
                <a:cubicBezTo>
                  <a:pt x="58" y="2"/>
                  <a:pt x="58" y="2"/>
                  <a:pt x="58" y="2"/>
                </a:cubicBezTo>
                <a:cubicBezTo>
                  <a:pt x="53" y="1"/>
                  <a:pt x="47" y="0"/>
                  <a:pt x="42" y="1"/>
                </a:cubicBezTo>
                <a:cubicBezTo>
                  <a:pt x="38" y="1"/>
                  <a:pt x="34" y="2"/>
                  <a:pt x="30" y="4"/>
                </a:cubicBezTo>
                <a:cubicBezTo>
                  <a:pt x="26" y="5"/>
                  <a:pt x="26" y="5"/>
                  <a:pt x="26" y="5"/>
                </a:cubicBezTo>
                <a:cubicBezTo>
                  <a:pt x="21" y="8"/>
                  <a:pt x="16" y="11"/>
                  <a:pt x="12" y="16"/>
                </a:cubicBezTo>
                <a:cubicBezTo>
                  <a:pt x="9" y="20"/>
                  <a:pt x="9" y="20"/>
                  <a:pt x="9" y="20"/>
                </a:cubicBezTo>
                <a:cubicBezTo>
                  <a:pt x="5" y="25"/>
                  <a:pt x="3" y="30"/>
                  <a:pt x="1" y="36"/>
                </a:cubicBezTo>
                <a:cubicBezTo>
                  <a:pt x="1" y="38"/>
                  <a:pt x="0" y="40"/>
                  <a:pt x="0" y="43"/>
                </a:cubicBezTo>
                <a:cubicBezTo>
                  <a:pt x="0" y="47"/>
                  <a:pt x="0" y="51"/>
                  <a:pt x="0" y="55"/>
                </a:cubicBezTo>
                <a:cubicBezTo>
                  <a:pt x="1" y="59"/>
                  <a:pt x="1" y="59"/>
                  <a:pt x="1" y="59"/>
                </a:cubicBezTo>
                <a:cubicBezTo>
                  <a:pt x="3" y="65"/>
                  <a:pt x="5" y="70"/>
                  <a:pt x="9" y="76"/>
                </a:cubicBezTo>
                <a:cubicBezTo>
                  <a:pt x="12" y="79"/>
                  <a:pt x="12" y="79"/>
                  <a:pt x="12" y="79"/>
                </a:cubicBezTo>
                <a:cubicBezTo>
                  <a:pt x="16" y="84"/>
                  <a:pt x="21" y="87"/>
                  <a:pt x="26" y="90"/>
                </a:cubicBezTo>
                <a:cubicBezTo>
                  <a:pt x="30" y="91"/>
                  <a:pt x="33" y="93"/>
                  <a:pt x="37" y="93"/>
                </a:cubicBezTo>
                <a:cubicBezTo>
                  <a:pt x="40" y="94"/>
                  <a:pt x="43" y="94"/>
                  <a:pt x="46" y="94"/>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29"/>
          <p:cNvSpPr/>
          <p:nvPr>
            <p:custDataLst>
              <p:tags r:id="rId26"/>
            </p:custDataLst>
          </p:nvPr>
        </p:nvSpPr>
        <p:spPr bwMode="auto">
          <a:xfrm>
            <a:off x="9457267" y="3505315"/>
            <a:ext cx="1661372" cy="1925856"/>
          </a:xfrm>
          <a:custGeom>
            <a:avLst/>
            <a:gdLst>
              <a:gd name="T0" fmla="*/ 342 w 359"/>
              <a:gd name="T1" fmla="*/ 408 h 416"/>
              <a:gd name="T2" fmla="*/ 342 w 359"/>
              <a:gd name="T3" fmla="*/ 139 h 416"/>
              <a:gd name="T4" fmla="*/ 8 w 359"/>
              <a:gd name="T5" fmla="*/ 18 h 416"/>
              <a:gd name="T6" fmla="*/ 3 w 359"/>
              <a:gd name="T7" fmla="*/ 8 h 416"/>
              <a:gd name="T8" fmla="*/ 13 w 359"/>
              <a:gd name="T9" fmla="*/ 3 h 416"/>
              <a:gd name="T10" fmla="*/ 353 w 359"/>
              <a:gd name="T11" fmla="*/ 126 h 416"/>
              <a:gd name="T12" fmla="*/ 359 w 359"/>
              <a:gd name="T13" fmla="*/ 133 h 416"/>
              <a:gd name="T14" fmla="*/ 359 w 359"/>
              <a:gd name="T15" fmla="*/ 408 h 416"/>
              <a:gd name="T16" fmla="*/ 350 w 359"/>
              <a:gd name="T17" fmla="*/ 416 h 416"/>
              <a:gd name="T18" fmla="*/ 342 w 359"/>
              <a:gd name="T19" fmla="*/ 4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416">
                <a:moveTo>
                  <a:pt x="342" y="408"/>
                </a:moveTo>
                <a:cubicBezTo>
                  <a:pt x="342" y="139"/>
                  <a:pt x="342" y="139"/>
                  <a:pt x="342" y="139"/>
                </a:cubicBezTo>
                <a:cubicBezTo>
                  <a:pt x="8" y="18"/>
                  <a:pt x="8" y="18"/>
                  <a:pt x="8" y="18"/>
                </a:cubicBezTo>
                <a:cubicBezTo>
                  <a:pt x="4" y="17"/>
                  <a:pt x="0" y="15"/>
                  <a:pt x="3" y="8"/>
                </a:cubicBezTo>
                <a:cubicBezTo>
                  <a:pt x="6" y="0"/>
                  <a:pt x="10" y="1"/>
                  <a:pt x="13" y="3"/>
                </a:cubicBezTo>
                <a:cubicBezTo>
                  <a:pt x="353" y="126"/>
                  <a:pt x="353" y="126"/>
                  <a:pt x="353" y="126"/>
                </a:cubicBezTo>
                <a:cubicBezTo>
                  <a:pt x="356" y="127"/>
                  <a:pt x="359" y="131"/>
                  <a:pt x="359" y="133"/>
                </a:cubicBezTo>
                <a:cubicBezTo>
                  <a:pt x="359" y="408"/>
                  <a:pt x="359" y="408"/>
                  <a:pt x="359" y="408"/>
                </a:cubicBezTo>
                <a:cubicBezTo>
                  <a:pt x="359" y="412"/>
                  <a:pt x="359" y="416"/>
                  <a:pt x="350" y="416"/>
                </a:cubicBezTo>
                <a:cubicBezTo>
                  <a:pt x="342" y="416"/>
                  <a:pt x="342" y="412"/>
                  <a:pt x="342" y="408"/>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0" name="Freeform 30"/>
          <p:cNvSpPr/>
          <p:nvPr>
            <p:custDataLst>
              <p:tags r:id="rId27"/>
            </p:custDataLst>
          </p:nvPr>
        </p:nvSpPr>
        <p:spPr bwMode="auto">
          <a:xfrm>
            <a:off x="9137575" y="3213869"/>
            <a:ext cx="1434121" cy="1319853"/>
          </a:xfrm>
          <a:custGeom>
            <a:avLst/>
            <a:gdLst>
              <a:gd name="T0" fmla="*/ 293 w 310"/>
              <a:gd name="T1" fmla="*/ 277 h 285"/>
              <a:gd name="T2" fmla="*/ 293 w 310"/>
              <a:gd name="T3" fmla="*/ 121 h 285"/>
              <a:gd name="T4" fmla="*/ 8 w 310"/>
              <a:gd name="T5" fmla="*/ 18 h 285"/>
              <a:gd name="T6" fmla="*/ 3 w 310"/>
              <a:gd name="T7" fmla="*/ 7 h 285"/>
              <a:gd name="T8" fmla="*/ 14 w 310"/>
              <a:gd name="T9" fmla="*/ 3 h 285"/>
              <a:gd name="T10" fmla="*/ 304 w 310"/>
              <a:gd name="T11" fmla="*/ 108 h 285"/>
              <a:gd name="T12" fmla="*/ 310 w 310"/>
              <a:gd name="T13" fmla="*/ 116 h 285"/>
              <a:gd name="T14" fmla="*/ 310 w 310"/>
              <a:gd name="T15" fmla="*/ 277 h 285"/>
              <a:gd name="T16" fmla="*/ 302 w 310"/>
              <a:gd name="T17" fmla="*/ 285 h 285"/>
              <a:gd name="T18" fmla="*/ 293 w 310"/>
              <a:gd name="T19" fmla="*/ 27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85">
                <a:moveTo>
                  <a:pt x="293" y="277"/>
                </a:moveTo>
                <a:cubicBezTo>
                  <a:pt x="293" y="121"/>
                  <a:pt x="293" y="121"/>
                  <a:pt x="293" y="121"/>
                </a:cubicBezTo>
                <a:cubicBezTo>
                  <a:pt x="8" y="18"/>
                  <a:pt x="8" y="18"/>
                  <a:pt x="8" y="18"/>
                </a:cubicBezTo>
                <a:cubicBezTo>
                  <a:pt x="4" y="17"/>
                  <a:pt x="0" y="15"/>
                  <a:pt x="3" y="7"/>
                </a:cubicBezTo>
                <a:cubicBezTo>
                  <a:pt x="6" y="0"/>
                  <a:pt x="10" y="1"/>
                  <a:pt x="14" y="3"/>
                </a:cubicBezTo>
                <a:cubicBezTo>
                  <a:pt x="304" y="108"/>
                  <a:pt x="304" y="108"/>
                  <a:pt x="304" y="108"/>
                </a:cubicBezTo>
                <a:cubicBezTo>
                  <a:pt x="307" y="109"/>
                  <a:pt x="310" y="113"/>
                  <a:pt x="310" y="116"/>
                </a:cubicBezTo>
                <a:cubicBezTo>
                  <a:pt x="310" y="277"/>
                  <a:pt x="310" y="277"/>
                  <a:pt x="310" y="277"/>
                </a:cubicBezTo>
                <a:cubicBezTo>
                  <a:pt x="310" y="281"/>
                  <a:pt x="310" y="285"/>
                  <a:pt x="302" y="285"/>
                </a:cubicBezTo>
                <a:cubicBezTo>
                  <a:pt x="293" y="285"/>
                  <a:pt x="293" y="281"/>
                  <a:pt x="293" y="277"/>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1" name="Oval 31"/>
          <p:cNvSpPr>
            <a:spLocks noChangeArrowheads="1"/>
          </p:cNvSpPr>
          <p:nvPr>
            <p:custDataLst>
              <p:tags r:id="rId28"/>
            </p:custDataLst>
          </p:nvPr>
        </p:nvSpPr>
        <p:spPr bwMode="auto">
          <a:xfrm>
            <a:off x="10196794" y="4208895"/>
            <a:ext cx="671482" cy="671482"/>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3" name="Oval 32"/>
          <p:cNvSpPr>
            <a:spLocks noChangeArrowheads="1"/>
          </p:cNvSpPr>
          <p:nvPr>
            <p:custDataLst>
              <p:tags r:id="rId29"/>
            </p:custDataLst>
          </p:nvPr>
        </p:nvSpPr>
        <p:spPr bwMode="auto">
          <a:xfrm>
            <a:off x="6902298" y="3043109"/>
            <a:ext cx="790884" cy="7960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Freeform 33"/>
          <p:cNvSpPr/>
          <p:nvPr>
            <p:custDataLst>
              <p:tags r:id="rId30"/>
            </p:custDataLst>
          </p:nvPr>
        </p:nvSpPr>
        <p:spPr bwMode="auto">
          <a:xfrm>
            <a:off x="6938247" y="3084196"/>
            <a:ext cx="717702" cy="717703"/>
          </a:xfrm>
          <a:custGeom>
            <a:avLst/>
            <a:gdLst>
              <a:gd name="T0" fmla="*/ 77 w 155"/>
              <a:gd name="T1" fmla="*/ 155 h 155"/>
              <a:gd name="T2" fmla="*/ 66 w 155"/>
              <a:gd name="T3" fmla="*/ 154 h 155"/>
              <a:gd name="T4" fmla="*/ 55 w 155"/>
              <a:gd name="T5" fmla="*/ 151 h 155"/>
              <a:gd name="T6" fmla="*/ 44 w 155"/>
              <a:gd name="T7" fmla="*/ 147 h 155"/>
              <a:gd name="T8" fmla="*/ 34 w 155"/>
              <a:gd name="T9" fmla="*/ 141 h 155"/>
              <a:gd name="T10" fmla="*/ 25 w 155"/>
              <a:gd name="T11" fmla="*/ 134 h 155"/>
              <a:gd name="T12" fmla="*/ 18 w 155"/>
              <a:gd name="T13" fmla="*/ 126 h 155"/>
              <a:gd name="T14" fmla="*/ 11 w 155"/>
              <a:gd name="T15" fmla="*/ 117 h 155"/>
              <a:gd name="T16" fmla="*/ 6 w 155"/>
              <a:gd name="T17" fmla="*/ 107 h 155"/>
              <a:gd name="T18" fmla="*/ 2 w 155"/>
              <a:gd name="T19" fmla="*/ 96 h 155"/>
              <a:gd name="T20" fmla="*/ 0 w 155"/>
              <a:gd name="T21" fmla="*/ 85 h 155"/>
              <a:gd name="T22" fmla="*/ 0 w 155"/>
              <a:gd name="T23" fmla="*/ 73 h 155"/>
              <a:gd name="T24" fmla="*/ 2 w 155"/>
              <a:gd name="T25" fmla="*/ 61 h 155"/>
              <a:gd name="T26" fmla="*/ 5 w 155"/>
              <a:gd name="T27" fmla="*/ 50 h 155"/>
              <a:gd name="T28" fmla="*/ 9 w 155"/>
              <a:gd name="T29" fmla="*/ 40 h 155"/>
              <a:gd name="T30" fmla="*/ 15 w 155"/>
              <a:gd name="T31" fmla="*/ 31 h 155"/>
              <a:gd name="T32" fmla="*/ 23 w 155"/>
              <a:gd name="T33" fmla="*/ 22 h 155"/>
              <a:gd name="T34" fmla="*/ 31 w 155"/>
              <a:gd name="T35" fmla="*/ 15 h 155"/>
              <a:gd name="T36" fmla="*/ 41 w 155"/>
              <a:gd name="T37" fmla="*/ 9 h 155"/>
              <a:gd name="T38" fmla="*/ 51 w 155"/>
              <a:gd name="T39" fmla="*/ 4 h 155"/>
              <a:gd name="T40" fmla="*/ 62 w 155"/>
              <a:gd name="T41" fmla="*/ 1 h 155"/>
              <a:gd name="T42" fmla="*/ 74 w 155"/>
              <a:gd name="T43" fmla="*/ 0 h 155"/>
              <a:gd name="T44" fmla="*/ 85 w 155"/>
              <a:gd name="T45" fmla="*/ 0 h 155"/>
              <a:gd name="T46" fmla="*/ 97 w 155"/>
              <a:gd name="T47" fmla="*/ 2 h 155"/>
              <a:gd name="T48" fmla="*/ 108 w 155"/>
              <a:gd name="T49" fmla="*/ 6 h 155"/>
              <a:gd name="T50" fmla="*/ 118 w 155"/>
              <a:gd name="T51" fmla="*/ 11 h 155"/>
              <a:gd name="T52" fmla="*/ 127 w 155"/>
              <a:gd name="T53" fmla="*/ 17 h 155"/>
              <a:gd name="T54" fmla="*/ 135 w 155"/>
              <a:gd name="T55" fmla="*/ 25 h 155"/>
              <a:gd name="T56" fmla="*/ 142 w 155"/>
              <a:gd name="T57" fmla="*/ 34 h 155"/>
              <a:gd name="T58" fmla="*/ 147 w 155"/>
              <a:gd name="T59" fmla="*/ 43 h 155"/>
              <a:gd name="T60" fmla="*/ 152 w 155"/>
              <a:gd name="T61" fmla="*/ 54 h 155"/>
              <a:gd name="T62" fmla="*/ 154 w 155"/>
              <a:gd name="T63" fmla="*/ 65 h 155"/>
              <a:gd name="T64" fmla="*/ 155 w 155"/>
              <a:gd name="T65" fmla="*/ 77 h 155"/>
              <a:gd name="T66" fmla="*/ 154 w 155"/>
              <a:gd name="T67" fmla="*/ 89 h 155"/>
              <a:gd name="T68" fmla="*/ 152 w 155"/>
              <a:gd name="T69" fmla="*/ 100 h 155"/>
              <a:gd name="T70" fmla="*/ 147 w 155"/>
              <a:gd name="T71" fmla="*/ 111 h 155"/>
              <a:gd name="T72" fmla="*/ 142 w 155"/>
              <a:gd name="T73" fmla="*/ 120 h 155"/>
              <a:gd name="T74" fmla="*/ 135 w 155"/>
              <a:gd name="T75" fmla="*/ 129 h 155"/>
              <a:gd name="T76" fmla="*/ 127 w 155"/>
              <a:gd name="T77" fmla="*/ 137 h 155"/>
              <a:gd name="T78" fmla="*/ 118 w 155"/>
              <a:gd name="T79" fmla="*/ 143 h 155"/>
              <a:gd name="T80" fmla="*/ 108 w 155"/>
              <a:gd name="T81" fmla="*/ 148 h 155"/>
              <a:gd name="T82" fmla="*/ 97 w 155"/>
              <a:gd name="T83" fmla="*/ 152 h 155"/>
              <a:gd name="T84" fmla="*/ 85 w 155"/>
              <a:gd name="T85" fmla="*/ 154 h 155"/>
              <a:gd name="T86" fmla="*/ 77 w 155"/>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155">
                <a:moveTo>
                  <a:pt x="77" y="155"/>
                </a:moveTo>
                <a:cubicBezTo>
                  <a:pt x="73" y="154"/>
                  <a:pt x="70" y="154"/>
                  <a:pt x="66" y="154"/>
                </a:cubicBezTo>
                <a:cubicBezTo>
                  <a:pt x="62" y="153"/>
                  <a:pt x="58" y="152"/>
                  <a:pt x="55" y="151"/>
                </a:cubicBezTo>
                <a:cubicBezTo>
                  <a:pt x="51" y="150"/>
                  <a:pt x="47" y="148"/>
                  <a:pt x="44" y="147"/>
                </a:cubicBezTo>
                <a:cubicBezTo>
                  <a:pt x="41" y="145"/>
                  <a:pt x="37" y="143"/>
                  <a:pt x="34" y="141"/>
                </a:cubicBezTo>
                <a:cubicBezTo>
                  <a:pt x="31" y="139"/>
                  <a:pt x="28" y="137"/>
                  <a:pt x="25" y="134"/>
                </a:cubicBezTo>
                <a:cubicBezTo>
                  <a:pt x="23" y="132"/>
                  <a:pt x="20" y="129"/>
                  <a:pt x="18" y="126"/>
                </a:cubicBezTo>
                <a:cubicBezTo>
                  <a:pt x="15" y="123"/>
                  <a:pt x="13" y="120"/>
                  <a:pt x="11" y="117"/>
                </a:cubicBezTo>
                <a:cubicBezTo>
                  <a:pt x="9" y="114"/>
                  <a:pt x="8" y="111"/>
                  <a:pt x="6" y="107"/>
                </a:cubicBezTo>
                <a:cubicBezTo>
                  <a:pt x="5" y="104"/>
                  <a:pt x="3" y="100"/>
                  <a:pt x="2" y="96"/>
                </a:cubicBezTo>
                <a:cubicBezTo>
                  <a:pt x="2" y="93"/>
                  <a:pt x="1" y="89"/>
                  <a:pt x="0" y="85"/>
                </a:cubicBezTo>
                <a:cubicBezTo>
                  <a:pt x="0" y="81"/>
                  <a:pt x="0" y="77"/>
                  <a:pt x="0" y="73"/>
                </a:cubicBezTo>
                <a:cubicBezTo>
                  <a:pt x="0" y="69"/>
                  <a:pt x="1" y="65"/>
                  <a:pt x="2" y="61"/>
                </a:cubicBezTo>
                <a:cubicBezTo>
                  <a:pt x="2" y="58"/>
                  <a:pt x="3" y="54"/>
                  <a:pt x="5" y="50"/>
                </a:cubicBezTo>
                <a:cubicBezTo>
                  <a:pt x="6" y="47"/>
                  <a:pt x="8" y="44"/>
                  <a:pt x="9" y="40"/>
                </a:cubicBezTo>
                <a:cubicBezTo>
                  <a:pt x="11" y="37"/>
                  <a:pt x="13" y="34"/>
                  <a:pt x="15" y="31"/>
                </a:cubicBezTo>
                <a:cubicBezTo>
                  <a:pt x="18" y="28"/>
                  <a:pt x="20" y="25"/>
                  <a:pt x="23" y="22"/>
                </a:cubicBezTo>
                <a:cubicBezTo>
                  <a:pt x="25" y="20"/>
                  <a:pt x="28" y="17"/>
                  <a:pt x="31" y="15"/>
                </a:cubicBezTo>
                <a:cubicBezTo>
                  <a:pt x="34" y="13"/>
                  <a:pt x="37" y="11"/>
                  <a:pt x="41" y="9"/>
                </a:cubicBezTo>
                <a:cubicBezTo>
                  <a:pt x="44" y="7"/>
                  <a:pt x="47" y="6"/>
                  <a:pt x="51" y="4"/>
                </a:cubicBezTo>
                <a:cubicBezTo>
                  <a:pt x="55" y="3"/>
                  <a:pt x="58" y="2"/>
                  <a:pt x="62" y="1"/>
                </a:cubicBezTo>
                <a:cubicBezTo>
                  <a:pt x="66" y="0"/>
                  <a:pt x="70" y="0"/>
                  <a:pt x="74" y="0"/>
                </a:cubicBezTo>
                <a:cubicBezTo>
                  <a:pt x="78" y="0"/>
                  <a:pt x="81" y="0"/>
                  <a:pt x="85" y="0"/>
                </a:cubicBezTo>
                <a:cubicBezTo>
                  <a:pt x="89" y="0"/>
                  <a:pt x="93" y="1"/>
                  <a:pt x="97" y="2"/>
                </a:cubicBezTo>
                <a:cubicBezTo>
                  <a:pt x="101" y="3"/>
                  <a:pt x="104" y="4"/>
                  <a:pt x="108" y="6"/>
                </a:cubicBezTo>
                <a:cubicBezTo>
                  <a:pt x="111" y="7"/>
                  <a:pt x="114" y="9"/>
                  <a:pt x="118" y="11"/>
                </a:cubicBezTo>
                <a:cubicBezTo>
                  <a:pt x="121" y="13"/>
                  <a:pt x="124" y="15"/>
                  <a:pt x="127" y="17"/>
                </a:cubicBezTo>
                <a:cubicBezTo>
                  <a:pt x="130" y="20"/>
                  <a:pt x="132" y="22"/>
                  <a:pt x="135" y="25"/>
                </a:cubicBezTo>
                <a:cubicBezTo>
                  <a:pt x="137" y="28"/>
                  <a:pt x="140" y="31"/>
                  <a:pt x="142" y="34"/>
                </a:cubicBezTo>
                <a:cubicBezTo>
                  <a:pt x="144" y="37"/>
                  <a:pt x="146" y="40"/>
                  <a:pt x="147" y="43"/>
                </a:cubicBezTo>
                <a:cubicBezTo>
                  <a:pt x="149" y="47"/>
                  <a:pt x="150" y="50"/>
                  <a:pt x="152" y="54"/>
                </a:cubicBezTo>
                <a:cubicBezTo>
                  <a:pt x="153" y="58"/>
                  <a:pt x="153" y="61"/>
                  <a:pt x="154" y="65"/>
                </a:cubicBezTo>
                <a:cubicBezTo>
                  <a:pt x="155" y="69"/>
                  <a:pt x="155" y="73"/>
                  <a:pt x="155" y="77"/>
                </a:cubicBezTo>
                <a:cubicBezTo>
                  <a:pt x="155" y="81"/>
                  <a:pt x="155" y="85"/>
                  <a:pt x="154" y="89"/>
                </a:cubicBezTo>
                <a:cubicBezTo>
                  <a:pt x="153" y="93"/>
                  <a:pt x="153" y="96"/>
                  <a:pt x="152" y="100"/>
                </a:cubicBezTo>
                <a:cubicBezTo>
                  <a:pt x="150" y="104"/>
                  <a:pt x="149" y="107"/>
                  <a:pt x="147" y="111"/>
                </a:cubicBezTo>
                <a:cubicBezTo>
                  <a:pt x="146" y="114"/>
                  <a:pt x="144" y="117"/>
                  <a:pt x="142" y="120"/>
                </a:cubicBezTo>
                <a:cubicBezTo>
                  <a:pt x="140" y="123"/>
                  <a:pt x="137" y="126"/>
                  <a:pt x="135" y="129"/>
                </a:cubicBezTo>
                <a:cubicBezTo>
                  <a:pt x="132" y="132"/>
                  <a:pt x="130" y="134"/>
                  <a:pt x="127" y="137"/>
                </a:cubicBezTo>
                <a:cubicBezTo>
                  <a:pt x="124" y="139"/>
                  <a:pt x="121" y="141"/>
                  <a:pt x="118" y="143"/>
                </a:cubicBezTo>
                <a:cubicBezTo>
                  <a:pt x="114" y="145"/>
                  <a:pt x="111" y="147"/>
                  <a:pt x="108" y="148"/>
                </a:cubicBezTo>
                <a:cubicBezTo>
                  <a:pt x="104" y="150"/>
                  <a:pt x="101" y="151"/>
                  <a:pt x="97" y="152"/>
                </a:cubicBezTo>
                <a:cubicBezTo>
                  <a:pt x="93" y="153"/>
                  <a:pt x="89" y="154"/>
                  <a:pt x="85" y="154"/>
                </a:cubicBezTo>
                <a:cubicBezTo>
                  <a:pt x="77" y="155"/>
                  <a:pt x="77" y="155"/>
                  <a:pt x="77" y="155"/>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 name="Oval 34"/>
          <p:cNvSpPr>
            <a:spLocks noChangeArrowheads="1"/>
          </p:cNvSpPr>
          <p:nvPr>
            <p:custDataLst>
              <p:tags r:id="rId31"/>
            </p:custDataLst>
          </p:nvPr>
        </p:nvSpPr>
        <p:spPr bwMode="auto">
          <a:xfrm>
            <a:off x="6961357" y="5166687"/>
            <a:ext cx="671482" cy="671482"/>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 name="Oval 35"/>
          <p:cNvSpPr>
            <a:spLocks noChangeArrowheads="1"/>
          </p:cNvSpPr>
          <p:nvPr>
            <p:custDataLst>
              <p:tags r:id="rId32"/>
            </p:custDataLst>
          </p:nvPr>
        </p:nvSpPr>
        <p:spPr bwMode="auto">
          <a:xfrm>
            <a:off x="10743737" y="5166687"/>
            <a:ext cx="670198" cy="671482"/>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Oval 36"/>
          <p:cNvSpPr>
            <a:spLocks noChangeArrowheads="1"/>
          </p:cNvSpPr>
          <p:nvPr>
            <p:custDataLst>
              <p:tags r:id="rId33"/>
            </p:custDataLst>
          </p:nvPr>
        </p:nvSpPr>
        <p:spPr bwMode="auto">
          <a:xfrm>
            <a:off x="10822055" y="5246288"/>
            <a:ext cx="508427" cy="51356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 name="Freeform 37"/>
          <p:cNvSpPr/>
          <p:nvPr>
            <p:custDataLst>
              <p:tags r:id="rId34"/>
            </p:custDataLst>
          </p:nvPr>
        </p:nvSpPr>
        <p:spPr bwMode="auto">
          <a:xfrm>
            <a:off x="10859289" y="5287374"/>
            <a:ext cx="435242" cy="430107"/>
          </a:xfrm>
          <a:custGeom>
            <a:avLst/>
            <a:gdLst>
              <a:gd name="T0" fmla="*/ 47 w 94"/>
              <a:gd name="T1" fmla="*/ 93 h 93"/>
              <a:gd name="T2" fmla="*/ 54 w 94"/>
              <a:gd name="T3" fmla="*/ 93 h 93"/>
              <a:gd name="T4" fmla="*/ 68 w 94"/>
              <a:gd name="T5" fmla="*/ 89 h 93"/>
              <a:gd name="T6" fmla="*/ 72 w 94"/>
              <a:gd name="T7" fmla="*/ 87 h 93"/>
              <a:gd name="T8" fmla="*/ 85 w 94"/>
              <a:gd name="T9" fmla="*/ 74 h 93"/>
              <a:gd name="T10" fmla="*/ 87 w 94"/>
              <a:gd name="T11" fmla="*/ 71 h 93"/>
              <a:gd name="T12" fmla="*/ 94 w 94"/>
              <a:gd name="T13" fmla="*/ 54 h 93"/>
              <a:gd name="T14" fmla="*/ 94 w 94"/>
              <a:gd name="T15" fmla="*/ 46 h 93"/>
              <a:gd name="T16" fmla="*/ 93 w 94"/>
              <a:gd name="T17" fmla="*/ 35 h 93"/>
              <a:gd name="T18" fmla="*/ 91 w 94"/>
              <a:gd name="T19" fmla="*/ 30 h 93"/>
              <a:gd name="T20" fmla="*/ 82 w 94"/>
              <a:gd name="T21" fmla="*/ 15 h 93"/>
              <a:gd name="T22" fmla="*/ 79 w 94"/>
              <a:gd name="T23" fmla="*/ 12 h 93"/>
              <a:gd name="T24" fmla="*/ 63 w 94"/>
              <a:gd name="T25" fmla="*/ 2 h 93"/>
              <a:gd name="T26" fmla="*/ 52 w 94"/>
              <a:gd name="T27" fmla="*/ 0 h 93"/>
              <a:gd name="T28" fmla="*/ 45 w 94"/>
              <a:gd name="T29" fmla="*/ 0 h 93"/>
              <a:gd name="T30" fmla="*/ 31 w 94"/>
              <a:gd name="T31" fmla="*/ 2 h 93"/>
              <a:gd name="T32" fmla="*/ 27 w 94"/>
              <a:gd name="T33" fmla="*/ 4 h 93"/>
              <a:gd name="T34" fmla="*/ 13 w 94"/>
              <a:gd name="T35" fmla="*/ 15 h 93"/>
              <a:gd name="T36" fmla="*/ 10 w 94"/>
              <a:gd name="T37" fmla="*/ 18 h 93"/>
              <a:gd name="T38" fmla="*/ 2 w 94"/>
              <a:gd name="T39" fmla="*/ 35 h 93"/>
              <a:gd name="T40" fmla="*/ 1 w 94"/>
              <a:gd name="T41" fmla="*/ 42 h 93"/>
              <a:gd name="T42" fmla="*/ 1 w 94"/>
              <a:gd name="T43" fmla="*/ 54 h 93"/>
              <a:gd name="T44" fmla="*/ 2 w 94"/>
              <a:gd name="T45" fmla="*/ 58 h 93"/>
              <a:gd name="T46" fmla="*/ 10 w 94"/>
              <a:gd name="T47" fmla="*/ 74 h 93"/>
              <a:gd name="T48" fmla="*/ 13 w 94"/>
              <a:gd name="T49" fmla="*/ 78 h 93"/>
              <a:gd name="T50" fmla="*/ 27 w 94"/>
              <a:gd name="T51" fmla="*/ 89 h 93"/>
              <a:gd name="T52" fmla="*/ 31 w 94"/>
              <a:gd name="T53" fmla="*/ 90 h 93"/>
              <a:gd name="T54" fmla="*/ 47 w 94"/>
              <a:gd name="T5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93">
                <a:moveTo>
                  <a:pt x="47" y="93"/>
                </a:moveTo>
                <a:cubicBezTo>
                  <a:pt x="50" y="93"/>
                  <a:pt x="52" y="93"/>
                  <a:pt x="54" y="93"/>
                </a:cubicBezTo>
                <a:cubicBezTo>
                  <a:pt x="59" y="92"/>
                  <a:pt x="63" y="91"/>
                  <a:pt x="68" y="89"/>
                </a:cubicBezTo>
                <a:cubicBezTo>
                  <a:pt x="72" y="87"/>
                  <a:pt x="72" y="87"/>
                  <a:pt x="72" y="87"/>
                </a:cubicBezTo>
                <a:cubicBezTo>
                  <a:pt x="77" y="83"/>
                  <a:pt x="81" y="79"/>
                  <a:pt x="85" y="74"/>
                </a:cubicBezTo>
                <a:cubicBezTo>
                  <a:pt x="87" y="71"/>
                  <a:pt x="87" y="71"/>
                  <a:pt x="87" y="71"/>
                </a:cubicBezTo>
                <a:cubicBezTo>
                  <a:pt x="91" y="65"/>
                  <a:pt x="93" y="60"/>
                  <a:pt x="94" y="54"/>
                </a:cubicBezTo>
                <a:cubicBezTo>
                  <a:pt x="94" y="51"/>
                  <a:pt x="94" y="49"/>
                  <a:pt x="94" y="46"/>
                </a:cubicBezTo>
                <a:cubicBezTo>
                  <a:pt x="94" y="42"/>
                  <a:pt x="94" y="39"/>
                  <a:pt x="93" y="35"/>
                </a:cubicBezTo>
                <a:cubicBezTo>
                  <a:pt x="91" y="30"/>
                  <a:pt x="91" y="30"/>
                  <a:pt x="91" y="30"/>
                </a:cubicBezTo>
                <a:cubicBezTo>
                  <a:pt x="89" y="25"/>
                  <a:pt x="86" y="20"/>
                  <a:pt x="82" y="15"/>
                </a:cubicBezTo>
                <a:cubicBezTo>
                  <a:pt x="79" y="12"/>
                  <a:pt x="79" y="12"/>
                  <a:pt x="79" y="12"/>
                </a:cubicBezTo>
                <a:cubicBezTo>
                  <a:pt x="74" y="8"/>
                  <a:pt x="69" y="5"/>
                  <a:pt x="63" y="2"/>
                </a:cubicBezTo>
                <a:cubicBezTo>
                  <a:pt x="60" y="1"/>
                  <a:pt x="56" y="0"/>
                  <a:pt x="52" y="0"/>
                </a:cubicBezTo>
                <a:cubicBezTo>
                  <a:pt x="50" y="0"/>
                  <a:pt x="47" y="0"/>
                  <a:pt x="45" y="0"/>
                </a:cubicBezTo>
                <a:cubicBezTo>
                  <a:pt x="40" y="0"/>
                  <a:pt x="36" y="1"/>
                  <a:pt x="31" y="2"/>
                </a:cubicBezTo>
                <a:cubicBezTo>
                  <a:pt x="27" y="4"/>
                  <a:pt x="27" y="4"/>
                  <a:pt x="27" y="4"/>
                </a:cubicBezTo>
                <a:cubicBezTo>
                  <a:pt x="21" y="7"/>
                  <a:pt x="17" y="10"/>
                  <a:pt x="13" y="15"/>
                </a:cubicBezTo>
                <a:cubicBezTo>
                  <a:pt x="10" y="18"/>
                  <a:pt x="10" y="18"/>
                  <a:pt x="10" y="18"/>
                </a:cubicBezTo>
                <a:cubicBezTo>
                  <a:pt x="6" y="24"/>
                  <a:pt x="4" y="29"/>
                  <a:pt x="2" y="35"/>
                </a:cubicBezTo>
                <a:cubicBezTo>
                  <a:pt x="1" y="37"/>
                  <a:pt x="1" y="39"/>
                  <a:pt x="1" y="42"/>
                </a:cubicBezTo>
                <a:cubicBezTo>
                  <a:pt x="0" y="46"/>
                  <a:pt x="1" y="50"/>
                  <a:pt x="1" y="54"/>
                </a:cubicBezTo>
                <a:cubicBezTo>
                  <a:pt x="2" y="58"/>
                  <a:pt x="2" y="58"/>
                  <a:pt x="2" y="58"/>
                </a:cubicBezTo>
                <a:cubicBezTo>
                  <a:pt x="4" y="64"/>
                  <a:pt x="6" y="69"/>
                  <a:pt x="10" y="74"/>
                </a:cubicBezTo>
                <a:cubicBezTo>
                  <a:pt x="13" y="78"/>
                  <a:pt x="13" y="78"/>
                  <a:pt x="13" y="78"/>
                </a:cubicBezTo>
                <a:cubicBezTo>
                  <a:pt x="17" y="83"/>
                  <a:pt x="21" y="86"/>
                  <a:pt x="27" y="89"/>
                </a:cubicBezTo>
                <a:cubicBezTo>
                  <a:pt x="31" y="90"/>
                  <a:pt x="31" y="90"/>
                  <a:pt x="31" y="90"/>
                </a:cubicBezTo>
                <a:cubicBezTo>
                  <a:pt x="37" y="92"/>
                  <a:pt x="42" y="93"/>
                  <a:pt x="47" y="93"/>
                </a:cubicBez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Oval 38"/>
          <p:cNvSpPr>
            <a:spLocks noChangeArrowheads="1"/>
          </p:cNvSpPr>
          <p:nvPr>
            <p:custDataLst>
              <p:tags r:id="rId35"/>
            </p:custDataLst>
          </p:nvPr>
        </p:nvSpPr>
        <p:spPr bwMode="auto">
          <a:xfrm>
            <a:off x="7040960" y="5246288"/>
            <a:ext cx="513561" cy="51356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 name="Freeform 39"/>
          <p:cNvSpPr/>
          <p:nvPr>
            <p:custDataLst>
              <p:tags r:id="rId36"/>
            </p:custDataLst>
          </p:nvPr>
        </p:nvSpPr>
        <p:spPr bwMode="auto">
          <a:xfrm>
            <a:off x="7082045" y="5283523"/>
            <a:ext cx="430107" cy="433959"/>
          </a:xfrm>
          <a:custGeom>
            <a:avLst/>
            <a:gdLst>
              <a:gd name="T0" fmla="*/ 46 w 93"/>
              <a:gd name="T1" fmla="*/ 94 h 94"/>
              <a:gd name="T2" fmla="*/ 54 w 93"/>
              <a:gd name="T3" fmla="*/ 94 h 94"/>
              <a:gd name="T4" fmla="*/ 67 w 93"/>
              <a:gd name="T5" fmla="*/ 90 h 94"/>
              <a:gd name="T6" fmla="*/ 71 w 93"/>
              <a:gd name="T7" fmla="*/ 88 h 94"/>
              <a:gd name="T8" fmla="*/ 84 w 93"/>
              <a:gd name="T9" fmla="*/ 75 h 94"/>
              <a:gd name="T10" fmla="*/ 87 w 93"/>
              <a:gd name="T11" fmla="*/ 72 h 94"/>
              <a:gd name="T12" fmla="*/ 93 w 93"/>
              <a:gd name="T13" fmla="*/ 55 h 94"/>
              <a:gd name="T14" fmla="*/ 93 w 93"/>
              <a:gd name="T15" fmla="*/ 47 h 94"/>
              <a:gd name="T16" fmla="*/ 92 w 93"/>
              <a:gd name="T17" fmla="*/ 36 h 94"/>
              <a:gd name="T18" fmla="*/ 91 w 93"/>
              <a:gd name="T19" fmla="*/ 31 h 94"/>
              <a:gd name="T20" fmla="*/ 81 w 93"/>
              <a:gd name="T21" fmla="*/ 16 h 94"/>
              <a:gd name="T22" fmla="*/ 78 w 93"/>
              <a:gd name="T23" fmla="*/ 13 h 94"/>
              <a:gd name="T24" fmla="*/ 63 w 93"/>
              <a:gd name="T25" fmla="*/ 3 h 94"/>
              <a:gd name="T26" fmla="*/ 58 w 93"/>
              <a:gd name="T27" fmla="*/ 2 h 94"/>
              <a:gd name="T28" fmla="*/ 42 w 93"/>
              <a:gd name="T29" fmla="*/ 1 h 94"/>
              <a:gd name="T30" fmla="*/ 37 w 93"/>
              <a:gd name="T31" fmla="*/ 2 h 94"/>
              <a:gd name="T32" fmla="*/ 20 w 93"/>
              <a:gd name="T33" fmla="*/ 9 h 94"/>
              <a:gd name="T34" fmla="*/ 17 w 93"/>
              <a:gd name="T35" fmla="*/ 11 h 94"/>
              <a:gd name="T36" fmla="*/ 5 w 93"/>
              <a:gd name="T37" fmla="*/ 25 h 94"/>
              <a:gd name="T38" fmla="*/ 1 w 93"/>
              <a:gd name="T39" fmla="*/ 36 h 94"/>
              <a:gd name="T40" fmla="*/ 0 w 93"/>
              <a:gd name="T41" fmla="*/ 43 h 94"/>
              <a:gd name="T42" fmla="*/ 0 w 93"/>
              <a:gd name="T43" fmla="*/ 55 h 94"/>
              <a:gd name="T44" fmla="*/ 1 w 93"/>
              <a:gd name="T45" fmla="*/ 59 h 94"/>
              <a:gd name="T46" fmla="*/ 9 w 93"/>
              <a:gd name="T47" fmla="*/ 75 h 94"/>
              <a:gd name="T48" fmla="*/ 12 w 93"/>
              <a:gd name="T49" fmla="*/ 79 h 94"/>
              <a:gd name="T50" fmla="*/ 26 w 93"/>
              <a:gd name="T51" fmla="*/ 90 h 94"/>
              <a:gd name="T52" fmla="*/ 37 w 93"/>
              <a:gd name="T53" fmla="*/ 93 h 94"/>
              <a:gd name="T54" fmla="*/ 46 w 93"/>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94">
                <a:moveTo>
                  <a:pt x="46" y="94"/>
                </a:moveTo>
                <a:cubicBezTo>
                  <a:pt x="49" y="94"/>
                  <a:pt x="51" y="94"/>
                  <a:pt x="54" y="94"/>
                </a:cubicBezTo>
                <a:cubicBezTo>
                  <a:pt x="58" y="93"/>
                  <a:pt x="62" y="92"/>
                  <a:pt x="67" y="90"/>
                </a:cubicBezTo>
                <a:cubicBezTo>
                  <a:pt x="71" y="88"/>
                  <a:pt x="71" y="88"/>
                  <a:pt x="71" y="88"/>
                </a:cubicBezTo>
                <a:cubicBezTo>
                  <a:pt x="76" y="84"/>
                  <a:pt x="80" y="80"/>
                  <a:pt x="84" y="75"/>
                </a:cubicBezTo>
                <a:cubicBezTo>
                  <a:pt x="87" y="72"/>
                  <a:pt x="87" y="72"/>
                  <a:pt x="87" y="72"/>
                </a:cubicBezTo>
                <a:cubicBezTo>
                  <a:pt x="90" y="66"/>
                  <a:pt x="92" y="61"/>
                  <a:pt x="93" y="55"/>
                </a:cubicBezTo>
                <a:cubicBezTo>
                  <a:pt x="93" y="52"/>
                  <a:pt x="93" y="50"/>
                  <a:pt x="93" y="47"/>
                </a:cubicBezTo>
                <a:cubicBezTo>
                  <a:pt x="93" y="43"/>
                  <a:pt x="93" y="40"/>
                  <a:pt x="92" y="36"/>
                </a:cubicBezTo>
                <a:cubicBezTo>
                  <a:pt x="91" y="31"/>
                  <a:pt x="91" y="31"/>
                  <a:pt x="91" y="31"/>
                </a:cubicBezTo>
                <a:cubicBezTo>
                  <a:pt x="88" y="26"/>
                  <a:pt x="85" y="21"/>
                  <a:pt x="81" y="16"/>
                </a:cubicBezTo>
                <a:cubicBezTo>
                  <a:pt x="78" y="13"/>
                  <a:pt x="78" y="13"/>
                  <a:pt x="78" y="13"/>
                </a:cubicBezTo>
                <a:cubicBezTo>
                  <a:pt x="73" y="9"/>
                  <a:pt x="68" y="6"/>
                  <a:pt x="63" y="3"/>
                </a:cubicBezTo>
                <a:cubicBezTo>
                  <a:pt x="58" y="2"/>
                  <a:pt x="58" y="2"/>
                  <a:pt x="58" y="2"/>
                </a:cubicBezTo>
                <a:cubicBezTo>
                  <a:pt x="53" y="1"/>
                  <a:pt x="47" y="0"/>
                  <a:pt x="42" y="1"/>
                </a:cubicBezTo>
                <a:cubicBezTo>
                  <a:pt x="37" y="2"/>
                  <a:pt x="37" y="2"/>
                  <a:pt x="37" y="2"/>
                </a:cubicBezTo>
                <a:cubicBezTo>
                  <a:pt x="31" y="3"/>
                  <a:pt x="26" y="5"/>
                  <a:pt x="20" y="9"/>
                </a:cubicBezTo>
                <a:cubicBezTo>
                  <a:pt x="17" y="11"/>
                  <a:pt x="17" y="11"/>
                  <a:pt x="17" y="11"/>
                </a:cubicBezTo>
                <a:cubicBezTo>
                  <a:pt x="12" y="15"/>
                  <a:pt x="8" y="20"/>
                  <a:pt x="5" y="25"/>
                </a:cubicBezTo>
                <a:cubicBezTo>
                  <a:pt x="3" y="29"/>
                  <a:pt x="2" y="32"/>
                  <a:pt x="1" y="36"/>
                </a:cubicBezTo>
                <a:cubicBezTo>
                  <a:pt x="1" y="38"/>
                  <a:pt x="0" y="40"/>
                  <a:pt x="0" y="43"/>
                </a:cubicBezTo>
                <a:cubicBezTo>
                  <a:pt x="0" y="47"/>
                  <a:pt x="0" y="51"/>
                  <a:pt x="0" y="55"/>
                </a:cubicBezTo>
                <a:cubicBezTo>
                  <a:pt x="1" y="59"/>
                  <a:pt x="1" y="59"/>
                  <a:pt x="1" y="59"/>
                </a:cubicBezTo>
                <a:cubicBezTo>
                  <a:pt x="3" y="65"/>
                  <a:pt x="5" y="70"/>
                  <a:pt x="9" y="75"/>
                </a:cubicBezTo>
                <a:cubicBezTo>
                  <a:pt x="12" y="79"/>
                  <a:pt x="12" y="79"/>
                  <a:pt x="12" y="79"/>
                </a:cubicBezTo>
                <a:cubicBezTo>
                  <a:pt x="16" y="84"/>
                  <a:pt x="21" y="87"/>
                  <a:pt x="26" y="90"/>
                </a:cubicBezTo>
                <a:cubicBezTo>
                  <a:pt x="30" y="91"/>
                  <a:pt x="33" y="92"/>
                  <a:pt x="37" y="93"/>
                </a:cubicBezTo>
                <a:cubicBezTo>
                  <a:pt x="40" y="94"/>
                  <a:pt x="43" y="94"/>
                  <a:pt x="46" y="9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Oval 40"/>
          <p:cNvSpPr>
            <a:spLocks noChangeArrowheads="1"/>
          </p:cNvSpPr>
          <p:nvPr>
            <p:custDataLst>
              <p:tags r:id="rId37"/>
            </p:custDataLst>
          </p:nvPr>
        </p:nvSpPr>
        <p:spPr bwMode="auto">
          <a:xfrm>
            <a:off x="10280248" y="4287212"/>
            <a:ext cx="509710" cy="509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Freeform 41"/>
          <p:cNvSpPr/>
          <p:nvPr>
            <p:custDataLst>
              <p:tags r:id="rId38"/>
            </p:custDataLst>
          </p:nvPr>
        </p:nvSpPr>
        <p:spPr bwMode="auto">
          <a:xfrm>
            <a:off x="10317483" y="4324446"/>
            <a:ext cx="430107" cy="435244"/>
          </a:xfrm>
          <a:custGeom>
            <a:avLst/>
            <a:gdLst>
              <a:gd name="T0" fmla="*/ 47 w 93"/>
              <a:gd name="T1" fmla="*/ 94 h 94"/>
              <a:gd name="T2" fmla="*/ 54 w 93"/>
              <a:gd name="T3" fmla="*/ 94 h 94"/>
              <a:gd name="T4" fmla="*/ 67 w 93"/>
              <a:gd name="T5" fmla="*/ 90 h 94"/>
              <a:gd name="T6" fmla="*/ 71 w 93"/>
              <a:gd name="T7" fmla="*/ 87 h 94"/>
              <a:gd name="T8" fmla="*/ 84 w 93"/>
              <a:gd name="T9" fmla="*/ 75 h 94"/>
              <a:gd name="T10" fmla="*/ 87 w 93"/>
              <a:gd name="T11" fmla="*/ 72 h 94"/>
              <a:gd name="T12" fmla="*/ 93 w 93"/>
              <a:gd name="T13" fmla="*/ 54 h 94"/>
              <a:gd name="T14" fmla="*/ 93 w 93"/>
              <a:gd name="T15" fmla="*/ 47 h 94"/>
              <a:gd name="T16" fmla="*/ 92 w 93"/>
              <a:gd name="T17" fmla="*/ 36 h 94"/>
              <a:gd name="T18" fmla="*/ 91 w 93"/>
              <a:gd name="T19" fmla="*/ 31 h 94"/>
              <a:gd name="T20" fmla="*/ 81 w 93"/>
              <a:gd name="T21" fmla="*/ 16 h 94"/>
              <a:gd name="T22" fmla="*/ 78 w 93"/>
              <a:gd name="T23" fmla="*/ 13 h 94"/>
              <a:gd name="T24" fmla="*/ 63 w 93"/>
              <a:gd name="T25" fmla="*/ 3 h 94"/>
              <a:gd name="T26" fmla="*/ 51 w 93"/>
              <a:gd name="T27" fmla="*/ 1 h 94"/>
              <a:gd name="T28" fmla="*/ 44 w 93"/>
              <a:gd name="T29" fmla="*/ 1 h 94"/>
              <a:gd name="T30" fmla="*/ 31 w 93"/>
              <a:gd name="T31" fmla="*/ 3 h 94"/>
              <a:gd name="T32" fmla="*/ 26 w 93"/>
              <a:gd name="T33" fmla="*/ 5 h 94"/>
              <a:gd name="T34" fmla="*/ 12 w 93"/>
              <a:gd name="T35" fmla="*/ 16 h 94"/>
              <a:gd name="T36" fmla="*/ 9 w 93"/>
              <a:gd name="T37" fmla="*/ 19 h 94"/>
              <a:gd name="T38" fmla="*/ 1 w 93"/>
              <a:gd name="T39" fmla="*/ 36 h 94"/>
              <a:gd name="T40" fmla="*/ 0 w 93"/>
              <a:gd name="T41" fmla="*/ 43 h 94"/>
              <a:gd name="T42" fmla="*/ 0 w 93"/>
              <a:gd name="T43" fmla="*/ 54 h 94"/>
              <a:gd name="T44" fmla="*/ 1 w 93"/>
              <a:gd name="T45" fmla="*/ 59 h 94"/>
              <a:gd name="T46" fmla="*/ 9 w 93"/>
              <a:gd name="T47" fmla="*/ 75 h 94"/>
              <a:gd name="T48" fmla="*/ 12 w 93"/>
              <a:gd name="T49" fmla="*/ 79 h 94"/>
              <a:gd name="T50" fmla="*/ 26 w 93"/>
              <a:gd name="T51" fmla="*/ 90 h 94"/>
              <a:gd name="T52" fmla="*/ 31 w 93"/>
              <a:gd name="T53" fmla="*/ 91 h 94"/>
              <a:gd name="T54" fmla="*/ 47 w 93"/>
              <a:gd name="T5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94">
                <a:moveTo>
                  <a:pt x="47" y="94"/>
                </a:moveTo>
                <a:cubicBezTo>
                  <a:pt x="49" y="94"/>
                  <a:pt x="51" y="94"/>
                  <a:pt x="54" y="94"/>
                </a:cubicBezTo>
                <a:cubicBezTo>
                  <a:pt x="58" y="93"/>
                  <a:pt x="63" y="92"/>
                  <a:pt x="67" y="90"/>
                </a:cubicBezTo>
                <a:cubicBezTo>
                  <a:pt x="71" y="87"/>
                  <a:pt x="71" y="87"/>
                  <a:pt x="71" y="87"/>
                </a:cubicBezTo>
                <a:cubicBezTo>
                  <a:pt x="76" y="84"/>
                  <a:pt x="80" y="80"/>
                  <a:pt x="84" y="75"/>
                </a:cubicBezTo>
                <a:cubicBezTo>
                  <a:pt x="87" y="72"/>
                  <a:pt x="87" y="72"/>
                  <a:pt x="87" y="72"/>
                </a:cubicBezTo>
                <a:cubicBezTo>
                  <a:pt x="90" y="66"/>
                  <a:pt x="92" y="61"/>
                  <a:pt x="93" y="54"/>
                </a:cubicBezTo>
                <a:cubicBezTo>
                  <a:pt x="93" y="52"/>
                  <a:pt x="93" y="50"/>
                  <a:pt x="93" y="47"/>
                </a:cubicBezTo>
                <a:cubicBezTo>
                  <a:pt x="93" y="43"/>
                  <a:pt x="93" y="40"/>
                  <a:pt x="92" y="36"/>
                </a:cubicBezTo>
                <a:cubicBezTo>
                  <a:pt x="91" y="31"/>
                  <a:pt x="91" y="31"/>
                  <a:pt x="91" y="31"/>
                </a:cubicBezTo>
                <a:cubicBezTo>
                  <a:pt x="88" y="25"/>
                  <a:pt x="85" y="21"/>
                  <a:pt x="81" y="16"/>
                </a:cubicBezTo>
                <a:cubicBezTo>
                  <a:pt x="78" y="13"/>
                  <a:pt x="78" y="13"/>
                  <a:pt x="78" y="13"/>
                </a:cubicBezTo>
                <a:cubicBezTo>
                  <a:pt x="73" y="9"/>
                  <a:pt x="69" y="6"/>
                  <a:pt x="63" y="3"/>
                </a:cubicBezTo>
                <a:cubicBezTo>
                  <a:pt x="59" y="2"/>
                  <a:pt x="55" y="1"/>
                  <a:pt x="51" y="1"/>
                </a:cubicBezTo>
                <a:cubicBezTo>
                  <a:pt x="49" y="1"/>
                  <a:pt x="47" y="0"/>
                  <a:pt x="44" y="1"/>
                </a:cubicBezTo>
                <a:cubicBezTo>
                  <a:pt x="39" y="1"/>
                  <a:pt x="35" y="2"/>
                  <a:pt x="31" y="3"/>
                </a:cubicBezTo>
                <a:cubicBezTo>
                  <a:pt x="26" y="5"/>
                  <a:pt x="26" y="5"/>
                  <a:pt x="26" y="5"/>
                </a:cubicBezTo>
                <a:cubicBezTo>
                  <a:pt x="21" y="8"/>
                  <a:pt x="16" y="11"/>
                  <a:pt x="12" y="16"/>
                </a:cubicBezTo>
                <a:cubicBezTo>
                  <a:pt x="9" y="19"/>
                  <a:pt x="9" y="19"/>
                  <a:pt x="9" y="19"/>
                </a:cubicBezTo>
                <a:cubicBezTo>
                  <a:pt x="5" y="25"/>
                  <a:pt x="3" y="30"/>
                  <a:pt x="1" y="36"/>
                </a:cubicBezTo>
                <a:cubicBezTo>
                  <a:pt x="1" y="38"/>
                  <a:pt x="0" y="40"/>
                  <a:pt x="0" y="43"/>
                </a:cubicBezTo>
                <a:cubicBezTo>
                  <a:pt x="0" y="47"/>
                  <a:pt x="0" y="50"/>
                  <a:pt x="0" y="54"/>
                </a:cubicBezTo>
                <a:cubicBezTo>
                  <a:pt x="1" y="59"/>
                  <a:pt x="1" y="59"/>
                  <a:pt x="1" y="59"/>
                </a:cubicBezTo>
                <a:cubicBezTo>
                  <a:pt x="3" y="65"/>
                  <a:pt x="5" y="70"/>
                  <a:pt x="9" y="75"/>
                </a:cubicBezTo>
                <a:cubicBezTo>
                  <a:pt x="12" y="79"/>
                  <a:pt x="12" y="79"/>
                  <a:pt x="12" y="79"/>
                </a:cubicBezTo>
                <a:cubicBezTo>
                  <a:pt x="16" y="83"/>
                  <a:pt x="21" y="87"/>
                  <a:pt x="26" y="90"/>
                </a:cubicBezTo>
                <a:cubicBezTo>
                  <a:pt x="31" y="91"/>
                  <a:pt x="31" y="91"/>
                  <a:pt x="31" y="91"/>
                </a:cubicBezTo>
                <a:cubicBezTo>
                  <a:pt x="36" y="93"/>
                  <a:pt x="41" y="94"/>
                  <a:pt x="47" y="94"/>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9" name="Freeform 42"/>
          <p:cNvSpPr/>
          <p:nvPr>
            <p:custDataLst>
              <p:tags r:id="rId39"/>
            </p:custDataLst>
          </p:nvPr>
        </p:nvSpPr>
        <p:spPr bwMode="auto">
          <a:xfrm>
            <a:off x="7845967" y="1038935"/>
            <a:ext cx="2688495" cy="1240251"/>
          </a:xfrm>
          <a:custGeom>
            <a:avLst/>
            <a:gdLst>
              <a:gd name="T0" fmla="*/ 0 w 2094"/>
              <a:gd name="T1" fmla="*/ 0 h 966"/>
              <a:gd name="T2" fmla="*/ 2094 w 2094"/>
              <a:gd name="T3" fmla="*/ 0 h 966"/>
              <a:gd name="T4" fmla="*/ 2094 w 2094"/>
              <a:gd name="T5" fmla="*/ 580 h 966"/>
              <a:gd name="T6" fmla="*/ 1045 w 2094"/>
              <a:gd name="T7" fmla="*/ 966 h 966"/>
              <a:gd name="T8" fmla="*/ 0 w 2094"/>
              <a:gd name="T9" fmla="*/ 580 h 966"/>
              <a:gd name="T10" fmla="*/ 0 w 2094"/>
              <a:gd name="T11" fmla="*/ 0 h 966"/>
              <a:gd name="T12" fmla="*/ 0 w 2094"/>
              <a:gd name="T13" fmla="*/ 0 h 966"/>
            </a:gdLst>
            <a:ahLst/>
            <a:cxnLst>
              <a:cxn ang="0">
                <a:pos x="T0" y="T1"/>
              </a:cxn>
              <a:cxn ang="0">
                <a:pos x="T2" y="T3"/>
              </a:cxn>
              <a:cxn ang="0">
                <a:pos x="T4" y="T5"/>
              </a:cxn>
              <a:cxn ang="0">
                <a:pos x="T6" y="T7"/>
              </a:cxn>
              <a:cxn ang="0">
                <a:pos x="T8" y="T9"/>
              </a:cxn>
              <a:cxn ang="0">
                <a:pos x="T10" y="T11"/>
              </a:cxn>
              <a:cxn ang="0">
                <a:pos x="T12" y="T13"/>
              </a:cxn>
            </a:cxnLst>
            <a:rect l="0" t="0" r="r" b="b"/>
            <a:pathLst>
              <a:path w="2094" h="966">
                <a:moveTo>
                  <a:pt x="0" y="0"/>
                </a:moveTo>
                <a:lnTo>
                  <a:pt x="2094" y="0"/>
                </a:lnTo>
                <a:lnTo>
                  <a:pt x="2094" y="580"/>
                </a:lnTo>
                <a:lnTo>
                  <a:pt x="1045" y="966"/>
                </a:lnTo>
                <a:lnTo>
                  <a:pt x="0" y="580"/>
                </a:lnTo>
                <a:lnTo>
                  <a:pt x="0" y="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Freeform 43"/>
          <p:cNvSpPr/>
          <p:nvPr>
            <p:custDataLst>
              <p:tags r:id="rId40"/>
            </p:custDataLst>
          </p:nvPr>
        </p:nvSpPr>
        <p:spPr bwMode="auto">
          <a:xfrm>
            <a:off x="7924285" y="1117255"/>
            <a:ext cx="2531858" cy="1078479"/>
          </a:xfrm>
          <a:custGeom>
            <a:avLst/>
            <a:gdLst>
              <a:gd name="T0" fmla="*/ 0 w 1972"/>
              <a:gd name="T1" fmla="*/ 0 h 840"/>
              <a:gd name="T2" fmla="*/ 1972 w 1972"/>
              <a:gd name="T3" fmla="*/ 0 h 840"/>
              <a:gd name="T4" fmla="*/ 1972 w 1972"/>
              <a:gd name="T5" fmla="*/ 476 h 840"/>
              <a:gd name="T6" fmla="*/ 984 w 1972"/>
              <a:gd name="T7" fmla="*/ 840 h 840"/>
              <a:gd name="T8" fmla="*/ 0 w 1972"/>
              <a:gd name="T9" fmla="*/ 476 h 840"/>
              <a:gd name="T10" fmla="*/ 0 w 1972"/>
              <a:gd name="T11" fmla="*/ 0 h 840"/>
              <a:gd name="T12" fmla="*/ 0 w 1972"/>
              <a:gd name="T13" fmla="*/ 0 h 840"/>
            </a:gdLst>
            <a:ahLst/>
            <a:cxnLst>
              <a:cxn ang="0">
                <a:pos x="T0" y="T1"/>
              </a:cxn>
              <a:cxn ang="0">
                <a:pos x="T2" y="T3"/>
              </a:cxn>
              <a:cxn ang="0">
                <a:pos x="T4" y="T5"/>
              </a:cxn>
              <a:cxn ang="0">
                <a:pos x="T6" y="T7"/>
              </a:cxn>
              <a:cxn ang="0">
                <a:pos x="T8" y="T9"/>
              </a:cxn>
              <a:cxn ang="0">
                <a:pos x="T10" y="T11"/>
              </a:cxn>
              <a:cxn ang="0">
                <a:pos x="T12" y="T13"/>
              </a:cxn>
            </a:cxnLst>
            <a:rect l="0" t="0" r="r" b="b"/>
            <a:pathLst>
              <a:path w="1972" h="840">
                <a:moveTo>
                  <a:pt x="0" y="0"/>
                </a:moveTo>
                <a:lnTo>
                  <a:pt x="1972" y="0"/>
                </a:lnTo>
                <a:lnTo>
                  <a:pt x="1972" y="476"/>
                </a:lnTo>
                <a:lnTo>
                  <a:pt x="984" y="840"/>
                </a:lnTo>
                <a:lnTo>
                  <a:pt x="0" y="476"/>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1" name="Freeform 44"/>
          <p:cNvSpPr/>
          <p:nvPr>
            <p:custDataLst>
              <p:tags r:id="rId41"/>
            </p:custDataLst>
          </p:nvPr>
        </p:nvSpPr>
        <p:spPr bwMode="auto">
          <a:xfrm>
            <a:off x="8003887" y="1195573"/>
            <a:ext cx="2373938" cy="911572"/>
          </a:xfrm>
          <a:custGeom>
            <a:avLst/>
            <a:gdLst>
              <a:gd name="T0" fmla="*/ 0 w 1849"/>
              <a:gd name="T1" fmla="*/ 0 h 710"/>
              <a:gd name="T2" fmla="*/ 1849 w 1849"/>
              <a:gd name="T3" fmla="*/ 0 h 710"/>
              <a:gd name="T4" fmla="*/ 1849 w 1849"/>
              <a:gd name="T5" fmla="*/ 372 h 710"/>
              <a:gd name="T6" fmla="*/ 922 w 1849"/>
              <a:gd name="T7" fmla="*/ 710 h 710"/>
              <a:gd name="T8" fmla="*/ 0 w 1849"/>
              <a:gd name="T9" fmla="*/ 372 h 710"/>
              <a:gd name="T10" fmla="*/ 0 w 1849"/>
              <a:gd name="T11" fmla="*/ 0 h 710"/>
              <a:gd name="T12" fmla="*/ 0 w 1849"/>
              <a:gd name="T13" fmla="*/ 0 h 710"/>
            </a:gdLst>
            <a:ahLst/>
            <a:cxnLst>
              <a:cxn ang="0">
                <a:pos x="T0" y="T1"/>
              </a:cxn>
              <a:cxn ang="0">
                <a:pos x="T2" y="T3"/>
              </a:cxn>
              <a:cxn ang="0">
                <a:pos x="T4" y="T5"/>
              </a:cxn>
              <a:cxn ang="0">
                <a:pos x="T6" y="T7"/>
              </a:cxn>
              <a:cxn ang="0">
                <a:pos x="T8" y="T9"/>
              </a:cxn>
              <a:cxn ang="0">
                <a:pos x="T10" y="T11"/>
              </a:cxn>
              <a:cxn ang="0">
                <a:pos x="T12" y="T13"/>
              </a:cxn>
            </a:cxnLst>
            <a:rect l="0" t="0" r="r" b="b"/>
            <a:pathLst>
              <a:path w="1849" h="710">
                <a:moveTo>
                  <a:pt x="0" y="0"/>
                </a:moveTo>
                <a:lnTo>
                  <a:pt x="1849" y="0"/>
                </a:lnTo>
                <a:lnTo>
                  <a:pt x="1849" y="372"/>
                </a:lnTo>
                <a:lnTo>
                  <a:pt x="922" y="710"/>
                </a:lnTo>
                <a:lnTo>
                  <a:pt x="0" y="372"/>
                </a:lnTo>
                <a:lnTo>
                  <a:pt x="0" y="0"/>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Freeform 45"/>
          <p:cNvSpPr/>
          <p:nvPr>
            <p:custDataLst>
              <p:tags r:id="rId42"/>
            </p:custDataLst>
          </p:nvPr>
        </p:nvSpPr>
        <p:spPr bwMode="auto">
          <a:xfrm>
            <a:off x="7845967" y="4597918"/>
            <a:ext cx="2688495" cy="1240251"/>
          </a:xfrm>
          <a:custGeom>
            <a:avLst/>
            <a:gdLst>
              <a:gd name="T0" fmla="*/ 0 w 2094"/>
              <a:gd name="T1" fmla="*/ 966 h 966"/>
              <a:gd name="T2" fmla="*/ 2094 w 2094"/>
              <a:gd name="T3" fmla="*/ 966 h 966"/>
              <a:gd name="T4" fmla="*/ 2094 w 2094"/>
              <a:gd name="T5" fmla="*/ 386 h 966"/>
              <a:gd name="T6" fmla="*/ 1045 w 2094"/>
              <a:gd name="T7" fmla="*/ 0 h 966"/>
              <a:gd name="T8" fmla="*/ 0 w 2094"/>
              <a:gd name="T9" fmla="*/ 386 h 966"/>
              <a:gd name="T10" fmla="*/ 0 w 2094"/>
              <a:gd name="T11" fmla="*/ 966 h 966"/>
              <a:gd name="T12" fmla="*/ 0 w 2094"/>
              <a:gd name="T13" fmla="*/ 966 h 966"/>
            </a:gdLst>
            <a:ahLst/>
            <a:cxnLst>
              <a:cxn ang="0">
                <a:pos x="T0" y="T1"/>
              </a:cxn>
              <a:cxn ang="0">
                <a:pos x="T2" y="T3"/>
              </a:cxn>
              <a:cxn ang="0">
                <a:pos x="T4" y="T5"/>
              </a:cxn>
              <a:cxn ang="0">
                <a:pos x="T6" y="T7"/>
              </a:cxn>
              <a:cxn ang="0">
                <a:pos x="T8" y="T9"/>
              </a:cxn>
              <a:cxn ang="0">
                <a:pos x="T10" y="T11"/>
              </a:cxn>
              <a:cxn ang="0">
                <a:pos x="T12" y="T13"/>
              </a:cxn>
            </a:cxnLst>
            <a:rect l="0" t="0" r="r" b="b"/>
            <a:pathLst>
              <a:path w="2094" h="966">
                <a:moveTo>
                  <a:pt x="0" y="966"/>
                </a:moveTo>
                <a:lnTo>
                  <a:pt x="2094" y="966"/>
                </a:lnTo>
                <a:lnTo>
                  <a:pt x="2094" y="386"/>
                </a:lnTo>
                <a:lnTo>
                  <a:pt x="1045" y="0"/>
                </a:lnTo>
                <a:lnTo>
                  <a:pt x="0" y="386"/>
                </a:lnTo>
                <a:lnTo>
                  <a:pt x="0" y="966"/>
                </a:lnTo>
                <a:lnTo>
                  <a:pt x="0" y="966"/>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3" name="Freeform 46"/>
          <p:cNvSpPr/>
          <p:nvPr>
            <p:custDataLst>
              <p:tags r:id="rId43"/>
            </p:custDataLst>
          </p:nvPr>
        </p:nvSpPr>
        <p:spPr bwMode="auto">
          <a:xfrm>
            <a:off x="7924285" y="4681371"/>
            <a:ext cx="2531858" cy="1078479"/>
          </a:xfrm>
          <a:custGeom>
            <a:avLst/>
            <a:gdLst>
              <a:gd name="T0" fmla="*/ 0 w 1972"/>
              <a:gd name="T1" fmla="*/ 840 h 840"/>
              <a:gd name="T2" fmla="*/ 1972 w 1972"/>
              <a:gd name="T3" fmla="*/ 840 h 840"/>
              <a:gd name="T4" fmla="*/ 1972 w 1972"/>
              <a:gd name="T5" fmla="*/ 364 h 840"/>
              <a:gd name="T6" fmla="*/ 984 w 1972"/>
              <a:gd name="T7" fmla="*/ 0 h 840"/>
              <a:gd name="T8" fmla="*/ 0 w 1972"/>
              <a:gd name="T9" fmla="*/ 364 h 840"/>
              <a:gd name="T10" fmla="*/ 0 w 1972"/>
              <a:gd name="T11" fmla="*/ 840 h 840"/>
              <a:gd name="T12" fmla="*/ 0 w 1972"/>
              <a:gd name="T13" fmla="*/ 840 h 840"/>
            </a:gdLst>
            <a:ahLst/>
            <a:cxnLst>
              <a:cxn ang="0">
                <a:pos x="T0" y="T1"/>
              </a:cxn>
              <a:cxn ang="0">
                <a:pos x="T2" y="T3"/>
              </a:cxn>
              <a:cxn ang="0">
                <a:pos x="T4" y="T5"/>
              </a:cxn>
              <a:cxn ang="0">
                <a:pos x="T6" y="T7"/>
              </a:cxn>
              <a:cxn ang="0">
                <a:pos x="T8" y="T9"/>
              </a:cxn>
              <a:cxn ang="0">
                <a:pos x="T10" y="T11"/>
              </a:cxn>
              <a:cxn ang="0">
                <a:pos x="T12" y="T13"/>
              </a:cxn>
            </a:cxnLst>
            <a:rect l="0" t="0" r="r" b="b"/>
            <a:pathLst>
              <a:path w="1972" h="840">
                <a:moveTo>
                  <a:pt x="0" y="840"/>
                </a:moveTo>
                <a:lnTo>
                  <a:pt x="1972" y="840"/>
                </a:lnTo>
                <a:lnTo>
                  <a:pt x="1972" y="364"/>
                </a:lnTo>
                <a:lnTo>
                  <a:pt x="984" y="0"/>
                </a:lnTo>
                <a:lnTo>
                  <a:pt x="0" y="364"/>
                </a:lnTo>
                <a:lnTo>
                  <a:pt x="0" y="840"/>
                </a:lnTo>
                <a:lnTo>
                  <a:pt x="0" y="8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47"/>
          <p:cNvSpPr/>
          <p:nvPr>
            <p:custDataLst>
              <p:tags r:id="rId44"/>
            </p:custDataLst>
          </p:nvPr>
        </p:nvSpPr>
        <p:spPr bwMode="auto">
          <a:xfrm>
            <a:off x="8003887" y="4768677"/>
            <a:ext cx="2373938" cy="912856"/>
          </a:xfrm>
          <a:custGeom>
            <a:avLst/>
            <a:gdLst>
              <a:gd name="T0" fmla="*/ 0 w 1849"/>
              <a:gd name="T1" fmla="*/ 711 h 711"/>
              <a:gd name="T2" fmla="*/ 1849 w 1849"/>
              <a:gd name="T3" fmla="*/ 711 h 711"/>
              <a:gd name="T4" fmla="*/ 1849 w 1849"/>
              <a:gd name="T5" fmla="*/ 339 h 711"/>
              <a:gd name="T6" fmla="*/ 922 w 1849"/>
              <a:gd name="T7" fmla="*/ 0 h 711"/>
              <a:gd name="T8" fmla="*/ 0 w 1849"/>
              <a:gd name="T9" fmla="*/ 339 h 711"/>
              <a:gd name="T10" fmla="*/ 0 w 1849"/>
              <a:gd name="T11" fmla="*/ 711 h 711"/>
              <a:gd name="T12" fmla="*/ 0 w 1849"/>
              <a:gd name="T13" fmla="*/ 711 h 711"/>
            </a:gdLst>
            <a:ahLst/>
            <a:cxnLst>
              <a:cxn ang="0">
                <a:pos x="T0" y="T1"/>
              </a:cxn>
              <a:cxn ang="0">
                <a:pos x="T2" y="T3"/>
              </a:cxn>
              <a:cxn ang="0">
                <a:pos x="T4" y="T5"/>
              </a:cxn>
              <a:cxn ang="0">
                <a:pos x="T6" y="T7"/>
              </a:cxn>
              <a:cxn ang="0">
                <a:pos x="T8" y="T9"/>
              </a:cxn>
              <a:cxn ang="0">
                <a:pos x="T10" y="T11"/>
              </a:cxn>
              <a:cxn ang="0">
                <a:pos x="T12" y="T13"/>
              </a:cxn>
            </a:cxnLst>
            <a:rect l="0" t="0" r="r" b="b"/>
            <a:pathLst>
              <a:path w="1849" h="711">
                <a:moveTo>
                  <a:pt x="0" y="711"/>
                </a:moveTo>
                <a:lnTo>
                  <a:pt x="1849" y="711"/>
                </a:lnTo>
                <a:lnTo>
                  <a:pt x="1849" y="339"/>
                </a:lnTo>
                <a:lnTo>
                  <a:pt x="922" y="0"/>
                </a:lnTo>
                <a:lnTo>
                  <a:pt x="0" y="339"/>
                </a:lnTo>
                <a:lnTo>
                  <a:pt x="0" y="711"/>
                </a:lnTo>
                <a:lnTo>
                  <a:pt x="0" y="711"/>
                </a:lnTo>
                <a:close/>
              </a:path>
            </a:pathLst>
          </a:custGeom>
          <a:solidFill>
            <a:srgbClr val="72C5E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6" name="Oval 49"/>
          <p:cNvSpPr>
            <a:spLocks noChangeArrowheads="1"/>
          </p:cNvSpPr>
          <p:nvPr>
            <p:custDataLst>
              <p:tags r:id="rId45"/>
            </p:custDataLst>
          </p:nvPr>
        </p:nvSpPr>
        <p:spPr bwMode="auto">
          <a:xfrm>
            <a:off x="8174645" y="2426836"/>
            <a:ext cx="2027284" cy="2023433"/>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7" name="Oval 50"/>
          <p:cNvSpPr>
            <a:spLocks noChangeArrowheads="1"/>
          </p:cNvSpPr>
          <p:nvPr>
            <p:custDataLst>
              <p:tags r:id="rId46"/>
            </p:custDataLst>
          </p:nvPr>
        </p:nvSpPr>
        <p:spPr bwMode="auto">
          <a:xfrm>
            <a:off x="8258101" y="2510290"/>
            <a:ext cx="1860376" cy="18565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Oval 51"/>
          <p:cNvSpPr>
            <a:spLocks noChangeArrowheads="1"/>
          </p:cNvSpPr>
          <p:nvPr>
            <p:custDataLst>
              <p:tags r:id="rId47"/>
            </p:custDataLst>
          </p:nvPr>
        </p:nvSpPr>
        <p:spPr bwMode="auto">
          <a:xfrm>
            <a:off x="8448118" y="2695172"/>
            <a:ext cx="1480341" cy="1486760"/>
          </a:xfrm>
          <a:prstGeom prst="ellipse">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Oval 53"/>
          <p:cNvSpPr>
            <a:spLocks noChangeArrowheads="1"/>
          </p:cNvSpPr>
          <p:nvPr>
            <p:custDataLst>
              <p:tags r:id="rId48"/>
            </p:custDataLst>
          </p:nvPr>
        </p:nvSpPr>
        <p:spPr bwMode="auto">
          <a:xfrm>
            <a:off x="10608929" y="2968644"/>
            <a:ext cx="939817" cy="943670"/>
          </a:xfrm>
          <a:prstGeom prst="ellipse">
            <a:avLst/>
          </a:pr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Oval 54"/>
          <p:cNvSpPr>
            <a:spLocks noChangeArrowheads="1"/>
          </p:cNvSpPr>
          <p:nvPr>
            <p:custDataLst>
              <p:tags r:id="rId49"/>
            </p:custDataLst>
          </p:nvPr>
        </p:nvSpPr>
        <p:spPr bwMode="auto">
          <a:xfrm>
            <a:off x="10683394" y="3043109"/>
            <a:ext cx="790884" cy="7960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2" name="Freeform 55"/>
          <p:cNvSpPr/>
          <p:nvPr>
            <p:custDataLst>
              <p:tags r:id="rId50"/>
            </p:custDataLst>
          </p:nvPr>
        </p:nvSpPr>
        <p:spPr bwMode="auto">
          <a:xfrm>
            <a:off x="10713644" y="3084196"/>
            <a:ext cx="716418" cy="717703"/>
          </a:xfrm>
          <a:custGeom>
            <a:avLst/>
            <a:gdLst>
              <a:gd name="T0" fmla="*/ 77 w 155"/>
              <a:gd name="T1" fmla="*/ 155 h 155"/>
              <a:gd name="T2" fmla="*/ 66 w 155"/>
              <a:gd name="T3" fmla="*/ 154 h 155"/>
              <a:gd name="T4" fmla="*/ 54 w 155"/>
              <a:gd name="T5" fmla="*/ 151 h 155"/>
              <a:gd name="T6" fmla="*/ 44 w 155"/>
              <a:gd name="T7" fmla="*/ 147 h 155"/>
              <a:gd name="T8" fmla="*/ 34 w 155"/>
              <a:gd name="T9" fmla="*/ 141 h 155"/>
              <a:gd name="T10" fmla="*/ 25 w 155"/>
              <a:gd name="T11" fmla="*/ 134 h 155"/>
              <a:gd name="T12" fmla="*/ 18 w 155"/>
              <a:gd name="T13" fmla="*/ 126 h 155"/>
              <a:gd name="T14" fmla="*/ 11 w 155"/>
              <a:gd name="T15" fmla="*/ 117 h 155"/>
              <a:gd name="T16" fmla="*/ 6 w 155"/>
              <a:gd name="T17" fmla="*/ 107 h 155"/>
              <a:gd name="T18" fmla="*/ 2 w 155"/>
              <a:gd name="T19" fmla="*/ 96 h 155"/>
              <a:gd name="T20" fmla="*/ 0 w 155"/>
              <a:gd name="T21" fmla="*/ 85 h 155"/>
              <a:gd name="T22" fmla="*/ 0 w 155"/>
              <a:gd name="T23" fmla="*/ 73 h 155"/>
              <a:gd name="T24" fmla="*/ 1 w 155"/>
              <a:gd name="T25" fmla="*/ 61 h 155"/>
              <a:gd name="T26" fmla="*/ 5 w 155"/>
              <a:gd name="T27" fmla="*/ 50 h 155"/>
              <a:gd name="T28" fmla="*/ 9 w 155"/>
              <a:gd name="T29" fmla="*/ 40 h 155"/>
              <a:gd name="T30" fmla="*/ 15 w 155"/>
              <a:gd name="T31" fmla="*/ 31 h 155"/>
              <a:gd name="T32" fmla="*/ 23 w 155"/>
              <a:gd name="T33" fmla="*/ 22 h 155"/>
              <a:gd name="T34" fmla="*/ 31 w 155"/>
              <a:gd name="T35" fmla="*/ 15 h 155"/>
              <a:gd name="T36" fmla="*/ 40 w 155"/>
              <a:gd name="T37" fmla="*/ 9 h 155"/>
              <a:gd name="T38" fmla="*/ 51 w 155"/>
              <a:gd name="T39" fmla="*/ 4 h 155"/>
              <a:gd name="T40" fmla="*/ 62 w 155"/>
              <a:gd name="T41" fmla="*/ 1 h 155"/>
              <a:gd name="T42" fmla="*/ 73 w 155"/>
              <a:gd name="T43" fmla="*/ 0 h 155"/>
              <a:gd name="T44" fmla="*/ 85 w 155"/>
              <a:gd name="T45" fmla="*/ 0 h 155"/>
              <a:gd name="T46" fmla="*/ 97 w 155"/>
              <a:gd name="T47" fmla="*/ 2 h 155"/>
              <a:gd name="T48" fmla="*/ 107 w 155"/>
              <a:gd name="T49" fmla="*/ 6 h 155"/>
              <a:gd name="T50" fmla="*/ 117 w 155"/>
              <a:gd name="T51" fmla="*/ 11 h 155"/>
              <a:gd name="T52" fmla="*/ 127 w 155"/>
              <a:gd name="T53" fmla="*/ 17 h 155"/>
              <a:gd name="T54" fmla="*/ 135 w 155"/>
              <a:gd name="T55" fmla="*/ 25 h 155"/>
              <a:gd name="T56" fmla="*/ 142 w 155"/>
              <a:gd name="T57" fmla="*/ 34 h 155"/>
              <a:gd name="T58" fmla="*/ 147 w 155"/>
              <a:gd name="T59" fmla="*/ 43 h 155"/>
              <a:gd name="T60" fmla="*/ 151 w 155"/>
              <a:gd name="T61" fmla="*/ 54 h 155"/>
              <a:gd name="T62" fmla="*/ 154 w 155"/>
              <a:gd name="T63" fmla="*/ 65 h 155"/>
              <a:gd name="T64" fmla="*/ 155 w 155"/>
              <a:gd name="T65" fmla="*/ 77 h 155"/>
              <a:gd name="T66" fmla="*/ 154 w 155"/>
              <a:gd name="T67" fmla="*/ 89 h 155"/>
              <a:gd name="T68" fmla="*/ 151 w 155"/>
              <a:gd name="T69" fmla="*/ 100 h 155"/>
              <a:gd name="T70" fmla="*/ 147 w 155"/>
              <a:gd name="T71" fmla="*/ 111 h 155"/>
              <a:gd name="T72" fmla="*/ 142 w 155"/>
              <a:gd name="T73" fmla="*/ 120 h 155"/>
              <a:gd name="T74" fmla="*/ 135 w 155"/>
              <a:gd name="T75" fmla="*/ 129 h 155"/>
              <a:gd name="T76" fmla="*/ 127 w 155"/>
              <a:gd name="T77" fmla="*/ 137 h 155"/>
              <a:gd name="T78" fmla="*/ 117 w 155"/>
              <a:gd name="T79" fmla="*/ 143 h 155"/>
              <a:gd name="T80" fmla="*/ 107 w 155"/>
              <a:gd name="T81" fmla="*/ 148 h 155"/>
              <a:gd name="T82" fmla="*/ 97 w 155"/>
              <a:gd name="T83" fmla="*/ 152 h 155"/>
              <a:gd name="T84" fmla="*/ 89 w 155"/>
              <a:gd name="T85" fmla="*/ 154 h 155"/>
              <a:gd name="T86" fmla="*/ 77 w 155"/>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155">
                <a:moveTo>
                  <a:pt x="77" y="155"/>
                </a:moveTo>
                <a:cubicBezTo>
                  <a:pt x="73" y="154"/>
                  <a:pt x="70" y="154"/>
                  <a:pt x="66" y="154"/>
                </a:cubicBezTo>
                <a:cubicBezTo>
                  <a:pt x="62" y="153"/>
                  <a:pt x="58" y="152"/>
                  <a:pt x="54" y="151"/>
                </a:cubicBezTo>
                <a:cubicBezTo>
                  <a:pt x="51" y="150"/>
                  <a:pt x="47" y="148"/>
                  <a:pt x="44" y="147"/>
                </a:cubicBezTo>
                <a:cubicBezTo>
                  <a:pt x="40" y="145"/>
                  <a:pt x="37" y="143"/>
                  <a:pt x="34" y="141"/>
                </a:cubicBezTo>
                <a:cubicBezTo>
                  <a:pt x="31" y="139"/>
                  <a:pt x="28" y="137"/>
                  <a:pt x="25" y="134"/>
                </a:cubicBezTo>
                <a:cubicBezTo>
                  <a:pt x="23" y="132"/>
                  <a:pt x="20" y="129"/>
                  <a:pt x="18" y="126"/>
                </a:cubicBezTo>
                <a:cubicBezTo>
                  <a:pt x="15" y="123"/>
                  <a:pt x="13" y="120"/>
                  <a:pt x="11" y="117"/>
                </a:cubicBezTo>
                <a:cubicBezTo>
                  <a:pt x="9" y="114"/>
                  <a:pt x="8" y="111"/>
                  <a:pt x="6" y="107"/>
                </a:cubicBezTo>
                <a:cubicBezTo>
                  <a:pt x="5" y="104"/>
                  <a:pt x="3" y="100"/>
                  <a:pt x="2" y="96"/>
                </a:cubicBezTo>
                <a:cubicBezTo>
                  <a:pt x="1" y="93"/>
                  <a:pt x="1" y="89"/>
                  <a:pt x="0" y="85"/>
                </a:cubicBezTo>
                <a:cubicBezTo>
                  <a:pt x="0" y="81"/>
                  <a:pt x="0" y="77"/>
                  <a:pt x="0" y="73"/>
                </a:cubicBezTo>
                <a:cubicBezTo>
                  <a:pt x="0" y="69"/>
                  <a:pt x="1" y="65"/>
                  <a:pt x="1" y="61"/>
                </a:cubicBezTo>
                <a:cubicBezTo>
                  <a:pt x="2" y="58"/>
                  <a:pt x="3" y="54"/>
                  <a:pt x="5" y="50"/>
                </a:cubicBezTo>
                <a:cubicBezTo>
                  <a:pt x="6" y="47"/>
                  <a:pt x="7" y="44"/>
                  <a:pt x="9" y="40"/>
                </a:cubicBezTo>
                <a:cubicBezTo>
                  <a:pt x="11" y="37"/>
                  <a:pt x="13" y="34"/>
                  <a:pt x="15" y="31"/>
                </a:cubicBezTo>
                <a:cubicBezTo>
                  <a:pt x="18" y="28"/>
                  <a:pt x="20" y="25"/>
                  <a:pt x="23" y="22"/>
                </a:cubicBezTo>
                <a:cubicBezTo>
                  <a:pt x="25" y="20"/>
                  <a:pt x="28" y="17"/>
                  <a:pt x="31" y="15"/>
                </a:cubicBezTo>
                <a:cubicBezTo>
                  <a:pt x="34" y="13"/>
                  <a:pt x="37" y="11"/>
                  <a:pt x="40" y="9"/>
                </a:cubicBezTo>
                <a:cubicBezTo>
                  <a:pt x="44" y="7"/>
                  <a:pt x="47" y="6"/>
                  <a:pt x="51" y="4"/>
                </a:cubicBezTo>
                <a:cubicBezTo>
                  <a:pt x="54" y="3"/>
                  <a:pt x="58" y="2"/>
                  <a:pt x="62" y="1"/>
                </a:cubicBezTo>
                <a:cubicBezTo>
                  <a:pt x="66" y="0"/>
                  <a:pt x="69" y="0"/>
                  <a:pt x="73" y="0"/>
                </a:cubicBezTo>
                <a:cubicBezTo>
                  <a:pt x="77" y="0"/>
                  <a:pt x="81" y="0"/>
                  <a:pt x="85" y="0"/>
                </a:cubicBezTo>
                <a:cubicBezTo>
                  <a:pt x="89" y="0"/>
                  <a:pt x="93" y="1"/>
                  <a:pt x="97" y="2"/>
                </a:cubicBezTo>
                <a:cubicBezTo>
                  <a:pt x="100" y="3"/>
                  <a:pt x="104" y="4"/>
                  <a:pt x="107" y="6"/>
                </a:cubicBezTo>
                <a:cubicBezTo>
                  <a:pt x="111" y="7"/>
                  <a:pt x="114" y="9"/>
                  <a:pt x="117" y="11"/>
                </a:cubicBezTo>
                <a:cubicBezTo>
                  <a:pt x="121" y="13"/>
                  <a:pt x="124" y="15"/>
                  <a:pt x="127" y="17"/>
                </a:cubicBezTo>
                <a:cubicBezTo>
                  <a:pt x="129" y="20"/>
                  <a:pt x="132" y="22"/>
                  <a:pt x="135" y="25"/>
                </a:cubicBezTo>
                <a:cubicBezTo>
                  <a:pt x="137" y="28"/>
                  <a:pt x="139" y="31"/>
                  <a:pt x="142" y="34"/>
                </a:cubicBezTo>
                <a:cubicBezTo>
                  <a:pt x="144" y="37"/>
                  <a:pt x="145" y="40"/>
                  <a:pt x="147" y="43"/>
                </a:cubicBezTo>
                <a:cubicBezTo>
                  <a:pt x="149" y="47"/>
                  <a:pt x="150" y="50"/>
                  <a:pt x="151" y="54"/>
                </a:cubicBezTo>
                <a:cubicBezTo>
                  <a:pt x="152" y="58"/>
                  <a:pt x="153" y="61"/>
                  <a:pt x="154" y="65"/>
                </a:cubicBezTo>
                <a:cubicBezTo>
                  <a:pt x="154" y="69"/>
                  <a:pt x="155" y="73"/>
                  <a:pt x="155" y="77"/>
                </a:cubicBezTo>
                <a:cubicBezTo>
                  <a:pt x="155" y="81"/>
                  <a:pt x="154" y="85"/>
                  <a:pt x="154" y="89"/>
                </a:cubicBezTo>
                <a:cubicBezTo>
                  <a:pt x="153" y="93"/>
                  <a:pt x="152" y="96"/>
                  <a:pt x="151" y="100"/>
                </a:cubicBezTo>
                <a:cubicBezTo>
                  <a:pt x="150" y="104"/>
                  <a:pt x="149" y="107"/>
                  <a:pt x="147" y="111"/>
                </a:cubicBezTo>
                <a:cubicBezTo>
                  <a:pt x="145" y="114"/>
                  <a:pt x="144" y="117"/>
                  <a:pt x="142" y="120"/>
                </a:cubicBezTo>
                <a:cubicBezTo>
                  <a:pt x="139" y="123"/>
                  <a:pt x="137" y="126"/>
                  <a:pt x="135" y="129"/>
                </a:cubicBezTo>
                <a:cubicBezTo>
                  <a:pt x="132" y="132"/>
                  <a:pt x="129" y="134"/>
                  <a:pt x="127" y="137"/>
                </a:cubicBezTo>
                <a:cubicBezTo>
                  <a:pt x="124" y="139"/>
                  <a:pt x="121" y="141"/>
                  <a:pt x="117" y="143"/>
                </a:cubicBezTo>
                <a:cubicBezTo>
                  <a:pt x="114" y="145"/>
                  <a:pt x="111" y="147"/>
                  <a:pt x="107" y="148"/>
                </a:cubicBezTo>
                <a:cubicBezTo>
                  <a:pt x="104" y="150"/>
                  <a:pt x="100" y="151"/>
                  <a:pt x="97" y="152"/>
                </a:cubicBezTo>
                <a:cubicBezTo>
                  <a:pt x="89" y="154"/>
                  <a:pt x="89" y="154"/>
                  <a:pt x="89" y="154"/>
                </a:cubicBezTo>
                <a:cubicBezTo>
                  <a:pt x="85" y="154"/>
                  <a:pt x="81" y="154"/>
                  <a:pt x="77" y="155"/>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8" name="文本框 147"/>
          <p:cNvSpPr txBox="1"/>
          <p:nvPr>
            <p:custDataLst>
              <p:tags r:id="rId51"/>
            </p:custDataLst>
          </p:nvPr>
        </p:nvSpPr>
        <p:spPr>
          <a:xfrm>
            <a:off x="8131874" y="893061"/>
            <a:ext cx="2116318" cy="1085362"/>
          </a:xfrm>
          <a:prstGeom prst="rect">
            <a:avLst/>
          </a:prstGeom>
          <a:noFill/>
        </p:spPr>
        <p:txBody>
          <a:bodyPr wrap="square" rtlCol="0">
            <a:spAutoFit/>
          </a:bodyPr>
          <a:lstStyle/>
          <a:p>
            <a:pPr algn="ctr">
              <a:lnSpc>
                <a:spcPct val="130000"/>
              </a:lnSpc>
            </a:pPr>
            <a:r>
              <a:rPr lang="en-US" altLang="zh-CN" sz="5400" b="1">
                <a:solidFill>
                  <a:schemeClr val="bg1"/>
                </a:solidFill>
              </a:rPr>
              <a:t>DLP</a:t>
            </a:r>
            <a:endParaRPr lang="en-US" altLang="zh-CN" sz="5400" b="1">
              <a:solidFill>
                <a:schemeClr val="bg1"/>
              </a:solidFill>
            </a:endParaRPr>
          </a:p>
        </p:txBody>
      </p:sp>
      <p:sp>
        <p:nvSpPr>
          <p:cNvPr id="149" name="矩形 148"/>
          <p:cNvSpPr/>
          <p:nvPr>
            <p:custDataLst>
              <p:tags r:id="rId52"/>
            </p:custDataLst>
          </p:nvPr>
        </p:nvSpPr>
        <p:spPr>
          <a:xfrm>
            <a:off x="8723611" y="2930643"/>
            <a:ext cx="1105745" cy="1076325"/>
          </a:xfrm>
          <a:prstGeom prst="rect">
            <a:avLst/>
          </a:prstGeom>
          <a:effectLst>
            <a:outerShdw blurRad="50800" dist="38100" dir="2700000" algn="tl" rotWithShape="0">
              <a:prstClr val="black">
                <a:alpha val="40000"/>
              </a:prstClr>
            </a:outerShdw>
          </a:effectLst>
        </p:spPr>
        <p:txBody>
          <a:bodyPr wrap="square">
            <a:spAutoFit/>
          </a:bodyPr>
          <a:lstStyle/>
          <a:p>
            <a:r>
              <a:rPr lang="zh-CN" altLang="en-US" sz="3200" b="1">
                <a:solidFill>
                  <a:schemeClr val="tx1"/>
                </a:solidFill>
              </a:rPr>
              <a:t>互为补充</a:t>
            </a:r>
            <a:endParaRPr lang="zh-CN" altLang="en-US" sz="3200" b="1">
              <a:solidFill>
                <a:schemeClr val="tx1"/>
              </a:solidFill>
            </a:endParaRPr>
          </a:p>
        </p:txBody>
      </p:sp>
      <p:sp>
        <p:nvSpPr>
          <p:cNvPr id="150" name="文本框 149"/>
          <p:cNvSpPr txBox="1"/>
          <p:nvPr>
            <p:custDataLst>
              <p:tags r:id="rId53"/>
            </p:custDataLst>
          </p:nvPr>
        </p:nvSpPr>
        <p:spPr>
          <a:xfrm>
            <a:off x="8193363" y="4752636"/>
            <a:ext cx="2116318" cy="1050925"/>
          </a:xfrm>
          <a:prstGeom prst="rect">
            <a:avLst/>
          </a:prstGeom>
          <a:noFill/>
        </p:spPr>
        <p:txBody>
          <a:bodyPr wrap="square" rtlCol="0">
            <a:spAutoFit/>
          </a:bodyPr>
          <a:lstStyle/>
          <a:p>
            <a:pPr algn="ctr">
              <a:lnSpc>
                <a:spcPct val="130000"/>
              </a:lnSpc>
            </a:pPr>
            <a:r>
              <a:rPr lang="zh-CN" altLang="en-US" sz="4800" b="1">
                <a:solidFill>
                  <a:schemeClr val="bg1"/>
                </a:solidFill>
              </a:rPr>
              <a:t>加密</a:t>
            </a:r>
            <a:endParaRPr lang="zh-CN" altLang="en-US" sz="4800" b="1">
              <a:solidFill>
                <a:schemeClr val="bg1"/>
              </a:solidFill>
            </a:endParaRPr>
          </a:p>
        </p:txBody>
      </p:sp>
      <p:pic>
        <p:nvPicPr>
          <p:cNvPr id="157" name="图片 156" descr="303b343132373536353b4945e4afc0c0c6f7"/>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887710" y="1188085"/>
            <a:ext cx="368300" cy="368300"/>
          </a:xfrm>
          <a:prstGeom prst="rect">
            <a:avLst/>
          </a:prstGeom>
        </p:spPr>
      </p:pic>
      <p:pic>
        <p:nvPicPr>
          <p:cNvPr id="158" name="图片 157" descr="343435333336313b333635353234383bbbe1bbb0bff2"/>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684770" y="2154555"/>
            <a:ext cx="342265" cy="342265"/>
          </a:xfrm>
          <a:prstGeom prst="rect">
            <a:avLst/>
          </a:prstGeom>
        </p:spPr>
      </p:pic>
      <p:pic>
        <p:nvPicPr>
          <p:cNvPr id="159" name="图片 158" descr="303b343132373737353bb4f2d3a1bbfa"/>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17080" y="1156970"/>
            <a:ext cx="379730" cy="379730"/>
          </a:xfrm>
          <a:prstGeom prst="rect">
            <a:avLst/>
          </a:prstGeom>
        </p:spPr>
      </p:pic>
      <p:pic>
        <p:nvPicPr>
          <p:cNvPr id="160" name="图片 159" descr="32313533373834373b32313533373833393bb2e9d5d2cbd1d1b0cec4bcfebcd0"/>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0385425" y="2173605"/>
            <a:ext cx="342900" cy="342900"/>
          </a:xfrm>
          <a:prstGeom prst="rect">
            <a:avLst/>
          </a:prstGeom>
        </p:spPr>
      </p:pic>
      <p:pic>
        <p:nvPicPr>
          <p:cNvPr id="162" name="图片 161" descr="343435333334373b333633323036333b55c5cc"/>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0951210" y="5339715"/>
            <a:ext cx="240665" cy="321945"/>
          </a:xfrm>
          <a:prstGeom prst="rect">
            <a:avLst/>
          </a:prstGeom>
        </p:spPr>
      </p:pic>
      <p:pic>
        <p:nvPicPr>
          <p:cNvPr id="163" name="图片 162" descr="32303137373534313b32303137373835353bcec4bcfed6bd"/>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0279380" y="4291965"/>
            <a:ext cx="506095" cy="506095"/>
          </a:xfrm>
          <a:prstGeom prst="rect">
            <a:avLst/>
          </a:prstGeom>
        </p:spPr>
      </p:pic>
      <p:pic>
        <p:nvPicPr>
          <p:cNvPr id="165" name="图片 164" descr="32303235303832373b32303235343236303bcad6bbfad3cabcfed4c4b6c1"/>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7656195" y="4354830"/>
            <a:ext cx="379095" cy="379095"/>
          </a:xfrm>
          <a:prstGeom prst="rect">
            <a:avLst/>
          </a:prstGeom>
        </p:spPr>
      </p:pic>
      <p:pic>
        <p:nvPicPr>
          <p:cNvPr id="166" name="图片 165" descr="32303236373536333b32303238363836303bd4c6cec4bcfeb4abcae4"/>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0721340" y="3042920"/>
            <a:ext cx="701040" cy="701040"/>
          </a:xfrm>
          <a:prstGeom prst="rect">
            <a:avLst/>
          </a:prstGeom>
        </p:spPr>
      </p:pic>
      <p:pic>
        <p:nvPicPr>
          <p:cNvPr id="168" name="图片 167" descr="32303236373536333b32303238363835393bd4c6cec4bcfeb4abcae4"/>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969760" y="3065780"/>
            <a:ext cx="655320" cy="655320"/>
          </a:xfrm>
          <a:prstGeom prst="rect">
            <a:avLst/>
          </a:prstGeom>
        </p:spPr>
      </p:pic>
      <p:pic>
        <p:nvPicPr>
          <p:cNvPr id="170" name="图片 169" descr="343435333238383b333633333235393bb7a2cbcdcec4bcfe"/>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129780" y="5310505"/>
            <a:ext cx="316865" cy="316865"/>
          </a:xfrm>
          <a:prstGeom prst="rect">
            <a:avLst/>
          </a:prstGeom>
        </p:spPr>
      </p:pic>
      <p:sp>
        <p:nvSpPr>
          <p:cNvPr id="173" name="任意多边形 172"/>
          <p:cNvSpPr/>
          <p:nvPr>
            <p:custDataLst>
              <p:tags r:id="rId74"/>
            </p:custDataLst>
          </p:nvPr>
        </p:nvSpPr>
        <p:spPr>
          <a:xfrm rot="16200000">
            <a:off x="116840" y="3452495"/>
            <a:ext cx="1717675" cy="441960"/>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rgbClr val="72C5EA"/>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sym typeface="Arial" panose="020B0604020202020204" pitchFamily="34" charset="0"/>
            </a:endParaRPr>
          </a:p>
        </p:txBody>
      </p:sp>
      <p:sp>
        <p:nvSpPr>
          <p:cNvPr id="175" name="任意多边形 174"/>
          <p:cNvSpPr/>
          <p:nvPr>
            <p:custDataLst>
              <p:tags r:id="rId75"/>
            </p:custDataLst>
          </p:nvPr>
        </p:nvSpPr>
        <p:spPr>
          <a:xfrm rot="16200000">
            <a:off x="-742950" y="2592070"/>
            <a:ext cx="3051175" cy="828675"/>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rgbClr val="879AED"/>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sym typeface="Arial" panose="020B0604020202020204" pitchFamily="34" charset="0"/>
            </a:endParaRPr>
          </a:p>
        </p:txBody>
      </p:sp>
      <p:sp>
        <p:nvSpPr>
          <p:cNvPr id="179" name="矩形 178"/>
          <p:cNvSpPr/>
          <p:nvPr>
            <p:custDataLst>
              <p:tags r:id="rId76"/>
            </p:custDataLst>
          </p:nvPr>
        </p:nvSpPr>
        <p:spPr>
          <a:xfrm>
            <a:off x="1392838" y="4185460"/>
            <a:ext cx="4472036" cy="563418"/>
          </a:xfrm>
          <a:prstGeom prst="rect">
            <a:avLst/>
          </a:prstGeom>
          <a:solidFill>
            <a:srgbClr val="72C5EA"/>
          </a:solidFill>
        </p:spPr>
        <p:txBody>
          <a:bodyPr rot="0" spcFirstLastPara="0" vertOverflow="overflow" horzOverflow="overflow" vert="horz" wrap="square" lIns="91440" tIns="45720" rIns="91440" bIns="45720" numCol="1" spcCol="0" rtlCol="0" fromWordArt="0" anchor="ctr" anchorCtr="0" forceAA="0" compatLnSpc="1">
            <a:normAutofit/>
          </a:bodyPr>
          <a:lstStyle/>
          <a:p>
            <a:r>
              <a:rPr lang="en-US" altLang="zh-CN" b="1" kern="0" dirty="0">
                <a:solidFill>
                  <a:srgbClr val="FFFFFF"/>
                </a:solidFill>
                <a:sym typeface="Arial" panose="020B0604020202020204" pitchFamily="34" charset="0"/>
              </a:rPr>
              <a:t>   </a:t>
            </a:r>
            <a:endParaRPr lang="en-US" altLang="zh-CN" b="1" kern="0" dirty="0">
              <a:solidFill>
                <a:srgbClr val="FFFFFF"/>
              </a:solidFill>
              <a:sym typeface="Arial" panose="020B0604020202020204" pitchFamily="34" charset="0"/>
            </a:endParaRPr>
          </a:p>
        </p:txBody>
      </p:sp>
      <p:sp>
        <p:nvSpPr>
          <p:cNvPr id="181" name="文本框 180"/>
          <p:cNvSpPr txBox="1"/>
          <p:nvPr/>
        </p:nvSpPr>
        <p:spPr>
          <a:xfrm>
            <a:off x="2198370" y="4236085"/>
            <a:ext cx="3367405" cy="829945"/>
          </a:xfrm>
          <a:prstGeom prst="rect">
            <a:avLst/>
          </a:prstGeom>
          <a:noFill/>
        </p:spPr>
        <p:txBody>
          <a:bodyPr wrap="square" rtlCol="0">
            <a:spAutoFit/>
          </a:bodyPr>
          <a:lstStyle/>
          <a:p>
            <a:r>
              <a:rPr lang="zh-CN" altLang="da-DK" sz="2400" b="1" kern="0" dirty="0">
                <a:solidFill>
                  <a:srgbClr val="FFFFFF"/>
                </a:solidFill>
                <a:sym typeface="Arial" panose="020B0604020202020204" pitchFamily="34" charset="0"/>
              </a:rPr>
              <a:t>华途产品核心竞争力</a:t>
            </a:r>
            <a:endParaRPr lang="zh-CN" altLang="da-DK" sz="2400" b="1" kern="0" dirty="0">
              <a:solidFill>
                <a:srgbClr val="FFFFFF"/>
              </a:solidFill>
              <a:sym typeface="Arial" panose="020B0604020202020204" pitchFamily="34" charset="0"/>
            </a:endParaRPr>
          </a:p>
          <a:p>
            <a:endParaRPr lang="zh-CN" altLang="en-US" sz="2400"/>
          </a:p>
        </p:txBody>
      </p:sp>
      <p:sp>
        <p:nvSpPr>
          <p:cNvPr id="2" name="任意多边形 1"/>
          <p:cNvSpPr/>
          <p:nvPr>
            <p:custDataLst>
              <p:tags r:id="rId77"/>
            </p:custDataLst>
          </p:nvPr>
        </p:nvSpPr>
        <p:spPr>
          <a:xfrm rot="16200000">
            <a:off x="593725" y="3901440"/>
            <a:ext cx="930275" cy="276860"/>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rgbClr val="879AED"/>
          </a:solidFill>
        </p:spPr>
        <p:txBody>
          <a:bodyPr rot="0" spcFirstLastPara="0" vertOverflow="overflow" horzOverflow="overflow" vert="horz" wrap="square" lIns="91440" tIns="45720" rIns="91440" bIns="45720" numCol="1" spcCol="0" rtlCol="0" fromWordArt="0" anchor="ctr" anchorCtr="0" forceAA="0" compatLnSpc="1">
            <a:normAutofit fontScale="57500" lnSpcReduction="20000"/>
          </a:bodyPr>
          <a:lstStyle/>
          <a:p>
            <a:pPr algn="just">
              <a:lnSpc>
                <a:spcPct val="130000"/>
              </a:lnSpc>
            </a:pPr>
            <a:endParaRPr lang="zh-CN" altLang="en-US" dirty="0" err="1">
              <a:solidFill>
                <a:srgbClr val="FFFFFF"/>
              </a:solidFill>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custDataLst>
              <p:tags r:id="rId1"/>
            </p:custDataLst>
          </p:nvPr>
        </p:nvGrpSpPr>
        <p:grpSpPr>
          <a:xfrm>
            <a:off x="4842095" y="2055175"/>
            <a:ext cx="2188706" cy="2264333"/>
            <a:chOff x="2053008" y="1642534"/>
            <a:chExt cx="2610662" cy="2700866"/>
          </a:xfrm>
        </p:grpSpPr>
        <p:sp>
          <p:nvSpPr>
            <p:cNvPr id="55" name="任意多边形 54"/>
            <p:cNvSpPr/>
            <p:nvPr>
              <p:custDataLst>
                <p:tags r:id="rId2"/>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52" name="任意多边形 51"/>
            <p:cNvSpPr/>
            <p:nvPr>
              <p:custDataLst>
                <p:tags r:id="rId3"/>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安全外发</a:t>
              </a:r>
              <a:endParaRPr lang="zh-CN" altLang="en-US">
                <a:solidFill>
                  <a:srgbClr val="FFFFFF"/>
                </a:solidFill>
                <a:sym typeface="Arial" panose="020B0604020202020204" pitchFamily="34" charset="0"/>
              </a:endParaRPr>
            </a:p>
          </p:txBody>
        </p:sp>
        <p:sp>
          <p:nvSpPr>
            <p:cNvPr id="51" name="任意多边形 50"/>
            <p:cNvSpPr/>
            <p:nvPr>
              <p:custDataLst>
                <p:tags r:id="rId4"/>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3</a:t>
              </a:r>
              <a:endParaRPr lang="zh-CN" altLang="en-US" dirty="0">
                <a:solidFill>
                  <a:srgbClr val="FFFFFF"/>
                </a:solidFill>
                <a:sym typeface="Arial" panose="020B0604020202020204" pitchFamily="34" charset="0"/>
              </a:endParaRPr>
            </a:p>
          </p:txBody>
        </p:sp>
      </p:grpSp>
      <p:grpSp>
        <p:nvGrpSpPr>
          <p:cNvPr id="19" name="组合 18"/>
          <p:cNvGrpSpPr/>
          <p:nvPr>
            <p:custDataLst>
              <p:tags r:id="rId5"/>
            </p:custDataLst>
          </p:nvPr>
        </p:nvGrpSpPr>
        <p:grpSpPr>
          <a:xfrm>
            <a:off x="5937871" y="3312016"/>
            <a:ext cx="2188706" cy="2264333"/>
            <a:chOff x="2053008" y="1642534"/>
            <a:chExt cx="2610662" cy="2700866"/>
          </a:xfrm>
        </p:grpSpPr>
        <p:sp>
          <p:nvSpPr>
            <p:cNvPr id="20" name="任意多边形 19"/>
            <p:cNvSpPr/>
            <p:nvPr>
              <p:custDataLst>
                <p:tags r:id="rId6"/>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21" name="任意多边形 20"/>
            <p:cNvSpPr/>
            <p:nvPr>
              <p:custDataLst>
                <p:tags r:id="rId7"/>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应用安全网关</a:t>
              </a:r>
              <a:endParaRPr lang="zh-CN" altLang="en-US">
                <a:solidFill>
                  <a:srgbClr val="FFFFFF"/>
                </a:solidFill>
                <a:sym typeface="Arial" panose="020B0604020202020204" pitchFamily="34" charset="0"/>
              </a:endParaRPr>
            </a:p>
          </p:txBody>
        </p:sp>
        <p:sp>
          <p:nvSpPr>
            <p:cNvPr id="22" name="任意多边形 21"/>
            <p:cNvSpPr/>
            <p:nvPr>
              <p:custDataLst>
                <p:tags r:id="rId8"/>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6</a:t>
              </a:r>
              <a:endParaRPr lang="zh-CN" altLang="en-US" dirty="0">
                <a:solidFill>
                  <a:srgbClr val="FFFFFF"/>
                </a:solidFill>
                <a:sym typeface="Arial" panose="020B0604020202020204" pitchFamily="34" charset="0"/>
              </a:endParaRPr>
            </a:p>
          </p:txBody>
        </p:sp>
      </p:grpSp>
      <p:grpSp>
        <p:nvGrpSpPr>
          <p:cNvPr id="31" name="组合 30"/>
          <p:cNvGrpSpPr/>
          <p:nvPr>
            <p:custDataLst>
              <p:tags r:id="rId9"/>
            </p:custDataLst>
          </p:nvPr>
        </p:nvGrpSpPr>
        <p:grpSpPr>
          <a:xfrm>
            <a:off x="7033648" y="2055175"/>
            <a:ext cx="2188706" cy="2264333"/>
            <a:chOff x="2053008" y="1642534"/>
            <a:chExt cx="2610662" cy="2700866"/>
          </a:xfrm>
        </p:grpSpPr>
        <p:sp>
          <p:nvSpPr>
            <p:cNvPr id="32" name="任意多边形 31"/>
            <p:cNvSpPr/>
            <p:nvPr>
              <p:custDataLst>
                <p:tags r:id="rId10"/>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33" name="任意多边形 32"/>
            <p:cNvSpPr/>
            <p:nvPr>
              <p:custDataLst>
                <p:tags r:id="rId11"/>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移动终端安全</a:t>
              </a:r>
              <a:endParaRPr lang="zh-CN" altLang="en-US">
                <a:solidFill>
                  <a:srgbClr val="FFFFFF"/>
                </a:solidFill>
                <a:sym typeface="Arial" panose="020B0604020202020204" pitchFamily="34" charset="0"/>
              </a:endParaRPr>
            </a:p>
          </p:txBody>
        </p:sp>
        <p:sp>
          <p:nvSpPr>
            <p:cNvPr id="34" name="任意多边形 33"/>
            <p:cNvSpPr/>
            <p:nvPr>
              <p:custDataLst>
                <p:tags r:id="rId12"/>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4</a:t>
              </a:r>
              <a:endParaRPr lang="zh-CN" altLang="en-US" dirty="0">
                <a:solidFill>
                  <a:srgbClr val="FFFFFF"/>
                </a:solidFill>
                <a:sym typeface="Arial" panose="020B0604020202020204" pitchFamily="34" charset="0"/>
              </a:endParaRPr>
            </a:p>
          </p:txBody>
        </p:sp>
      </p:grpSp>
      <p:grpSp>
        <p:nvGrpSpPr>
          <p:cNvPr id="39" name="组合 38"/>
          <p:cNvGrpSpPr/>
          <p:nvPr>
            <p:custDataLst>
              <p:tags r:id="rId13"/>
            </p:custDataLst>
          </p:nvPr>
        </p:nvGrpSpPr>
        <p:grpSpPr>
          <a:xfrm>
            <a:off x="8128789" y="3312016"/>
            <a:ext cx="2188706" cy="2264333"/>
            <a:chOff x="2053008" y="1642534"/>
            <a:chExt cx="2610662" cy="2700866"/>
          </a:xfrm>
        </p:grpSpPr>
        <p:sp>
          <p:nvSpPr>
            <p:cNvPr id="40" name="任意多边形 39"/>
            <p:cNvSpPr/>
            <p:nvPr>
              <p:custDataLst>
                <p:tags r:id="rId14"/>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41" name="任意多边形 40"/>
            <p:cNvSpPr/>
            <p:nvPr>
              <p:custDataLst>
                <p:tags r:id="rId15"/>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数据安全中间件</a:t>
              </a:r>
              <a:endParaRPr lang="zh-CN" altLang="en-US">
                <a:solidFill>
                  <a:srgbClr val="FFFFFF"/>
                </a:solidFill>
                <a:sym typeface="Arial" panose="020B0604020202020204" pitchFamily="34" charset="0"/>
              </a:endParaRPr>
            </a:p>
          </p:txBody>
        </p:sp>
        <p:sp>
          <p:nvSpPr>
            <p:cNvPr id="42" name="任意多边形 41"/>
            <p:cNvSpPr/>
            <p:nvPr>
              <p:custDataLst>
                <p:tags r:id="rId16"/>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7</a:t>
              </a:r>
              <a:endParaRPr lang="zh-CN" altLang="en-US" dirty="0">
                <a:solidFill>
                  <a:srgbClr val="FFFFFF"/>
                </a:solidFill>
                <a:sym typeface="Arial" panose="020B0604020202020204" pitchFamily="34" charset="0"/>
              </a:endParaRPr>
            </a:p>
          </p:txBody>
        </p:sp>
      </p:grpSp>
      <p:grpSp>
        <p:nvGrpSpPr>
          <p:cNvPr id="43" name="组合 42"/>
          <p:cNvGrpSpPr/>
          <p:nvPr>
            <p:custDataLst>
              <p:tags r:id="rId17"/>
            </p:custDataLst>
          </p:nvPr>
        </p:nvGrpSpPr>
        <p:grpSpPr>
          <a:xfrm>
            <a:off x="9225200" y="2055175"/>
            <a:ext cx="2188706" cy="2264333"/>
            <a:chOff x="2053008" y="1642534"/>
            <a:chExt cx="2610662" cy="2700866"/>
          </a:xfrm>
        </p:grpSpPr>
        <p:sp>
          <p:nvSpPr>
            <p:cNvPr id="44" name="任意多边形 43"/>
            <p:cNvSpPr/>
            <p:nvPr>
              <p:custDataLst>
                <p:tags r:id="rId18"/>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45" name="任意多边形 44"/>
            <p:cNvSpPr/>
            <p:nvPr>
              <p:custDataLst>
                <p:tags r:id="rId19"/>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en-US" altLang="zh-CN">
                  <a:solidFill>
                    <a:srgbClr val="FFFFFF"/>
                  </a:solidFill>
                  <a:sym typeface="Arial" panose="020B0604020202020204" pitchFamily="34" charset="0"/>
                </a:rPr>
                <a:t>U</a:t>
              </a:r>
              <a:r>
                <a:rPr lang="zh-CN" altLang="en-US">
                  <a:solidFill>
                    <a:srgbClr val="FFFFFF"/>
                  </a:solidFill>
                  <a:sym typeface="Arial" panose="020B0604020202020204" pitchFamily="34" charset="0"/>
                </a:rPr>
                <a:t>盘加密系统</a:t>
              </a:r>
              <a:endParaRPr lang="zh-CN" altLang="en-US">
                <a:solidFill>
                  <a:srgbClr val="FFFFFF"/>
                </a:solidFill>
                <a:sym typeface="Arial" panose="020B0604020202020204" pitchFamily="34" charset="0"/>
              </a:endParaRPr>
            </a:p>
          </p:txBody>
        </p:sp>
        <p:sp>
          <p:nvSpPr>
            <p:cNvPr id="5" name="任意多边形 4"/>
            <p:cNvSpPr/>
            <p:nvPr>
              <p:custDataLst>
                <p:tags r:id="rId20"/>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5</a:t>
              </a:r>
              <a:endParaRPr lang="zh-CN" altLang="en-US" dirty="0">
                <a:solidFill>
                  <a:srgbClr val="FFFFFF"/>
                </a:solidFill>
                <a:sym typeface="Arial" panose="020B0604020202020204" pitchFamily="34" charset="0"/>
              </a:endParaRPr>
            </a:p>
          </p:txBody>
        </p:sp>
      </p:grpSp>
      <p:grpSp>
        <p:nvGrpSpPr>
          <p:cNvPr id="47" name="组合 46"/>
          <p:cNvGrpSpPr/>
          <p:nvPr>
            <p:custDataLst>
              <p:tags r:id="rId21"/>
            </p:custDataLst>
          </p:nvPr>
        </p:nvGrpSpPr>
        <p:grpSpPr>
          <a:xfrm>
            <a:off x="7033648" y="4568857"/>
            <a:ext cx="2188706" cy="2264333"/>
            <a:chOff x="2053008" y="1642534"/>
            <a:chExt cx="2610662" cy="2700866"/>
          </a:xfrm>
        </p:grpSpPr>
        <p:sp>
          <p:nvSpPr>
            <p:cNvPr id="48" name="任意多边形 47"/>
            <p:cNvSpPr/>
            <p:nvPr>
              <p:custDataLst>
                <p:tags r:id="rId22"/>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49" name="任意多边形 48"/>
            <p:cNvSpPr/>
            <p:nvPr>
              <p:custDataLst>
                <p:tags r:id="rId23"/>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终端数据防泄漏</a:t>
              </a:r>
              <a:endParaRPr lang="zh-CN" altLang="en-US">
                <a:solidFill>
                  <a:srgbClr val="FFFFFF"/>
                </a:solidFill>
                <a:sym typeface="Arial" panose="020B0604020202020204" pitchFamily="34" charset="0"/>
              </a:endParaRPr>
            </a:p>
          </p:txBody>
        </p:sp>
        <p:sp>
          <p:nvSpPr>
            <p:cNvPr id="50" name="任意多边形 49"/>
            <p:cNvSpPr/>
            <p:nvPr>
              <p:custDataLst>
                <p:tags r:id="rId24"/>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8</a:t>
              </a:r>
              <a:endParaRPr lang="zh-CN" altLang="en-US" dirty="0">
                <a:solidFill>
                  <a:srgbClr val="FFFFFF"/>
                </a:solidFill>
                <a:sym typeface="Arial" panose="020B0604020202020204" pitchFamily="34" charset="0"/>
              </a:endParaRPr>
            </a:p>
          </p:txBody>
        </p:sp>
      </p:grpSp>
      <p:grpSp>
        <p:nvGrpSpPr>
          <p:cNvPr id="7" name="组合 6"/>
          <p:cNvGrpSpPr/>
          <p:nvPr>
            <p:custDataLst>
              <p:tags r:id="rId25"/>
            </p:custDataLst>
          </p:nvPr>
        </p:nvGrpSpPr>
        <p:grpSpPr>
          <a:xfrm>
            <a:off x="5937470" y="834705"/>
            <a:ext cx="2188706" cy="2264333"/>
            <a:chOff x="2053008" y="1642534"/>
            <a:chExt cx="2610662" cy="2700866"/>
          </a:xfrm>
        </p:grpSpPr>
        <p:sp>
          <p:nvSpPr>
            <p:cNvPr id="8" name="任意多边形 7"/>
            <p:cNvSpPr/>
            <p:nvPr>
              <p:custDataLst>
                <p:tags r:id="rId26"/>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任意多边形 8"/>
            <p:cNvSpPr/>
            <p:nvPr>
              <p:custDataLst>
                <p:tags r:id="rId27"/>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智能加密</a:t>
              </a:r>
              <a:endParaRPr lang="zh-CN" altLang="en-US">
                <a:solidFill>
                  <a:srgbClr val="FFFFFF"/>
                </a:solidFill>
                <a:sym typeface="Arial" panose="020B0604020202020204" pitchFamily="34" charset="0"/>
              </a:endParaRPr>
            </a:p>
          </p:txBody>
        </p:sp>
        <p:sp>
          <p:nvSpPr>
            <p:cNvPr id="10" name="任意多边形 9"/>
            <p:cNvSpPr/>
            <p:nvPr>
              <p:custDataLst>
                <p:tags r:id="rId28"/>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1</a:t>
              </a:r>
              <a:endParaRPr lang="zh-CN" altLang="en-US" dirty="0">
                <a:solidFill>
                  <a:srgbClr val="FFFFFF"/>
                </a:solidFill>
                <a:sym typeface="Arial" panose="020B0604020202020204" pitchFamily="34" charset="0"/>
              </a:endParaRPr>
            </a:p>
          </p:txBody>
        </p:sp>
      </p:grpSp>
      <p:grpSp>
        <p:nvGrpSpPr>
          <p:cNvPr id="11" name="组合 10"/>
          <p:cNvGrpSpPr/>
          <p:nvPr>
            <p:custDataLst>
              <p:tags r:id="rId29"/>
            </p:custDataLst>
          </p:nvPr>
        </p:nvGrpSpPr>
        <p:grpSpPr>
          <a:xfrm>
            <a:off x="8128855" y="834705"/>
            <a:ext cx="2188706" cy="2264333"/>
            <a:chOff x="2053008" y="1642534"/>
            <a:chExt cx="2610662" cy="2700866"/>
          </a:xfrm>
        </p:grpSpPr>
        <p:sp>
          <p:nvSpPr>
            <p:cNvPr id="12" name="任意多边形 11"/>
            <p:cNvSpPr/>
            <p:nvPr>
              <p:custDataLst>
                <p:tags r:id="rId30"/>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a:noFill/>
            </a:ln>
          </p:spPr>
          <p:style>
            <a:lnRef idx="2">
              <a:srgbClr val="628EE3">
                <a:shade val="50000"/>
              </a:srgbClr>
            </a:lnRef>
            <a:fillRef idx="1">
              <a:srgbClr val="628EE3"/>
            </a:fillRef>
            <a:effectRef idx="0">
              <a:srgbClr val="628EE3"/>
            </a:effectRef>
            <a:fontRef idx="minor">
              <a:srgbClr val="FFFFFF"/>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13" name="任意多边形 12"/>
            <p:cNvSpPr/>
            <p:nvPr>
              <p:custDataLst>
                <p:tags r:id="rId31"/>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ln>
              <a:noFill/>
            </a:ln>
          </p:spPr>
          <p:style>
            <a:lnRef idx="2">
              <a:srgbClr val="628EE3">
                <a:shade val="50000"/>
              </a:srgbClr>
            </a:lnRef>
            <a:fillRef idx="1">
              <a:srgbClr val="628EE3"/>
            </a:fillRef>
            <a:effectRef idx="0">
              <a:srgbClr val="628EE3"/>
            </a:effectRef>
            <a:fontRef idx="minor">
              <a:srgbClr val="FFFFFF"/>
            </a:fontRef>
          </p:style>
          <p:txBody>
            <a:bodyPr bIns="468000" rtlCol="0" anchor="ctr">
              <a:normAutofit/>
            </a:bodyPr>
            <a:lstStyle/>
            <a:p>
              <a:pPr algn="ctr"/>
              <a:r>
                <a:rPr lang="zh-CN" altLang="en-US">
                  <a:solidFill>
                    <a:srgbClr val="FFFFFF"/>
                  </a:solidFill>
                  <a:sym typeface="Arial" panose="020B0604020202020204" pitchFamily="34" charset="0"/>
                </a:rPr>
                <a:t>权限管控</a:t>
              </a:r>
              <a:endParaRPr lang="zh-CN" altLang="en-US">
                <a:solidFill>
                  <a:srgbClr val="FFFFFF"/>
                </a:solidFill>
                <a:sym typeface="Arial" panose="020B0604020202020204" pitchFamily="34" charset="0"/>
              </a:endParaRPr>
            </a:p>
          </p:txBody>
        </p:sp>
        <p:sp>
          <p:nvSpPr>
            <p:cNvPr id="14" name="任意多边形 13"/>
            <p:cNvSpPr/>
            <p:nvPr>
              <p:custDataLst>
                <p:tags r:id="rId32"/>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a:noFill/>
            </a:ln>
            <a:effectLst>
              <a:outerShdw blurRad="50800" dist="38100" dir="5400000" algn="t" rotWithShape="0">
                <a:prstClr val="black">
                  <a:alpha val="40000"/>
                </a:prstClr>
              </a:outerShdw>
            </a:effectLst>
          </p:spPr>
          <p:style>
            <a:lnRef idx="2">
              <a:srgbClr val="628EE3">
                <a:shade val="50000"/>
              </a:srgbClr>
            </a:lnRef>
            <a:fillRef idx="1">
              <a:srgbClr val="628EE3"/>
            </a:fillRef>
            <a:effectRef idx="0">
              <a:srgbClr val="628EE3"/>
            </a:effectRef>
            <a:fontRef idx="minor">
              <a:srgbClr val="FFFFFF"/>
            </a:fontRef>
          </p:style>
          <p:txBody>
            <a:bodyPr tIns="72000" rtlCol="0" anchor="b">
              <a:normAutofit fontScale="92500" lnSpcReduction="10000"/>
            </a:bodyPr>
            <a:lstStyle/>
            <a:p>
              <a:pPr algn="ctr"/>
              <a:r>
                <a:rPr lang="en-US" altLang="zh-CN" dirty="0">
                  <a:solidFill>
                    <a:srgbClr val="FFFFFF"/>
                  </a:solidFill>
                  <a:sym typeface="Arial" panose="020B0604020202020204" pitchFamily="34" charset="0"/>
                </a:rPr>
                <a:t>2</a:t>
              </a:r>
              <a:endParaRPr lang="zh-CN" altLang="en-US" dirty="0">
                <a:solidFill>
                  <a:srgbClr val="FFFFFF"/>
                </a:solidFill>
                <a:sym typeface="Arial" panose="020B0604020202020204" pitchFamily="34" charset="0"/>
              </a:endParaRPr>
            </a:p>
          </p:txBody>
        </p:sp>
      </p:grpSp>
      <p:cxnSp>
        <p:nvCxnSpPr>
          <p:cNvPr id="15" name="直接连接符 14"/>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34950"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7" name="文本框 16"/>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2.3 </a:t>
            </a:r>
            <a:r>
              <a:rPr lang="zh-CN" altLang="en-US" sz="2200" b="1" dirty="0">
                <a:solidFill>
                  <a:schemeClr val="accent1"/>
                </a:solidFill>
                <a:latin typeface="微软雅黑" panose="020B0503020204020204" charset="-122"/>
                <a:ea typeface="微软雅黑" panose="020B0503020204020204" charset="-122"/>
              </a:rPr>
              <a:t>产品模块组成</a:t>
            </a:r>
            <a:endParaRPr lang="zh-CN" altLang="en-US" sz="2200" b="1" dirty="0">
              <a:solidFill>
                <a:schemeClr val="accent1"/>
              </a:solidFill>
              <a:latin typeface="微软雅黑" panose="020B0503020204020204" charset="-122"/>
              <a:ea typeface="微软雅黑" panose="020B0503020204020204" charset="-122"/>
            </a:endParaRPr>
          </a:p>
        </p:txBody>
      </p:sp>
      <p:sp>
        <p:nvSpPr>
          <p:cNvPr id="54" name="KSO_Shape"/>
          <p:cNvSpPr/>
          <p:nvPr>
            <p:custDataLst>
              <p:tags r:id="rId33"/>
            </p:custDataLst>
          </p:nvPr>
        </p:nvSpPr>
        <p:spPr>
          <a:xfrm rot="16200000">
            <a:off x="1448471" y="2507234"/>
            <a:ext cx="2491967" cy="1225217"/>
          </a:xfrm>
          <a:custGeom>
            <a:avLst/>
            <a:gdLst>
              <a:gd name="connsiteX0" fmla="*/ 0 w 3325370"/>
              <a:gd name="connsiteY0" fmla="*/ 0 h 1637134"/>
              <a:gd name="connsiteX1" fmla="*/ 3325370 w 3325370"/>
              <a:gd name="connsiteY1" fmla="*/ 0 h 1637134"/>
              <a:gd name="connsiteX2" fmla="*/ 3318183 w 3325370"/>
              <a:gd name="connsiteY2" fmla="*/ 142905 h 1637134"/>
              <a:gd name="connsiteX3" fmla="*/ 1673347 w 3325370"/>
              <a:gd name="connsiteY3" fmla="*/ 1637102 h 1637134"/>
              <a:gd name="connsiteX4" fmla="*/ 10229 w 3325370"/>
              <a:gd name="connsiteY4" fmla="*/ 163281 h 163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370" h="1637134">
                <a:moveTo>
                  <a:pt x="0" y="0"/>
                </a:moveTo>
                <a:lnTo>
                  <a:pt x="3325370" y="0"/>
                </a:lnTo>
                <a:lnTo>
                  <a:pt x="3318183" y="142905"/>
                </a:lnTo>
                <a:cubicBezTo>
                  <a:pt x="3233689" y="978328"/>
                  <a:pt x="2530939" y="1631820"/>
                  <a:pt x="1673347" y="1637102"/>
                </a:cubicBezTo>
                <a:cubicBezTo>
                  <a:pt x="815755" y="1642385"/>
                  <a:pt x="105008" y="997600"/>
                  <a:pt x="10229" y="163281"/>
                </a:cubicBezTo>
                <a:close/>
              </a:path>
            </a:pathLst>
          </a:custGeom>
          <a:noFill/>
          <a:ln w="28575" cmpd="sng">
            <a:solidFill>
              <a:schemeClr val="accent1"/>
            </a:solidFill>
            <a:prstDash val="solid"/>
          </a:ln>
        </p:spPr>
        <p:style>
          <a:lnRef idx="2">
            <a:srgbClr val="30B7FD">
              <a:shade val="50000"/>
            </a:srgbClr>
          </a:lnRef>
          <a:fillRef idx="1">
            <a:srgbClr val="30B7FD"/>
          </a:fillRef>
          <a:effectRef idx="0">
            <a:srgbClr val="30B7FD"/>
          </a:effectRef>
          <a:fontRef idx="minor">
            <a:srgbClr val="FFFFFF"/>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FFFFFF"/>
                </a:solidFill>
                <a:latin typeface="Calibri" panose="020F0502020204030204" charset="0"/>
                <a:ea typeface="+mn-ea"/>
                <a:cs typeface="+mn-ea"/>
              </a:defRPr>
            </a:lvl1pPr>
            <a:lvl2pPr marL="457200" algn="l" rtl="0" eaLnBrk="0" fontAlgn="base" hangingPunct="0">
              <a:spcBef>
                <a:spcPct val="0"/>
              </a:spcBef>
              <a:spcAft>
                <a:spcPct val="0"/>
              </a:spcAft>
              <a:defRPr kern="1200">
                <a:solidFill>
                  <a:srgbClr val="FFFFFF"/>
                </a:solidFill>
                <a:latin typeface="Calibri" panose="020F0502020204030204" charset="0"/>
                <a:ea typeface="+mn-ea"/>
                <a:cs typeface="+mn-ea"/>
              </a:defRPr>
            </a:lvl2pPr>
            <a:lvl3pPr marL="914400" algn="l" rtl="0" eaLnBrk="0" fontAlgn="base" hangingPunct="0">
              <a:spcBef>
                <a:spcPct val="0"/>
              </a:spcBef>
              <a:spcAft>
                <a:spcPct val="0"/>
              </a:spcAft>
              <a:defRPr kern="1200">
                <a:solidFill>
                  <a:srgbClr val="FFFFFF"/>
                </a:solidFill>
                <a:latin typeface="Calibri" panose="020F0502020204030204" charset="0"/>
                <a:ea typeface="+mn-ea"/>
                <a:cs typeface="+mn-ea"/>
              </a:defRPr>
            </a:lvl3pPr>
            <a:lvl4pPr marL="1371600" algn="l" rtl="0" eaLnBrk="0" fontAlgn="base" hangingPunct="0">
              <a:spcBef>
                <a:spcPct val="0"/>
              </a:spcBef>
              <a:spcAft>
                <a:spcPct val="0"/>
              </a:spcAft>
              <a:defRPr kern="1200">
                <a:solidFill>
                  <a:srgbClr val="FFFFFF"/>
                </a:solidFill>
                <a:latin typeface="Calibri" panose="020F0502020204030204" charset="0"/>
                <a:ea typeface="+mn-ea"/>
                <a:cs typeface="+mn-ea"/>
              </a:defRPr>
            </a:lvl4pPr>
            <a:lvl5pPr marL="1828800" algn="l" rtl="0" eaLnBrk="0" fontAlgn="base" hangingPunct="0">
              <a:spcBef>
                <a:spcPct val="0"/>
              </a:spcBef>
              <a:spcAft>
                <a:spcPct val="0"/>
              </a:spcAft>
              <a:defRPr kern="1200">
                <a:solidFill>
                  <a:srgbClr val="FFFFFF"/>
                </a:solidFill>
                <a:latin typeface="Calibri" panose="020F0502020204030204" charset="0"/>
                <a:ea typeface="+mn-ea"/>
                <a:cs typeface="+mn-ea"/>
              </a:defRPr>
            </a:lvl5pPr>
            <a:lvl6pPr marL="2286000" algn="l" defTabSz="914400" rtl="0" eaLnBrk="1" latinLnBrk="0" hangingPunct="1">
              <a:defRPr kern="1200">
                <a:solidFill>
                  <a:srgbClr val="FFFFFF"/>
                </a:solidFill>
                <a:latin typeface="Calibri" panose="020F0502020204030204" charset="0"/>
                <a:ea typeface="+mn-ea"/>
                <a:cs typeface="+mn-ea"/>
              </a:defRPr>
            </a:lvl6pPr>
            <a:lvl7pPr marL="2743200" algn="l" defTabSz="914400" rtl="0" eaLnBrk="1" latinLnBrk="0" hangingPunct="1">
              <a:defRPr kern="1200">
                <a:solidFill>
                  <a:srgbClr val="FFFFFF"/>
                </a:solidFill>
                <a:latin typeface="Calibri" panose="020F0502020204030204" charset="0"/>
                <a:ea typeface="+mn-ea"/>
                <a:cs typeface="+mn-ea"/>
              </a:defRPr>
            </a:lvl7pPr>
            <a:lvl8pPr marL="3200400" algn="l" defTabSz="914400" rtl="0" eaLnBrk="1" latinLnBrk="0" hangingPunct="1">
              <a:defRPr kern="1200">
                <a:solidFill>
                  <a:srgbClr val="FFFFFF"/>
                </a:solidFill>
                <a:latin typeface="Calibri" panose="020F0502020204030204" charset="0"/>
                <a:ea typeface="+mn-ea"/>
                <a:cs typeface="+mn-ea"/>
              </a:defRPr>
            </a:lvl8pPr>
            <a:lvl9pPr marL="3657600" algn="l" defTabSz="914400" rtl="0" eaLnBrk="1" latinLnBrk="0" hangingPunct="1">
              <a:defRPr kern="1200">
                <a:solidFill>
                  <a:srgbClr val="FFFFFF"/>
                </a:solidFill>
                <a:latin typeface="Calibri" panose="020F0502020204030204" charset="0"/>
                <a:ea typeface="+mn-ea"/>
                <a:cs typeface="+mn-ea"/>
              </a:defRPr>
            </a:lvl9pPr>
          </a:lstStyle>
          <a:p>
            <a:pPr algn="ctr" eaLnBrk="1" fontAlgn="auto" hangingPunct="1">
              <a:spcBef>
                <a:spcPts val="0"/>
              </a:spcBef>
              <a:spcAft>
                <a:spcPts val="0"/>
              </a:spcAft>
              <a:defRPr/>
            </a:pPr>
            <a:endParaRPr lang="zh-CN" altLang="en-US" sz="1350" dirty="0">
              <a:solidFill>
                <a:srgbClr val="FFFFFF"/>
              </a:solidFill>
            </a:endParaRPr>
          </a:p>
        </p:txBody>
      </p:sp>
      <p:sp>
        <p:nvSpPr>
          <p:cNvPr id="53" name="圆: 空心 52"/>
          <p:cNvSpPr/>
          <p:nvPr>
            <p:custDataLst>
              <p:tags r:id="rId34"/>
            </p:custDataLst>
          </p:nvPr>
        </p:nvSpPr>
        <p:spPr>
          <a:xfrm>
            <a:off x="809607" y="1992686"/>
            <a:ext cx="2254313" cy="2254313"/>
          </a:xfrm>
          <a:prstGeom prst="donut">
            <a:avLst>
              <a:gd name="adj" fmla="val 1830"/>
            </a:avLst>
          </a:prstGeom>
          <a:solidFill>
            <a:srgbClr val="F5C140"/>
          </a:solidFill>
          <a:ln>
            <a:noFill/>
          </a:ln>
        </p:spPr>
        <p:style>
          <a:lnRef idx="2">
            <a:srgbClr val="30B7FD">
              <a:shade val="50000"/>
            </a:srgbClr>
          </a:lnRef>
          <a:fillRef idx="1">
            <a:srgbClr val="30B7FD"/>
          </a:fillRef>
          <a:effectRef idx="0">
            <a:srgbClr val="30B7FD"/>
          </a:effectRef>
          <a:fontRef idx="minor">
            <a:srgbClr val="FFFFFF"/>
          </a:fontRef>
        </p:style>
        <p:txBody>
          <a:bodyPr rtlCol="0" anchor="ctr"/>
          <a:lstStyle/>
          <a:p>
            <a:pPr algn="ctr"/>
            <a:endParaRPr lang="zh-CN" altLang="en-US" sz="1350">
              <a:solidFill>
                <a:srgbClr val="000000"/>
              </a:solidFill>
            </a:endParaRPr>
          </a:p>
        </p:txBody>
      </p:sp>
      <p:sp>
        <p:nvSpPr>
          <p:cNvPr id="18" name="椭圆 17"/>
          <p:cNvSpPr/>
          <p:nvPr>
            <p:custDataLst>
              <p:tags r:id="rId35"/>
            </p:custDataLst>
          </p:nvPr>
        </p:nvSpPr>
        <p:spPr>
          <a:xfrm>
            <a:off x="856308" y="2035968"/>
            <a:ext cx="2165771" cy="2165771"/>
          </a:xfrm>
          <a:prstGeom prst="ellipse">
            <a:avLst/>
          </a:prstGeom>
          <a:solidFill>
            <a:srgbClr val="FFFFFF"/>
          </a:solidFill>
          <a:ln>
            <a:noFill/>
          </a:ln>
        </p:spPr>
        <p:style>
          <a:lnRef idx="2">
            <a:srgbClr val="30B7FD">
              <a:shade val="50000"/>
            </a:srgbClr>
          </a:lnRef>
          <a:fillRef idx="1">
            <a:srgbClr val="30B7FD"/>
          </a:fillRef>
          <a:effectRef idx="0">
            <a:srgbClr val="30B7FD"/>
          </a:effectRef>
          <a:fontRef idx="minor">
            <a:srgbClr val="FFFFFF"/>
          </a:fontRef>
        </p:style>
        <p:txBody>
          <a:bodyPr rtlCol="0" anchor="ctr"/>
          <a:lstStyle/>
          <a:p>
            <a:pPr algn="ctr"/>
            <a:endParaRPr lang="zh-CN" altLang="en-US" sz="1350"/>
          </a:p>
        </p:txBody>
      </p:sp>
      <p:sp>
        <p:nvSpPr>
          <p:cNvPr id="57" name="椭圆 56"/>
          <p:cNvSpPr/>
          <p:nvPr>
            <p:custDataLst>
              <p:tags r:id="rId36"/>
            </p:custDataLst>
          </p:nvPr>
        </p:nvSpPr>
        <p:spPr>
          <a:xfrm>
            <a:off x="3247531" y="3063214"/>
            <a:ext cx="118828" cy="118828"/>
          </a:xfrm>
          <a:prstGeom prst="ellipse">
            <a:avLst/>
          </a:prstGeom>
          <a:solidFill>
            <a:srgbClr val="FFFFFF"/>
          </a:solidFill>
          <a:ln>
            <a:solidFill>
              <a:srgbClr val="A5D128">
                <a:lumMod val="50000"/>
              </a:srgbClr>
            </a:solidFill>
          </a:ln>
        </p:spPr>
        <p:style>
          <a:lnRef idx="2">
            <a:srgbClr val="30B7FD">
              <a:shade val="50000"/>
            </a:srgbClr>
          </a:lnRef>
          <a:fillRef idx="1">
            <a:srgbClr val="30B7FD"/>
          </a:fillRef>
          <a:effectRef idx="0">
            <a:srgbClr val="30B7FD"/>
          </a:effectRef>
          <a:fontRef idx="minor">
            <a:srgbClr val="FFFFFF"/>
          </a:fontRef>
        </p:style>
        <p:txBody>
          <a:bodyPr rtlCol="0" anchor="ctr"/>
          <a:lstStyle/>
          <a:p>
            <a:pPr algn="ctr"/>
            <a:endParaRPr lang="zh-CN" altLang="en-US" sz="1350"/>
          </a:p>
        </p:txBody>
      </p:sp>
      <p:sp>
        <p:nvSpPr>
          <p:cNvPr id="106" name="Freeform 77"/>
          <p:cNvSpPr>
            <a:spLocks noEditPoints="1" noChangeArrowheads="1"/>
          </p:cNvSpPr>
          <p:nvPr>
            <p:custDataLst>
              <p:tags r:id="rId37"/>
            </p:custDataLst>
          </p:nvPr>
        </p:nvSpPr>
        <p:spPr bwMode="auto">
          <a:xfrm>
            <a:off x="1770984" y="2292811"/>
            <a:ext cx="331562" cy="332632"/>
          </a:xfrm>
          <a:custGeom>
            <a:avLst/>
            <a:gdLst>
              <a:gd name="T0" fmla="*/ 112 w 200"/>
              <a:gd name="T1" fmla="*/ 21 h 200"/>
              <a:gd name="T2" fmla="*/ 118 w 200"/>
              <a:gd name="T3" fmla="*/ 29 h 200"/>
              <a:gd name="T4" fmla="*/ 143 w 200"/>
              <a:gd name="T5" fmla="*/ 40 h 200"/>
              <a:gd name="T6" fmla="*/ 157 w 200"/>
              <a:gd name="T7" fmla="*/ 26 h 200"/>
              <a:gd name="T8" fmla="*/ 164 w 200"/>
              <a:gd name="T9" fmla="*/ 53 h 200"/>
              <a:gd name="T10" fmla="*/ 163 w 200"/>
              <a:gd name="T11" fmla="*/ 62 h 200"/>
              <a:gd name="T12" fmla="*/ 172 w 200"/>
              <a:gd name="T13" fmla="*/ 88 h 200"/>
              <a:gd name="T14" fmla="*/ 192 w 200"/>
              <a:gd name="T15" fmla="*/ 88 h 200"/>
              <a:gd name="T16" fmla="*/ 177 w 200"/>
              <a:gd name="T17" fmla="*/ 112 h 200"/>
              <a:gd name="T18" fmla="*/ 170 w 200"/>
              <a:gd name="T19" fmla="*/ 117 h 200"/>
              <a:gd name="T20" fmla="*/ 159 w 200"/>
              <a:gd name="T21" fmla="*/ 141 h 200"/>
              <a:gd name="T22" fmla="*/ 174 w 200"/>
              <a:gd name="T23" fmla="*/ 156 h 200"/>
              <a:gd name="T24" fmla="*/ 146 w 200"/>
              <a:gd name="T25" fmla="*/ 162 h 200"/>
              <a:gd name="T26" fmla="*/ 136 w 200"/>
              <a:gd name="T27" fmla="*/ 161 h 200"/>
              <a:gd name="T28" fmla="*/ 112 w 200"/>
              <a:gd name="T29" fmla="*/ 169 h 200"/>
              <a:gd name="T30" fmla="*/ 112 w 200"/>
              <a:gd name="T31" fmla="*/ 192 h 200"/>
              <a:gd name="T32" fmla="*/ 88 w 200"/>
              <a:gd name="T33" fmla="*/ 176 h 200"/>
              <a:gd name="T34" fmla="*/ 82 w 200"/>
              <a:gd name="T35" fmla="*/ 168 h 200"/>
              <a:gd name="T36" fmla="*/ 59 w 200"/>
              <a:gd name="T37" fmla="*/ 158 h 200"/>
              <a:gd name="T38" fmla="*/ 44 w 200"/>
              <a:gd name="T39" fmla="*/ 173 h 200"/>
              <a:gd name="T40" fmla="*/ 38 w 200"/>
              <a:gd name="T41" fmla="*/ 145 h 200"/>
              <a:gd name="T42" fmla="*/ 39 w 200"/>
              <a:gd name="T43" fmla="*/ 135 h 200"/>
              <a:gd name="T44" fmla="*/ 29 w 200"/>
              <a:gd name="T45" fmla="*/ 112 h 200"/>
              <a:gd name="T46" fmla="*/ 8 w 200"/>
              <a:gd name="T47" fmla="*/ 112 h 200"/>
              <a:gd name="T48" fmla="*/ 23 w 200"/>
              <a:gd name="T49" fmla="*/ 88 h 200"/>
              <a:gd name="T50" fmla="*/ 30 w 200"/>
              <a:gd name="T51" fmla="*/ 81 h 200"/>
              <a:gd name="T52" fmla="*/ 41 w 200"/>
              <a:gd name="T53" fmla="*/ 57 h 200"/>
              <a:gd name="T54" fmla="*/ 27 w 200"/>
              <a:gd name="T55" fmla="*/ 43 h 200"/>
              <a:gd name="T56" fmla="*/ 53 w 200"/>
              <a:gd name="T57" fmla="*/ 36 h 200"/>
              <a:gd name="T58" fmla="*/ 63 w 200"/>
              <a:gd name="T59" fmla="*/ 37 h 200"/>
              <a:gd name="T60" fmla="*/ 88 w 200"/>
              <a:gd name="T61" fmla="*/ 27 h 200"/>
              <a:gd name="T62" fmla="*/ 88 w 200"/>
              <a:gd name="T63" fmla="*/ 8 h 200"/>
              <a:gd name="T64" fmla="*/ 100 w 200"/>
              <a:gd name="T65" fmla="*/ 136 h 200"/>
              <a:gd name="T66" fmla="*/ 100 w 200"/>
              <a:gd name="T67" fmla="*/ 64 h 200"/>
              <a:gd name="T68" fmla="*/ 100 w 200"/>
              <a:gd name="T69" fmla="*/ 136 h 200"/>
              <a:gd name="T70" fmla="*/ 80 w 200"/>
              <a:gd name="T71" fmla="*/ 0 h 200"/>
              <a:gd name="T72" fmla="*/ 59 w 200"/>
              <a:gd name="T73" fmla="*/ 30 h 200"/>
              <a:gd name="T74" fmla="*/ 16 w 200"/>
              <a:gd name="T75" fmla="*/ 43 h 200"/>
              <a:gd name="T76" fmla="*/ 23 w 200"/>
              <a:gd name="T77" fmla="*/ 80 h 200"/>
              <a:gd name="T78" fmla="*/ 0 w 200"/>
              <a:gd name="T79" fmla="*/ 120 h 200"/>
              <a:gd name="T80" fmla="*/ 32 w 200"/>
              <a:gd name="T81" fmla="*/ 140 h 200"/>
              <a:gd name="T82" fmla="*/ 44 w 200"/>
              <a:gd name="T83" fmla="*/ 184 h 200"/>
              <a:gd name="T84" fmla="*/ 80 w 200"/>
              <a:gd name="T85" fmla="*/ 176 h 200"/>
              <a:gd name="T86" fmla="*/ 120 w 200"/>
              <a:gd name="T87" fmla="*/ 200 h 200"/>
              <a:gd name="T88" fmla="*/ 140 w 200"/>
              <a:gd name="T89" fmla="*/ 168 h 200"/>
              <a:gd name="T90" fmla="*/ 185 w 200"/>
              <a:gd name="T91" fmla="*/ 156 h 200"/>
              <a:gd name="T92" fmla="*/ 177 w 200"/>
              <a:gd name="T93" fmla="*/ 120 h 200"/>
              <a:gd name="T94" fmla="*/ 200 w 200"/>
              <a:gd name="T95" fmla="*/ 80 h 200"/>
              <a:gd name="T96" fmla="*/ 170 w 200"/>
              <a:gd name="T97" fmla="*/ 58 h 200"/>
              <a:gd name="T98" fmla="*/ 157 w 200"/>
              <a:gd name="T99" fmla="*/ 15 h 200"/>
              <a:gd name="T100" fmla="*/ 120 w 200"/>
              <a:gd name="T101" fmla="*/ 21 h 200"/>
              <a:gd name="T102" fmla="*/ 100 w 200"/>
              <a:gd name="T103" fmla="*/ 128 h 200"/>
              <a:gd name="T104" fmla="*/ 100 w 200"/>
              <a:gd name="T105" fmla="*/ 72 h 200"/>
              <a:gd name="T106" fmla="*/ 100 w 200"/>
              <a:gd name="T107"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200">
                <a:moveTo>
                  <a:pt x="112" y="8"/>
                </a:moveTo>
                <a:cubicBezTo>
                  <a:pt x="112" y="21"/>
                  <a:pt x="112" y="21"/>
                  <a:pt x="112" y="21"/>
                </a:cubicBezTo>
                <a:cubicBezTo>
                  <a:pt x="112" y="27"/>
                  <a:pt x="112" y="27"/>
                  <a:pt x="112" y="27"/>
                </a:cubicBezTo>
                <a:cubicBezTo>
                  <a:pt x="118" y="29"/>
                  <a:pt x="118" y="29"/>
                  <a:pt x="118" y="29"/>
                </a:cubicBezTo>
                <a:cubicBezTo>
                  <a:pt x="125" y="30"/>
                  <a:pt x="132" y="33"/>
                  <a:pt x="138" y="37"/>
                </a:cubicBezTo>
                <a:cubicBezTo>
                  <a:pt x="143" y="40"/>
                  <a:pt x="143" y="40"/>
                  <a:pt x="143" y="40"/>
                </a:cubicBezTo>
                <a:cubicBezTo>
                  <a:pt x="147" y="36"/>
                  <a:pt x="147" y="36"/>
                  <a:pt x="147" y="36"/>
                </a:cubicBezTo>
                <a:cubicBezTo>
                  <a:pt x="157" y="26"/>
                  <a:pt x="157" y="26"/>
                  <a:pt x="157" y="26"/>
                </a:cubicBezTo>
                <a:cubicBezTo>
                  <a:pt x="174" y="43"/>
                  <a:pt x="174" y="43"/>
                  <a:pt x="174" y="43"/>
                </a:cubicBezTo>
                <a:cubicBezTo>
                  <a:pt x="164" y="53"/>
                  <a:pt x="164" y="53"/>
                  <a:pt x="164" y="53"/>
                </a:cubicBezTo>
                <a:cubicBezTo>
                  <a:pt x="160" y="57"/>
                  <a:pt x="160" y="57"/>
                  <a:pt x="160" y="57"/>
                </a:cubicBezTo>
                <a:cubicBezTo>
                  <a:pt x="163" y="62"/>
                  <a:pt x="163" y="62"/>
                  <a:pt x="163" y="62"/>
                </a:cubicBezTo>
                <a:cubicBezTo>
                  <a:pt x="166" y="68"/>
                  <a:pt x="169" y="75"/>
                  <a:pt x="170" y="81"/>
                </a:cubicBezTo>
                <a:cubicBezTo>
                  <a:pt x="172" y="88"/>
                  <a:pt x="172" y="88"/>
                  <a:pt x="172" y="88"/>
                </a:cubicBezTo>
                <a:cubicBezTo>
                  <a:pt x="178" y="88"/>
                  <a:pt x="178" y="88"/>
                  <a:pt x="178" y="88"/>
                </a:cubicBezTo>
                <a:cubicBezTo>
                  <a:pt x="192" y="88"/>
                  <a:pt x="192" y="88"/>
                  <a:pt x="192" y="88"/>
                </a:cubicBezTo>
                <a:cubicBezTo>
                  <a:pt x="192" y="112"/>
                  <a:pt x="192" y="112"/>
                  <a:pt x="192" y="112"/>
                </a:cubicBezTo>
                <a:cubicBezTo>
                  <a:pt x="177" y="112"/>
                  <a:pt x="177" y="112"/>
                  <a:pt x="177" y="112"/>
                </a:cubicBezTo>
                <a:cubicBezTo>
                  <a:pt x="171" y="112"/>
                  <a:pt x="171" y="112"/>
                  <a:pt x="171" y="112"/>
                </a:cubicBezTo>
                <a:cubicBezTo>
                  <a:pt x="170" y="117"/>
                  <a:pt x="170" y="117"/>
                  <a:pt x="170" y="117"/>
                </a:cubicBezTo>
                <a:cubicBezTo>
                  <a:pt x="168" y="124"/>
                  <a:pt x="165" y="130"/>
                  <a:pt x="162" y="135"/>
                </a:cubicBezTo>
                <a:cubicBezTo>
                  <a:pt x="159" y="141"/>
                  <a:pt x="159" y="141"/>
                  <a:pt x="159" y="141"/>
                </a:cubicBezTo>
                <a:cubicBezTo>
                  <a:pt x="163" y="145"/>
                  <a:pt x="163" y="145"/>
                  <a:pt x="163" y="145"/>
                </a:cubicBezTo>
                <a:cubicBezTo>
                  <a:pt x="174" y="156"/>
                  <a:pt x="174" y="156"/>
                  <a:pt x="174" y="156"/>
                </a:cubicBezTo>
                <a:cubicBezTo>
                  <a:pt x="157" y="173"/>
                  <a:pt x="157" y="173"/>
                  <a:pt x="157" y="173"/>
                </a:cubicBezTo>
                <a:cubicBezTo>
                  <a:pt x="146" y="162"/>
                  <a:pt x="146" y="162"/>
                  <a:pt x="146" y="162"/>
                </a:cubicBezTo>
                <a:cubicBezTo>
                  <a:pt x="142" y="158"/>
                  <a:pt x="142" y="158"/>
                  <a:pt x="142" y="158"/>
                </a:cubicBezTo>
                <a:cubicBezTo>
                  <a:pt x="136" y="161"/>
                  <a:pt x="136" y="161"/>
                  <a:pt x="136" y="161"/>
                </a:cubicBezTo>
                <a:cubicBezTo>
                  <a:pt x="131" y="164"/>
                  <a:pt x="125" y="166"/>
                  <a:pt x="118" y="168"/>
                </a:cubicBezTo>
                <a:cubicBezTo>
                  <a:pt x="112" y="169"/>
                  <a:pt x="112" y="169"/>
                  <a:pt x="112" y="169"/>
                </a:cubicBezTo>
                <a:cubicBezTo>
                  <a:pt x="112" y="176"/>
                  <a:pt x="112" y="176"/>
                  <a:pt x="112" y="176"/>
                </a:cubicBezTo>
                <a:cubicBezTo>
                  <a:pt x="112" y="192"/>
                  <a:pt x="112" y="192"/>
                  <a:pt x="112" y="192"/>
                </a:cubicBezTo>
                <a:cubicBezTo>
                  <a:pt x="88" y="192"/>
                  <a:pt x="88" y="192"/>
                  <a:pt x="88" y="192"/>
                </a:cubicBezTo>
                <a:cubicBezTo>
                  <a:pt x="88" y="176"/>
                  <a:pt x="88" y="176"/>
                  <a:pt x="88" y="176"/>
                </a:cubicBezTo>
                <a:cubicBezTo>
                  <a:pt x="88" y="169"/>
                  <a:pt x="88" y="169"/>
                  <a:pt x="88" y="169"/>
                </a:cubicBezTo>
                <a:cubicBezTo>
                  <a:pt x="82" y="168"/>
                  <a:pt x="82" y="168"/>
                  <a:pt x="82" y="168"/>
                </a:cubicBezTo>
                <a:cubicBezTo>
                  <a:pt x="76" y="166"/>
                  <a:pt x="70" y="164"/>
                  <a:pt x="65" y="161"/>
                </a:cubicBezTo>
                <a:cubicBezTo>
                  <a:pt x="59" y="158"/>
                  <a:pt x="59" y="158"/>
                  <a:pt x="59" y="158"/>
                </a:cubicBezTo>
                <a:cubicBezTo>
                  <a:pt x="55" y="162"/>
                  <a:pt x="55" y="162"/>
                  <a:pt x="55" y="162"/>
                </a:cubicBezTo>
                <a:cubicBezTo>
                  <a:pt x="44" y="173"/>
                  <a:pt x="44" y="173"/>
                  <a:pt x="44" y="173"/>
                </a:cubicBezTo>
                <a:cubicBezTo>
                  <a:pt x="27" y="156"/>
                  <a:pt x="27" y="156"/>
                  <a:pt x="27" y="156"/>
                </a:cubicBezTo>
                <a:cubicBezTo>
                  <a:pt x="38" y="145"/>
                  <a:pt x="38" y="145"/>
                  <a:pt x="38" y="145"/>
                </a:cubicBezTo>
                <a:cubicBezTo>
                  <a:pt x="42" y="141"/>
                  <a:pt x="42" y="141"/>
                  <a:pt x="42" y="141"/>
                </a:cubicBezTo>
                <a:cubicBezTo>
                  <a:pt x="39" y="135"/>
                  <a:pt x="39" y="135"/>
                  <a:pt x="39" y="135"/>
                </a:cubicBezTo>
                <a:cubicBezTo>
                  <a:pt x="35" y="130"/>
                  <a:pt x="33" y="124"/>
                  <a:pt x="31" y="117"/>
                </a:cubicBezTo>
                <a:cubicBezTo>
                  <a:pt x="29" y="112"/>
                  <a:pt x="29" y="112"/>
                  <a:pt x="29" y="112"/>
                </a:cubicBezTo>
                <a:cubicBezTo>
                  <a:pt x="23" y="112"/>
                  <a:pt x="23" y="112"/>
                  <a:pt x="23" y="112"/>
                </a:cubicBezTo>
                <a:cubicBezTo>
                  <a:pt x="8" y="112"/>
                  <a:pt x="8" y="112"/>
                  <a:pt x="8" y="112"/>
                </a:cubicBezTo>
                <a:cubicBezTo>
                  <a:pt x="8" y="88"/>
                  <a:pt x="8" y="88"/>
                  <a:pt x="8" y="88"/>
                </a:cubicBezTo>
                <a:cubicBezTo>
                  <a:pt x="23" y="88"/>
                  <a:pt x="23" y="88"/>
                  <a:pt x="23" y="88"/>
                </a:cubicBezTo>
                <a:cubicBezTo>
                  <a:pt x="29" y="88"/>
                  <a:pt x="29" y="88"/>
                  <a:pt x="29" y="88"/>
                </a:cubicBezTo>
                <a:cubicBezTo>
                  <a:pt x="30" y="81"/>
                  <a:pt x="30" y="81"/>
                  <a:pt x="30" y="81"/>
                </a:cubicBezTo>
                <a:cubicBezTo>
                  <a:pt x="32" y="75"/>
                  <a:pt x="35" y="68"/>
                  <a:pt x="38" y="62"/>
                </a:cubicBezTo>
                <a:cubicBezTo>
                  <a:pt x="41" y="57"/>
                  <a:pt x="41" y="57"/>
                  <a:pt x="41" y="57"/>
                </a:cubicBezTo>
                <a:cubicBezTo>
                  <a:pt x="37" y="53"/>
                  <a:pt x="37" y="53"/>
                  <a:pt x="37" y="53"/>
                </a:cubicBezTo>
                <a:cubicBezTo>
                  <a:pt x="27" y="43"/>
                  <a:pt x="27" y="43"/>
                  <a:pt x="27" y="43"/>
                </a:cubicBezTo>
                <a:cubicBezTo>
                  <a:pt x="44" y="26"/>
                  <a:pt x="44" y="26"/>
                  <a:pt x="44" y="26"/>
                </a:cubicBezTo>
                <a:cubicBezTo>
                  <a:pt x="53" y="36"/>
                  <a:pt x="53" y="36"/>
                  <a:pt x="53" y="36"/>
                </a:cubicBezTo>
                <a:cubicBezTo>
                  <a:pt x="58" y="40"/>
                  <a:pt x="58" y="40"/>
                  <a:pt x="58" y="40"/>
                </a:cubicBezTo>
                <a:cubicBezTo>
                  <a:pt x="63" y="37"/>
                  <a:pt x="63" y="37"/>
                  <a:pt x="63" y="37"/>
                </a:cubicBezTo>
                <a:cubicBezTo>
                  <a:pt x="69" y="33"/>
                  <a:pt x="76" y="30"/>
                  <a:pt x="82" y="29"/>
                </a:cubicBezTo>
                <a:cubicBezTo>
                  <a:pt x="88" y="27"/>
                  <a:pt x="88" y="27"/>
                  <a:pt x="88" y="27"/>
                </a:cubicBezTo>
                <a:cubicBezTo>
                  <a:pt x="88" y="21"/>
                  <a:pt x="88" y="21"/>
                  <a:pt x="88" y="21"/>
                </a:cubicBezTo>
                <a:cubicBezTo>
                  <a:pt x="88" y="8"/>
                  <a:pt x="88" y="8"/>
                  <a:pt x="88" y="8"/>
                </a:cubicBezTo>
                <a:cubicBezTo>
                  <a:pt x="112" y="8"/>
                  <a:pt x="112" y="8"/>
                  <a:pt x="112" y="8"/>
                </a:cubicBezTo>
                <a:moveTo>
                  <a:pt x="100" y="136"/>
                </a:moveTo>
                <a:cubicBezTo>
                  <a:pt x="120" y="136"/>
                  <a:pt x="136" y="119"/>
                  <a:pt x="136" y="100"/>
                </a:cubicBezTo>
                <a:cubicBezTo>
                  <a:pt x="136" y="80"/>
                  <a:pt x="120" y="64"/>
                  <a:pt x="100" y="64"/>
                </a:cubicBezTo>
                <a:cubicBezTo>
                  <a:pt x="81" y="64"/>
                  <a:pt x="64" y="80"/>
                  <a:pt x="64" y="100"/>
                </a:cubicBezTo>
                <a:cubicBezTo>
                  <a:pt x="64" y="119"/>
                  <a:pt x="81" y="136"/>
                  <a:pt x="100" y="136"/>
                </a:cubicBezTo>
                <a:moveTo>
                  <a:pt x="120" y="0"/>
                </a:moveTo>
                <a:cubicBezTo>
                  <a:pt x="80" y="0"/>
                  <a:pt x="80" y="0"/>
                  <a:pt x="80" y="0"/>
                </a:cubicBezTo>
                <a:cubicBezTo>
                  <a:pt x="80" y="21"/>
                  <a:pt x="80" y="21"/>
                  <a:pt x="80" y="21"/>
                </a:cubicBezTo>
                <a:cubicBezTo>
                  <a:pt x="73" y="23"/>
                  <a:pt x="66" y="26"/>
                  <a:pt x="59" y="30"/>
                </a:cubicBezTo>
                <a:cubicBezTo>
                  <a:pt x="44" y="15"/>
                  <a:pt x="44" y="15"/>
                  <a:pt x="44" y="15"/>
                </a:cubicBezTo>
                <a:cubicBezTo>
                  <a:pt x="16" y="43"/>
                  <a:pt x="16" y="43"/>
                  <a:pt x="16" y="43"/>
                </a:cubicBezTo>
                <a:cubicBezTo>
                  <a:pt x="31" y="58"/>
                  <a:pt x="31" y="58"/>
                  <a:pt x="31" y="58"/>
                </a:cubicBezTo>
                <a:cubicBezTo>
                  <a:pt x="27" y="65"/>
                  <a:pt x="25" y="72"/>
                  <a:pt x="23" y="80"/>
                </a:cubicBezTo>
                <a:cubicBezTo>
                  <a:pt x="0" y="80"/>
                  <a:pt x="0" y="80"/>
                  <a:pt x="0" y="80"/>
                </a:cubicBezTo>
                <a:cubicBezTo>
                  <a:pt x="0" y="120"/>
                  <a:pt x="0" y="120"/>
                  <a:pt x="0" y="120"/>
                </a:cubicBezTo>
                <a:cubicBezTo>
                  <a:pt x="23" y="120"/>
                  <a:pt x="23" y="120"/>
                  <a:pt x="23" y="120"/>
                </a:cubicBezTo>
                <a:cubicBezTo>
                  <a:pt x="25" y="127"/>
                  <a:pt x="28" y="133"/>
                  <a:pt x="32" y="140"/>
                </a:cubicBezTo>
                <a:cubicBezTo>
                  <a:pt x="16" y="156"/>
                  <a:pt x="16" y="156"/>
                  <a:pt x="16" y="156"/>
                </a:cubicBezTo>
                <a:cubicBezTo>
                  <a:pt x="44" y="184"/>
                  <a:pt x="44" y="184"/>
                  <a:pt x="44" y="184"/>
                </a:cubicBezTo>
                <a:cubicBezTo>
                  <a:pt x="61" y="168"/>
                  <a:pt x="61" y="168"/>
                  <a:pt x="61" y="168"/>
                </a:cubicBezTo>
                <a:cubicBezTo>
                  <a:pt x="67" y="171"/>
                  <a:pt x="73" y="174"/>
                  <a:pt x="80" y="176"/>
                </a:cubicBezTo>
                <a:cubicBezTo>
                  <a:pt x="80" y="200"/>
                  <a:pt x="80" y="200"/>
                  <a:pt x="80" y="200"/>
                </a:cubicBezTo>
                <a:cubicBezTo>
                  <a:pt x="120" y="200"/>
                  <a:pt x="120" y="200"/>
                  <a:pt x="120" y="200"/>
                </a:cubicBezTo>
                <a:cubicBezTo>
                  <a:pt x="120" y="176"/>
                  <a:pt x="120" y="176"/>
                  <a:pt x="120" y="176"/>
                </a:cubicBezTo>
                <a:cubicBezTo>
                  <a:pt x="127" y="174"/>
                  <a:pt x="134" y="171"/>
                  <a:pt x="140" y="168"/>
                </a:cubicBezTo>
                <a:cubicBezTo>
                  <a:pt x="157" y="184"/>
                  <a:pt x="157" y="184"/>
                  <a:pt x="157" y="184"/>
                </a:cubicBezTo>
                <a:cubicBezTo>
                  <a:pt x="185" y="156"/>
                  <a:pt x="185" y="156"/>
                  <a:pt x="185" y="156"/>
                </a:cubicBezTo>
                <a:cubicBezTo>
                  <a:pt x="169" y="140"/>
                  <a:pt x="169" y="140"/>
                  <a:pt x="169" y="140"/>
                </a:cubicBezTo>
                <a:cubicBezTo>
                  <a:pt x="173" y="133"/>
                  <a:pt x="175" y="127"/>
                  <a:pt x="177" y="120"/>
                </a:cubicBezTo>
                <a:cubicBezTo>
                  <a:pt x="200" y="120"/>
                  <a:pt x="200" y="120"/>
                  <a:pt x="200" y="120"/>
                </a:cubicBezTo>
                <a:cubicBezTo>
                  <a:pt x="200" y="80"/>
                  <a:pt x="200" y="80"/>
                  <a:pt x="200" y="80"/>
                </a:cubicBezTo>
                <a:cubicBezTo>
                  <a:pt x="178" y="80"/>
                  <a:pt x="178" y="80"/>
                  <a:pt x="178" y="80"/>
                </a:cubicBezTo>
                <a:cubicBezTo>
                  <a:pt x="176" y="72"/>
                  <a:pt x="174" y="65"/>
                  <a:pt x="170" y="58"/>
                </a:cubicBezTo>
                <a:cubicBezTo>
                  <a:pt x="185" y="43"/>
                  <a:pt x="185" y="43"/>
                  <a:pt x="185" y="43"/>
                </a:cubicBezTo>
                <a:cubicBezTo>
                  <a:pt x="157" y="15"/>
                  <a:pt x="157" y="15"/>
                  <a:pt x="157" y="15"/>
                </a:cubicBezTo>
                <a:cubicBezTo>
                  <a:pt x="142" y="30"/>
                  <a:pt x="142" y="30"/>
                  <a:pt x="142" y="30"/>
                </a:cubicBezTo>
                <a:cubicBezTo>
                  <a:pt x="135" y="26"/>
                  <a:pt x="128" y="23"/>
                  <a:pt x="120" y="21"/>
                </a:cubicBezTo>
                <a:lnTo>
                  <a:pt x="120" y="0"/>
                </a:lnTo>
                <a:close/>
                <a:moveTo>
                  <a:pt x="100" y="128"/>
                </a:moveTo>
                <a:cubicBezTo>
                  <a:pt x="85" y="128"/>
                  <a:pt x="72" y="115"/>
                  <a:pt x="72" y="100"/>
                </a:cubicBezTo>
                <a:cubicBezTo>
                  <a:pt x="72" y="84"/>
                  <a:pt x="85" y="72"/>
                  <a:pt x="100" y="72"/>
                </a:cubicBezTo>
                <a:cubicBezTo>
                  <a:pt x="116" y="72"/>
                  <a:pt x="128" y="84"/>
                  <a:pt x="128" y="100"/>
                </a:cubicBezTo>
                <a:cubicBezTo>
                  <a:pt x="128" y="115"/>
                  <a:pt x="116" y="128"/>
                  <a:pt x="100" y="128"/>
                </a:cubicBezTo>
              </a:path>
            </a:pathLst>
          </a:custGeom>
          <a:solidFill>
            <a:srgbClr val="F5C140"/>
          </a:solidFill>
          <a:ln>
            <a:noFill/>
          </a:ln>
        </p:spPr>
        <p:txBody>
          <a:bodyPr/>
          <a:lstStyle/>
          <a:p>
            <a:pPr eaLnBrk="0" hangingPunct="0"/>
            <a:endParaRPr lang="zh-CN" altLang="en-US"/>
          </a:p>
        </p:txBody>
      </p:sp>
      <p:sp>
        <p:nvSpPr>
          <p:cNvPr id="107" name="文本框 106"/>
          <p:cNvSpPr txBox="1"/>
          <p:nvPr>
            <p:custDataLst>
              <p:tags r:id="rId38"/>
            </p:custDataLst>
          </p:nvPr>
        </p:nvSpPr>
        <p:spPr>
          <a:xfrm>
            <a:off x="1173480" y="2941320"/>
            <a:ext cx="1848485" cy="368300"/>
          </a:xfrm>
          <a:prstGeom prst="rect">
            <a:avLst/>
          </a:prstGeom>
          <a:noFill/>
        </p:spPr>
        <p:txBody>
          <a:bodyPr wrap="square" rtlCol="0">
            <a:spAutoFit/>
          </a:bodyPr>
          <a:lstStyle/>
          <a:p>
            <a:r>
              <a:rPr lang="zh-CN" altLang="en-US" b="1" dirty="0">
                <a:solidFill>
                  <a:schemeClr val="accent4"/>
                </a:solidFill>
                <a:latin typeface="微软雅黑" panose="020B0503020204020204" charset="-122"/>
                <a:ea typeface="微软雅黑" panose="020B0503020204020204" charset="-122"/>
                <a:cs typeface="+mn-ea"/>
              </a:rPr>
              <a:t>综合管理平台</a:t>
            </a:r>
            <a:endParaRPr lang="zh-CN" altLang="en-US" b="1" dirty="0">
              <a:solidFill>
                <a:schemeClr val="accent4"/>
              </a:solidFill>
              <a:latin typeface="微软雅黑" panose="020B0503020204020204" charset="-122"/>
              <a:ea typeface="微软雅黑" panose="020B0503020204020204" charset="-122"/>
              <a:cs typeface="+mn-ea"/>
            </a:endParaRPr>
          </a:p>
        </p:txBody>
      </p:sp>
      <p:cxnSp>
        <p:nvCxnSpPr>
          <p:cNvPr id="25" name="直接箭头连接符 24"/>
          <p:cNvCxnSpPr>
            <a:stCxn id="57" idx="6"/>
          </p:cNvCxnSpPr>
          <p:nvPr/>
        </p:nvCxnSpPr>
        <p:spPr>
          <a:xfrm flipV="1">
            <a:off x="3366135" y="3115945"/>
            <a:ext cx="1307465" cy="635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65405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34950"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24155"/>
            <a:ext cx="305625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cs typeface="微软雅黑" panose="020B0503020204020204" charset="-122"/>
              </a:rPr>
              <a:t>2.4 </a:t>
            </a:r>
            <a:r>
              <a:rPr lang="zh-CN" altLang="en-US" sz="2200" b="1">
                <a:solidFill>
                  <a:schemeClr val="accent1"/>
                </a:solidFill>
                <a:latin typeface="微软雅黑" panose="020B0503020204020204" charset="-122"/>
                <a:ea typeface="微软雅黑" panose="020B0503020204020204" charset="-122"/>
                <a:cs typeface="微软雅黑" panose="020B0503020204020204" charset="-122"/>
              </a:rPr>
              <a:t>服务器部署</a:t>
            </a:r>
            <a:endPar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75" name="文本框 174"/>
          <p:cNvSpPr txBox="1"/>
          <p:nvPr/>
        </p:nvSpPr>
        <p:spPr>
          <a:xfrm>
            <a:off x="430848" y="905510"/>
            <a:ext cx="3336480" cy="5382564"/>
          </a:xfrm>
          <a:prstGeom prst="rect">
            <a:avLst/>
          </a:prstGeom>
          <a:noFill/>
        </p:spPr>
        <p:txBody>
          <a:bodyPr wrap="square">
            <a:spAutoFit/>
          </a:bodyPr>
          <a:lstStyle/>
          <a:p>
            <a:pPr marL="342900" lvl="0" indent="-342900" eaLnBrk="1" hangingPunct="1">
              <a:lnSpc>
                <a:spcPct val="120000"/>
              </a:lnSpc>
              <a:buClr>
                <a:schemeClr val="accent2"/>
              </a:buClr>
              <a:buSzPct val="110000"/>
              <a:buFont typeface="Wingdings" panose="05000000000000000000" pitchFamily="2" charset="2"/>
              <a:buChar char="§"/>
            </a:pPr>
            <a:r>
              <a:rPr lang="zh-CN" altLang="en-US" sz="1800" b="1">
                <a:latin typeface="微软雅黑" panose="020B0503020204020204" charset="-122"/>
                <a:ea typeface="微软雅黑" panose="020B0503020204020204" charset="-122"/>
              </a:rPr>
              <a:t>高可用性</a:t>
            </a:r>
            <a:r>
              <a:rPr lang="zh-CN" altLang="en-US" sz="1800">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为了减轻与解决业务的并发压力采用负载均衡安装部署。负载均衡服务器（如</a:t>
            </a:r>
            <a:r>
              <a:rPr lang="en-US" altLang="zh-CN">
                <a:latin typeface="微软雅黑" panose="020B0503020204020204" charset="-122"/>
                <a:ea typeface="微软雅黑" panose="020B0503020204020204" charset="-122"/>
              </a:rPr>
              <a:t>nginx</a:t>
            </a:r>
            <a:r>
              <a:rPr lang="zh-CN" altLang="en-US">
                <a:latin typeface="微软雅黑" panose="020B0503020204020204" charset="-122"/>
                <a:ea typeface="微软雅黑" panose="020B0503020204020204" charset="-122"/>
              </a:rPr>
              <a:t>服务器）通过某种调度算法将流量分配到不同的文档安全管理系统服务器上，做到高可用性。</a:t>
            </a:r>
            <a:endParaRPr lang="en-US" altLang="zh-CN">
              <a:latin typeface="微软雅黑" panose="020B0503020204020204" charset="-122"/>
              <a:ea typeface="微软雅黑" panose="020B0503020204020204" charset="-122"/>
            </a:endParaRPr>
          </a:p>
          <a:p>
            <a:pPr marL="342900" lvl="0" indent="-342900" eaLnBrk="1" hangingPunct="1">
              <a:lnSpc>
                <a:spcPct val="120000"/>
              </a:lnSpc>
              <a:buClr>
                <a:schemeClr val="accent2"/>
              </a:buClr>
              <a:buSzPct val="110000"/>
              <a:buFont typeface="Wingdings" panose="05000000000000000000" pitchFamily="2" charset="2"/>
              <a:buChar char="§"/>
            </a:pPr>
            <a:r>
              <a:rPr lang="zh-CN" altLang="en-US" sz="1800" b="1">
                <a:latin typeface="微软雅黑" panose="020B0503020204020204" charset="-122"/>
                <a:ea typeface="微软雅黑" panose="020B0503020204020204" charset="-122"/>
              </a:rPr>
              <a:t>高可靠性</a:t>
            </a:r>
            <a:r>
              <a:rPr lang="zh-CN" altLang="en-US" sz="1800">
                <a:latin typeface="微软雅黑" panose="020B0503020204020204" charset="-122"/>
                <a:ea typeface="微软雅黑" panose="020B0503020204020204" charset="-122"/>
              </a:rPr>
              <a:t>：数据中心双机热备，</a:t>
            </a:r>
            <a:r>
              <a:rPr lang="zh-CN" altLang="en-US">
                <a:latin typeface="微软雅黑" panose="020B0503020204020204" charset="-122"/>
                <a:ea typeface="微软雅黑" panose="020B0503020204020204" charset="-122"/>
              </a:rPr>
              <a:t>当一台服务器异常时另外一台服务器接替可以业务正常进行，做到数据的高可靠性。</a:t>
            </a:r>
            <a:endParaRPr lang="zh-CN" altLang="en-US">
              <a:latin typeface="微软雅黑" panose="020B0503020204020204" charset="-122"/>
              <a:ea typeface="微软雅黑" panose="020B0503020204020204" charset="-122"/>
            </a:endParaRPr>
          </a:p>
          <a:p>
            <a:pPr marL="342900" lvl="0" indent="-342900" eaLnBrk="1" hangingPunct="1">
              <a:lnSpc>
                <a:spcPct val="120000"/>
              </a:lnSpc>
              <a:buClr>
                <a:schemeClr val="accent2"/>
              </a:buClr>
              <a:buSzPct val="110000"/>
              <a:buFont typeface="Wingdings" panose="05000000000000000000" pitchFamily="2" charset="2"/>
              <a:buChar char="§"/>
            </a:pPr>
            <a:r>
              <a:rPr lang="zh-CN" altLang="en-US" sz="1800" b="1">
                <a:latin typeface="微软雅黑" panose="020B0503020204020204" charset="-122"/>
                <a:ea typeface="微软雅黑" panose="020B0503020204020204" charset="-122"/>
              </a:rPr>
              <a:t>高扩展性</a:t>
            </a:r>
            <a:r>
              <a:rPr lang="zh-CN" altLang="en-US" sz="1800">
                <a:latin typeface="微软雅黑" panose="020B0503020204020204" charset="-122"/>
                <a:ea typeface="微软雅黑" panose="020B0503020204020204" charset="-122"/>
              </a:rPr>
              <a:t>：应用服务器不足以支撑高并发时，可以通过增加成员来提高</a:t>
            </a:r>
            <a:r>
              <a:rPr lang="zh-CN" altLang="en-US">
                <a:latin typeface="微软雅黑" panose="020B0503020204020204" charset="-122"/>
                <a:ea typeface="微软雅黑" panose="020B0503020204020204" charset="-122"/>
              </a:rPr>
              <a:t>可用的</a:t>
            </a:r>
            <a:r>
              <a:rPr lang="zh-CN" altLang="en-US" sz="1800">
                <a:latin typeface="微软雅黑" panose="020B0503020204020204" charset="-122"/>
                <a:ea typeface="微软雅黑" panose="020B0503020204020204" charset="-122"/>
              </a:rPr>
              <a:t>总处理能力。</a:t>
            </a:r>
            <a:endParaRPr lang="zh-CN" altLang="en-US" sz="1800" dirty="0">
              <a:latin typeface="微软雅黑" panose="020B0503020204020204" charset="-122"/>
              <a:ea typeface="微软雅黑" panose="020B0503020204020204" charset="-122"/>
            </a:endParaRPr>
          </a:p>
        </p:txBody>
      </p:sp>
      <p:sp>
        <p:nvSpPr>
          <p:cNvPr id="25" name="AutoShape 4"/>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70473" y="794512"/>
            <a:ext cx="7239836" cy="57149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65405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34950"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24155"/>
            <a:ext cx="305625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cs typeface="微软雅黑" panose="020B0503020204020204" charset="-122"/>
              </a:rPr>
              <a:t>2.5 </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整体方案框架图</a:t>
            </a:r>
            <a:endPar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842328" y="898525"/>
            <a:ext cx="10295255" cy="5185410"/>
            <a:chOff x="1357" y="1648"/>
            <a:chExt cx="16213" cy="8166"/>
          </a:xfrm>
        </p:grpSpPr>
        <p:pic>
          <p:nvPicPr>
            <p:cNvPr id="29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630" y="1680"/>
              <a:ext cx="602"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 name="直接连接符 120"/>
            <p:cNvCxnSpPr/>
            <p:nvPr/>
          </p:nvCxnSpPr>
          <p:spPr>
            <a:xfrm flipH="1" flipV="1">
              <a:off x="5629" y="7900"/>
              <a:ext cx="4" cy="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3" name="图片 122"/>
            <p:cNvPicPr>
              <a:picLocks noChangeAspect="1"/>
            </p:cNvPicPr>
            <p:nvPr/>
          </p:nvPicPr>
          <p:blipFill>
            <a:blip r:embed="rId2"/>
            <a:stretch>
              <a:fillRect/>
            </a:stretch>
          </p:blipFill>
          <p:spPr>
            <a:xfrm>
              <a:off x="11482" y="4189"/>
              <a:ext cx="798" cy="730"/>
            </a:xfrm>
            <a:prstGeom prst="rect">
              <a:avLst/>
            </a:prstGeom>
          </p:spPr>
        </p:pic>
        <p:cxnSp>
          <p:nvCxnSpPr>
            <p:cNvPr id="126" name="直接连接符 125"/>
            <p:cNvCxnSpPr>
              <a:stCxn id="185" idx="3"/>
              <a:endCxn id="182" idx="1"/>
            </p:cNvCxnSpPr>
            <p:nvPr/>
          </p:nvCxnSpPr>
          <p:spPr>
            <a:xfrm>
              <a:off x="9313" y="6644"/>
              <a:ext cx="2061" cy="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7" name="图片 126"/>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11711" y="8374"/>
              <a:ext cx="777" cy="630"/>
            </a:xfrm>
            <a:prstGeom prst="rect">
              <a:avLst/>
            </a:prstGeom>
          </p:spPr>
        </p:pic>
        <p:cxnSp>
          <p:nvCxnSpPr>
            <p:cNvPr id="128" name="直接连接符 127"/>
            <p:cNvCxnSpPr/>
            <p:nvPr/>
          </p:nvCxnSpPr>
          <p:spPr>
            <a:xfrm flipH="1" flipV="1">
              <a:off x="10324" y="4266"/>
              <a:ext cx="20" cy="3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9" name="图片 12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8492" y="8301"/>
              <a:ext cx="777" cy="630"/>
            </a:xfrm>
            <a:prstGeom prst="rect">
              <a:avLst/>
            </a:prstGeom>
          </p:spPr>
        </p:pic>
        <p:pic>
          <p:nvPicPr>
            <p:cNvPr id="133" name="图片 1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370" y="6298"/>
              <a:ext cx="840" cy="831"/>
            </a:xfrm>
            <a:prstGeom prst="rect">
              <a:avLst/>
            </a:prstGeom>
          </p:spPr>
        </p:pic>
        <p:pic>
          <p:nvPicPr>
            <p:cNvPr id="134" name="图片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0" y="5877"/>
              <a:ext cx="849" cy="849"/>
            </a:xfrm>
            <a:prstGeom prst="rect">
              <a:avLst/>
            </a:prstGeom>
          </p:spPr>
        </p:pic>
        <p:pic>
          <p:nvPicPr>
            <p:cNvPr id="135" name="图片 1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 y="3631"/>
              <a:ext cx="976" cy="976"/>
            </a:xfrm>
            <a:prstGeom prst="rect">
              <a:avLst/>
            </a:prstGeom>
          </p:spPr>
        </p:pic>
        <p:pic>
          <p:nvPicPr>
            <p:cNvPr id="136" name="图片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8" y="3392"/>
              <a:ext cx="855" cy="855"/>
            </a:xfrm>
            <a:prstGeom prst="rect">
              <a:avLst/>
            </a:prstGeom>
          </p:spPr>
        </p:pic>
        <p:pic>
          <p:nvPicPr>
            <p:cNvPr id="137" name="图片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55" y="2837"/>
              <a:ext cx="786" cy="680"/>
            </a:xfrm>
            <a:prstGeom prst="rect">
              <a:avLst/>
            </a:prstGeom>
          </p:spPr>
        </p:pic>
        <p:pic>
          <p:nvPicPr>
            <p:cNvPr id="13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73" y="2082"/>
              <a:ext cx="363"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1" y="3041"/>
              <a:ext cx="363"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11374" y="1648"/>
              <a:ext cx="6197" cy="1980"/>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42" name="文本框 141"/>
            <p:cNvSpPr txBox="1"/>
            <p:nvPr/>
          </p:nvSpPr>
          <p:spPr>
            <a:xfrm>
              <a:off x="13478" y="2764"/>
              <a:ext cx="3951" cy="824"/>
            </a:xfrm>
            <a:prstGeom prst="rect">
              <a:avLst/>
            </a:prstGeom>
            <a:noFill/>
          </p:spPr>
          <p:txBody>
            <a:bodyPr wrap="none" rtlCol="0">
              <a:spAutoFit/>
            </a:bodyPr>
            <a:lstStyle/>
            <a:p>
              <a:r>
                <a:rPr lang="zh-CN" altLang="en-US" sz="1400" b="1" dirty="0">
                  <a:latin typeface="微软雅黑" panose="020B0503020204020204" charset="-122"/>
                  <a:ea typeface="微软雅黑" panose="020B0503020204020204" charset="-122"/>
                  <a:cs typeface="微软雅黑" panose="020B0503020204020204" charset="-122"/>
                </a:rPr>
                <a:t>文件外发管控功能</a:t>
              </a:r>
              <a:endParaRPr lang="en-US" altLang="zh-CN" sz="1400" b="1" dirty="0">
                <a:latin typeface="微软雅黑" panose="020B0503020204020204" charset="-122"/>
                <a:ea typeface="微软雅黑" panose="020B0503020204020204" charset="-122"/>
                <a:cs typeface="微软雅黑" panose="020B0503020204020204" charset="-122"/>
              </a:endParaRPr>
            </a:p>
            <a:p>
              <a:r>
                <a:rPr lang="zh-CN" altLang="en-US" sz="1400" b="1" dirty="0">
                  <a:latin typeface="微软雅黑" panose="020B0503020204020204" charset="-122"/>
                  <a:ea typeface="微软雅黑" panose="020B0503020204020204" charset="-122"/>
                  <a:cs typeface="微软雅黑" panose="020B0503020204020204" charset="-122"/>
                </a:rPr>
                <a:t>使用身份</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使用权限</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使用周期</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45" name="Picture 2" descr="VPNConcentratorAug20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61" y="4220"/>
              <a:ext cx="55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文本框 145"/>
            <p:cNvSpPr txBox="1"/>
            <p:nvPr/>
          </p:nvSpPr>
          <p:spPr>
            <a:xfrm>
              <a:off x="11580" y="4803"/>
              <a:ext cx="1021" cy="485"/>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rPr>
                <a:t>IDS</a:t>
              </a:r>
              <a:endParaRPr lang="en-US" altLang="zh-CN" sz="1400" b="1" dirty="0">
                <a:latin typeface="微软雅黑" panose="020B0503020204020204" charset="-122"/>
                <a:ea typeface="微软雅黑" panose="020B0503020204020204" charset="-122"/>
              </a:endParaRPr>
            </a:p>
          </p:txBody>
        </p:sp>
        <p:sp>
          <p:nvSpPr>
            <p:cNvPr id="147" name="文本框 146"/>
            <p:cNvSpPr txBox="1"/>
            <p:nvPr/>
          </p:nvSpPr>
          <p:spPr>
            <a:xfrm>
              <a:off x="9769" y="4600"/>
              <a:ext cx="1294" cy="485"/>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防火墙</a:t>
              </a:r>
              <a:endParaRPr lang="zh-CN" altLang="en-US" sz="1400" b="1" dirty="0">
                <a:latin typeface="微软雅黑" panose="020B0503020204020204" charset="-122"/>
                <a:ea typeface="微软雅黑" panose="020B0503020204020204" charset="-122"/>
              </a:endParaRPr>
            </a:p>
          </p:txBody>
        </p:sp>
        <p:sp>
          <p:nvSpPr>
            <p:cNvPr id="148" name="文本框 147"/>
            <p:cNvSpPr txBox="1"/>
            <p:nvPr/>
          </p:nvSpPr>
          <p:spPr>
            <a:xfrm>
              <a:off x="14098" y="4804"/>
              <a:ext cx="1503" cy="483"/>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cs typeface="微软雅黑" panose="020B0503020204020204" charset="-122"/>
                </a:rPr>
                <a:t>VPN</a:t>
              </a:r>
              <a:r>
                <a:rPr lang="zh-CN" altLang="en-US" sz="1400" b="1" dirty="0">
                  <a:latin typeface="微软雅黑" panose="020B0503020204020204" charset="-122"/>
                  <a:ea typeface="微软雅黑" panose="020B0503020204020204" charset="-122"/>
                  <a:cs typeface="微软雅黑" panose="020B0503020204020204" charset="-122"/>
                  <a:sym typeface="+mn-ea"/>
                </a:rPr>
                <a:t>设备</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49" name="Picture 22"/>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2" y="6261"/>
              <a:ext cx="1405"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0" name="直接连接符 149"/>
            <p:cNvCxnSpPr/>
            <p:nvPr/>
          </p:nvCxnSpPr>
          <p:spPr>
            <a:xfrm>
              <a:off x="2753" y="7883"/>
              <a:ext cx="12759"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53" name="图片 1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33" y="2684"/>
              <a:ext cx="935" cy="935"/>
            </a:xfrm>
            <a:prstGeom prst="rect">
              <a:avLst/>
            </a:prstGeom>
          </p:spPr>
        </p:pic>
        <p:pic>
          <p:nvPicPr>
            <p:cNvPr id="154" name="图片 153"/>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228" y="8352"/>
              <a:ext cx="777" cy="630"/>
            </a:xfrm>
            <a:prstGeom prst="rect">
              <a:avLst/>
            </a:prstGeom>
          </p:spPr>
        </p:pic>
        <p:pic>
          <p:nvPicPr>
            <p:cNvPr id="156" name="图片 155"/>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186" y="8203"/>
              <a:ext cx="722" cy="722"/>
            </a:xfrm>
            <a:prstGeom prst="rect">
              <a:avLst/>
            </a:prstGeom>
          </p:spPr>
        </p:pic>
        <p:pic>
          <p:nvPicPr>
            <p:cNvPr id="15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2" y="8529"/>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8" name="直接连接符 157"/>
            <p:cNvCxnSpPr/>
            <p:nvPr/>
          </p:nvCxnSpPr>
          <p:spPr>
            <a:xfrm flipH="1" flipV="1">
              <a:off x="15522" y="7890"/>
              <a:ext cx="4" cy="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59" name="图片 158"/>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98" y="8319"/>
              <a:ext cx="961" cy="779"/>
            </a:xfrm>
            <a:prstGeom prst="rect">
              <a:avLst/>
            </a:prstGeom>
          </p:spPr>
        </p:pic>
        <p:sp>
          <p:nvSpPr>
            <p:cNvPr id="160" name="文本框 159"/>
            <p:cNvSpPr txBox="1"/>
            <p:nvPr/>
          </p:nvSpPr>
          <p:spPr>
            <a:xfrm>
              <a:off x="4288" y="8240"/>
              <a:ext cx="2620" cy="483"/>
            </a:xfrm>
            <a:prstGeom prst="rect">
              <a:avLst/>
            </a:prstGeom>
            <a:noFill/>
          </p:spPr>
          <p:txBody>
            <a:bodyPr wrap="square" rtlCol="0">
              <a:spAutoFit/>
            </a:bodyPr>
            <a:lstStyle/>
            <a:p>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61" name="图片 160"/>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67" y="8284"/>
              <a:ext cx="961" cy="779"/>
            </a:xfrm>
            <a:prstGeom prst="rect">
              <a:avLst/>
            </a:prstGeom>
          </p:spPr>
        </p:pic>
        <p:sp>
          <p:nvSpPr>
            <p:cNvPr id="162" name="文本框 161"/>
            <p:cNvSpPr txBox="1"/>
            <p:nvPr/>
          </p:nvSpPr>
          <p:spPr>
            <a:xfrm>
              <a:off x="6858" y="8920"/>
              <a:ext cx="3265" cy="822"/>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cs typeface="微软雅黑" panose="020B0503020204020204" charset="-122"/>
                </a:rPr>
                <a:t>PC</a:t>
              </a:r>
              <a:r>
                <a:rPr lang="zh-CN" altLang="en-US" sz="1400" b="1" dirty="0">
                  <a:latin typeface="微软雅黑" panose="020B0503020204020204" charset="-122"/>
                  <a:ea typeface="微软雅黑" panose="020B0503020204020204" charset="-122"/>
                  <a:cs typeface="微软雅黑" panose="020B0503020204020204" charset="-122"/>
                </a:rPr>
                <a:t>终端</a:t>
              </a:r>
              <a:endParaRPr lang="en-US" altLang="zh-CN" sz="1400" b="1" dirty="0">
                <a:latin typeface="微软雅黑" panose="020B0503020204020204" charset="-122"/>
                <a:ea typeface="微软雅黑" panose="020B0503020204020204" charset="-122"/>
                <a:cs typeface="微软雅黑" panose="020B0503020204020204" charset="-122"/>
              </a:endParaRPr>
            </a:p>
            <a:p>
              <a:pPr algn="ctr"/>
              <a:r>
                <a:rPr lang="zh-CN" altLang="en-US" sz="1400" b="1" dirty="0">
                  <a:latin typeface="微软雅黑" panose="020B0503020204020204" charset="-122"/>
                  <a:ea typeface="微软雅黑" panose="020B0503020204020204" charset="-122"/>
                  <a:cs typeface="微软雅黑" panose="020B0503020204020204" charset="-122"/>
                </a:rPr>
                <a:t>非强制半透明加密</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63" name="图片 162"/>
            <p:cNvPicPr>
              <a:picLocks noChangeAspect="1"/>
            </p:cNvPicPr>
            <p:nvPr/>
          </p:nvPicPr>
          <p:blipFill>
            <a:blip r:embed="rId1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162" y="8195"/>
              <a:ext cx="941" cy="941"/>
            </a:xfrm>
            <a:prstGeom prst="rect">
              <a:avLst/>
            </a:prstGeom>
          </p:spPr>
        </p:pic>
        <p:sp>
          <p:nvSpPr>
            <p:cNvPr id="164" name="文本框 163"/>
            <p:cNvSpPr txBox="1"/>
            <p:nvPr/>
          </p:nvSpPr>
          <p:spPr>
            <a:xfrm>
              <a:off x="13974" y="9054"/>
              <a:ext cx="3286" cy="48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离线</a:t>
              </a:r>
              <a:r>
                <a:rPr lang="en-US" altLang="zh-CN" sz="1400" b="1" dirty="0">
                  <a:latin typeface="微软雅黑" panose="020B0503020204020204" charset="-122"/>
                  <a:ea typeface="微软雅黑" panose="020B0503020204020204" charset="-122"/>
                  <a:cs typeface="微软雅黑" panose="020B0503020204020204" charset="-122"/>
                </a:rPr>
                <a:t>U</a:t>
              </a:r>
              <a:r>
                <a:rPr lang="zh-CN" altLang="en-US" sz="1400" b="1" dirty="0">
                  <a:latin typeface="微软雅黑" panose="020B0503020204020204" charset="-122"/>
                  <a:ea typeface="微软雅黑" panose="020B0503020204020204" charset="-122"/>
                  <a:cs typeface="微软雅黑" panose="020B0503020204020204" charset="-122"/>
                </a:rPr>
                <a:t>盘加密客户端</a:t>
              </a:r>
              <a:endParaRPr lang="zh-CN" altLang="en-US" sz="1400" b="1" dirty="0">
                <a:latin typeface="微软雅黑" panose="020B0503020204020204" charset="-122"/>
                <a:ea typeface="微软雅黑" panose="020B0503020204020204" charset="-122"/>
                <a:cs typeface="微软雅黑" panose="020B0503020204020204" charset="-122"/>
              </a:endParaRPr>
            </a:p>
          </p:txBody>
        </p:sp>
        <p:cxnSp>
          <p:nvCxnSpPr>
            <p:cNvPr id="165" name="直接连接符 164"/>
            <p:cNvCxnSpPr/>
            <p:nvPr/>
          </p:nvCxnSpPr>
          <p:spPr>
            <a:xfrm>
              <a:off x="16522" y="3859"/>
              <a:ext cx="19" cy="1973"/>
            </a:xfrm>
            <a:prstGeom prst="lin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6" name="文本框 165"/>
            <p:cNvSpPr txBox="1"/>
            <p:nvPr/>
          </p:nvSpPr>
          <p:spPr>
            <a:xfrm>
              <a:off x="16516" y="4070"/>
              <a:ext cx="1055" cy="1501"/>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网</a:t>
              </a:r>
              <a:endParaRPr lang="en-US" altLang="zh-CN" sz="1400" b="1" dirty="0">
                <a:solidFill>
                  <a:schemeClr val="tx1"/>
                </a:solidFill>
                <a:latin typeface="微软雅黑" panose="020B0503020204020204" charset="-122"/>
                <a:ea typeface="微软雅黑" panose="020B0503020204020204" charset="-122"/>
              </a:endParaRPr>
            </a:p>
            <a:p>
              <a:r>
                <a:rPr lang="zh-CN" altLang="en-US" sz="1400" b="1" dirty="0">
                  <a:solidFill>
                    <a:schemeClr val="tx1"/>
                  </a:solidFill>
                  <a:latin typeface="微软雅黑" panose="020B0503020204020204" charset="-122"/>
                  <a:ea typeface="微软雅黑" panose="020B0503020204020204" charset="-122"/>
                </a:rPr>
                <a:t>络</a:t>
              </a:r>
              <a:endParaRPr lang="en-US" altLang="zh-CN" sz="1400" b="1" dirty="0">
                <a:solidFill>
                  <a:schemeClr val="tx1"/>
                </a:solidFill>
                <a:latin typeface="微软雅黑" panose="020B0503020204020204" charset="-122"/>
                <a:ea typeface="微软雅黑" panose="020B0503020204020204" charset="-122"/>
              </a:endParaRPr>
            </a:p>
            <a:p>
              <a:r>
                <a:rPr lang="zh-CN" altLang="en-US" sz="1400" b="1" dirty="0">
                  <a:solidFill>
                    <a:schemeClr val="tx1"/>
                  </a:solidFill>
                  <a:latin typeface="微软雅黑" panose="020B0503020204020204" charset="-122"/>
                  <a:ea typeface="微软雅黑" panose="020B0503020204020204" charset="-122"/>
                </a:rPr>
                <a:t>边</a:t>
              </a:r>
              <a:endParaRPr lang="en-US" altLang="zh-CN" sz="1400" b="1" dirty="0">
                <a:solidFill>
                  <a:schemeClr val="tx1"/>
                </a:solidFill>
                <a:latin typeface="微软雅黑" panose="020B0503020204020204" charset="-122"/>
                <a:ea typeface="微软雅黑" panose="020B0503020204020204" charset="-122"/>
              </a:endParaRPr>
            </a:p>
            <a:p>
              <a:r>
                <a:rPr lang="zh-CN" altLang="en-US" sz="1400" b="1" dirty="0">
                  <a:solidFill>
                    <a:schemeClr val="tx1"/>
                  </a:solidFill>
                  <a:latin typeface="微软雅黑" panose="020B0503020204020204" charset="-122"/>
                  <a:ea typeface="微软雅黑" panose="020B0503020204020204" charset="-122"/>
                </a:rPr>
                <a:t>界</a:t>
              </a:r>
              <a:endParaRPr lang="zh-CN" altLang="en-US" sz="1400" b="1" dirty="0">
                <a:solidFill>
                  <a:schemeClr val="tx1"/>
                </a:solidFill>
                <a:latin typeface="微软雅黑" panose="020B0503020204020204" charset="-122"/>
                <a:ea typeface="微软雅黑" panose="020B0503020204020204" charset="-122"/>
              </a:endParaRPr>
            </a:p>
          </p:txBody>
        </p:sp>
        <p:pic>
          <p:nvPicPr>
            <p:cNvPr id="17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01" y="6689"/>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文本框 171"/>
            <p:cNvSpPr txBox="1"/>
            <p:nvPr/>
          </p:nvSpPr>
          <p:spPr>
            <a:xfrm>
              <a:off x="11868" y="6332"/>
              <a:ext cx="2195" cy="824"/>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加密系统统一管理控制平台</a:t>
              </a:r>
              <a:endParaRPr lang="zh-CN" altLang="en-US" sz="1400" b="1" dirty="0">
                <a:latin typeface="微软雅黑" panose="020B0503020204020204" charset="-122"/>
                <a:ea typeface="微软雅黑" panose="020B0503020204020204" charset="-122"/>
              </a:endParaRPr>
            </a:p>
          </p:txBody>
        </p:sp>
        <p:sp>
          <p:nvSpPr>
            <p:cNvPr id="24" name="矩形 23"/>
            <p:cNvSpPr/>
            <p:nvPr/>
          </p:nvSpPr>
          <p:spPr>
            <a:xfrm>
              <a:off x="4316" y="8261"/>
              <a:ext cx="2332" cy="1481"/>
            </a:xfrm>
            <a:prstGeom prst="rec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5" name="矩形 24"/>
            <p:cNvSpPr/>
            <p:nvPr/>
          </p:nvSpPr>
          <p:spPr>
            <a:xfrm>
              <a:off x="6834" y="8261"/>
              <a:ext cx="3280" cy="1481"/>
            </a:xfrm>
            <a:prstGeom prst="rec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5" name="矩形 174"/>
            <p:cNvSpPr/>
            <p:nvPr/>
          </p:nvSpPr>
          <p:spPr>
            <a:xfrm>
              <a:off x="13980" y="8225"/>
              <a:ext cx="3590" cy="1519"/>
            </a:xfrm>
            <a:prstGeom prst="rec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6" name="矩形 175"/>
            <p:cNvSpPr/>
            <p:nvPr/>
          </p:nvSpPr>
          <p:spPr>
            <a:xfrm>
              <a:off x="10532" y="8261"/>
              <a:ext cx="3280" cy="1482"/>
            </a:xfrm>
            <a:prstGeom prst="rec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177" name="图片 176"/>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0" y="8325"/>
              <a:ext cx="961" cy="779"/>
            </a:xfrm>
            <a:prstGeom prst="rect">
              <a:avLst/>
            </a:prstGeom>
          </p:spPr>
        </p:pic>
        <p:sp>
          <p:nvSpPr>
            <p:cNvPr id="178" name="文本框 177"/>
            <p:cNvSpPr txBox="1"/>
            <p:nvPr/>
          </p:nvSpPr>
          <p:spPr>
            <a:xfrm>
              <a:off x="10541" y="9098"/>
              <a:ext cx="3277" cy="485"/>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cs typeface="微软雅黑" panose="020B0503020204020204" charset="-122"/>
                </a:rPr>
                <a:t>PC</a:t>
              </a:r>
              <a:r>
                <a:rPr lang="zh-CN" altLang="en-US" sz="1400" b="1" dirty="0">
                  <a:latin typeface="微软雅黑" panose="020B0503020204020204" charset="-122"/>
                  <a:ea typeface="微软雅黑" panose="020B0503020204020204" charset="-122"/>
                  <a:cs typeface="微软雅黑" panose="020B0503020204020204" charset="-122"/>
                </a:rPr>
                <a:t>终端主动</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智能加密</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17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4" y="8331"/>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0" name="直接连接符 179"/>
            <p:cNvCxnSpPr/>
            <p:nvPr/>
          </p:nvCxnSpPr>
          <p:spPr>
            <a:xfrm flipH="1" flipV="1">
              <a:off x="8901" y="7886"/>
              <a:ext cx="4" cy="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flipV="1">
              <a:off x="12080" y="7924"/>
              <a:ext cx="4" cy="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11374" y="6068"/>
              <a:ext cx="6197" cy="1220"/>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84" name="矩形 183"/>
            <p:cNvSpPr/>
            <p:nvPr/>
          </p:nvSpPr>
          <p:spPr>
            <a:xfrm>
              <a:off x="1377" y="5729"/>
              <a:ext cx="4378" cy="1829"/>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latin typeface="微软雅黑" panose="020B0503020204020204" charset="-122"/>
                <a:ea typeface="微软雅黑" panose="020B0503020204020204" charset="-122"/>
              </a:endParaRPr>
            </a:p>
          </p:txBody>
        </p:sp>
        <p:sp>
          <p:nvSpPr>
            <p:cNvPr id="185" name="矩形 184"/>
            <p:cNvSpPr/>
            <p:nvPr/>
          </p:nvSpPr>
          <p:spPr>
            <a:xfrm>
              <a:off x="6351" y="5729"/>
              <a:ext cx="2962" cy="1830"/>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186" name="图片 185" descr="网关.png"/>
            <p:cNvPicPr>
              <a:picLocks noChangeAspect="1"/>
            </p:cNvPicPr>
            <p:nvPr/>
          </p:nvPicPr>
          <p:blipFill>
            <a:blip r:embed="rId16">
              <a:duotone>
                <a:prstClr val="black"/>
                <a:schemeClr val="accent1">
                  <a:tint val="45000"/>
                  <a:satMod val="400000"/>
                </a:schemeClr>
              </a:duotone>
            </a:blip>
            <a:stretch>
              <a:fillRect/>
            </a:stretch>
          </p:blipFill>
          <p:spPr bwMode="auto">
            <a:xfrm>
              <a:off x="7021" y="6303"/>
              <a:ext cx="1193" cy="452"/>
            </a:xfrm>
            <a:prstGeom prst="rect">
              <a:avLst/>
            </a:prstGeom>
            <a:effectLst>
              <a:outerShdw blurRad="50800" dist="38100" dir="5400000" algn="t" rotWithShape="0">
                <a:prstClr val="black">
                  <a:alpha val="40000"/>
                </a:prstClr>
              </a:outerShdw>
            </a:effectLst>
          </p:spPr>
        </p:pic>
        <p:pic>
          <p:nvPicPr>
            <p:cNvPr id="18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0" y="6454"/>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 name="文本框 187"/>
            <p:cNvSpPr txBox="1"/>
            <p:nvPr/>
          </p:nvSpPr>
          <p:spPr>
            <a:xfrm>
              <a:off x="6737" y="6900"/>
              <a:ext cx="1754" cy="582"/>
            </a:xfrm>
            <a:prstGeom prst="rect">
              <a:avLst/>
            </a:prstGeom>
            <a:noFill/>
          </p:spPr>
          <p:txBody>
            <a:bodyPr wrap="square" rtlCol="0">
              <a:spAutoFit/>
            </a:bodyPr>
            <a:lstStyle/>
            <a:p>
              <a:pPr algn="ctr"/>
              <a:r>
                <a:rPr lang="zh-CN" altLang="en-US" b="1" dirty="0">
                  <a:solidFill>
                    <a:srgbClr val="C00000"/>
                  </a:solidFill>
                  <a:latin typeface="微软雅黑" panose="020B0503020204020204" charset="-122"/>
                  <a:ea typeface="微软雅黑" panose="020B0503020204020204" charset="-122"/>
                </a:rPr>
                <a:t>网关</a:t>
              </a:r>
              <a:endParaRPr lang="en-US" altLang="zh-CN" b="1" dirty="0">
                <a:solidFill>
                  <a:srgbClr val="C00000"/>
                </a:solidFill>
                <a:latin typeface="微软雅黑" panose="020B0503020204020204" charset="-122"/>
                <a:ea typeface="微软雅黑" panose="020B0503020204020204" charset="-122"/>
              </a:endParaRPr>
            </a:p>
          </p:txBody>
        </p:sp>
        <p:cxnSp>
          <p:nvCxnSpPr>
            <p:cNvPr id="189" name="直接连接符 188"/>
            <p:cNvCxnSpPr/>
            <p:nvPr/>
          </p:nvCxnSpPr>
          <p:spPr>
            <a:xfrm>
              <a:off x="1976" y="5749"/>
              <a:ext cx="14" cy="1788"/>
            </a:xfrm>
            <a:prstGeom prst="line">
              <a:avLst/>
            </a:prstGeom>
            <a:noFill/>
            <a:ln w="12700" cmpd="sng">
              <a:solidFill>
                <a:srgbClr val="7F7F7F"/>
              </a:solidFill>
              <a:prstDash val="solid"/>
            </a:ln>
          </p:spPr>
          <p:style>
            <a:lnRef idx="2">
              <a:schemeClr val="accent1">
                <a:shade val="50000"/>
              </a:schemeClr>
            </a:lnRef>
            <a:fillRef idx="1">
              <a:schemeClr val="accent1"/>
            </a:fillRef>
            <a:effectRef idx="0">
              <a:schemeClr val="accent1"/>
            </a:effectRef>
            <a:fontRef idx="minor">
              <a:schemeClr val="lt1"/>
            </a:fontRef>
          </p:style>
        </p:cxnSp>
        <p:pic>
          <p:nvPicPr>
            <p:cNvPr id="23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9" y="8287"/>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文本框 237"/>
            <p:cNvSpPr txBox="1"/>
            <p:nvPr/>
          </p:nvSpPr>
          <p:spPr>
            <a:xfrm>
              <a:off x="1905" y="6741"/>
              <a:ext cx="4000" cy="822"/>
            </a:xfrm>
            <a:prstGeom prst="rect">
              <a:avLst/>
            </a:prstGeom>
            <a:noFill/>
          </p:spPr>
          <p:txBody>
            <a:bodyPr wrap="square" rtlCol="0" anchor="t">
              <a:spAutoFit/>
            </a:bodyPr>
            <a:lstStyle/>
            <a:p>
              <a:pPr algn="l">
                <a:buClrTx/>
                <a:buSzTx/>
                <a:buFontTx/>
              </a:pPr>
              <a:r>
                <a:rPr lang="en-US" altLang="zh-CN" sz="1400" b="1" dirty="0">
                  <a:latin typeface="微软雅黑" panose="020B0503020204020204" charset="-122"/>
                  <a:ea typeface="微软雅黑" panose="020B0503020204020204" charset="-122"/>
                  <a:cs typeface="微软雅黑" panose="020B0503020204020204" charset="-122"/>
                  <a:sym typeface="+mn-ea"/>
                </a:rPr>
                <a:t>1</a:t>
              </a:r>
              <a:r>
                <a:rPr lang="zh-CN" altLang="en-US" sz="1400" b="1" dirty="0">
                  <a:latin typeface="微软雅黑" panose="020B0503020204020204" charset="-122"/>
                  <a:ea typeface="微软雅黑" panose="020B0503020204020204" charset="-122"/>
                  <a:cs typeface="微软雅黑" panose="020B0503020204020204" charset="-122"/>
                  <a:sym typeface="+mn-ea"/>
                </a:rPr>
                <a:t>、P</a:t>
              </a:r>
              <a:r>
                <a:rPr lang="en-US" altLang="zh-CN" sz="1400" b="1" dirty="0">
                  <a:latin typeface="微软雅黑" panose="020B0503020204020204" charset="-122"/>
                  <a:ea typeface="微软雅黑" panose="020B0503020204020204" charset="-122"/>
                  <a:cs typeface="微软雅黑" panose="020B0503020204020204" charset="-122"/>
                  <a:sym typeface="+mn-ea"/>
                </a:rPr>
                <a:t>D</a:t>
              </a:r>
              <a:r>
                <a:rPr lang="zh-CN" altLang="en-US" sz="1400" b="1" dirty="0">
                  <a:latin typeface="微软雅黑" panose="020B0503020204020204" charset="-122"/>
                  <a:ea typeface="微软雅黑" panose="020B0503020204020204" charset="-122"/>
                  <a:cs typeface="微软雅黑" panose="020B0503020204020204" charset="-122"/>
                  <a:sym typeface="+mn-ea"/>
                </a:rPr>
                <a:t>M/OA业务服务器</a:t>
              </a:r>
              <a:endParaRPr lang="zh-CN" altLang="en-US" sz="1400" b="1" dirty="0">
                <a:latin typeface="微软雅黑" panose="020B0503020204020204" charset="-122"/>
                <a:ea typeface="微软雅黑" panose="020B0503020204020204" charset="-122"/>
                <a:cs typeface="微软雅黑" panose="020B0503020204020204" charset="-122"/>
              </a:endParaRPr>
            </a:p>
            <a:p>
              <a:r>
                <a:rPr lang="zh-CN" altLang="en-US" sz="1400" b="1" dirty="0">
                  <a:latin typeface="微软雅黑" panose="020B0503020204020204" charset="-122"/>
                  <a:ea typeface="微软雅黑" panose="020B0503020204020204" charset="-122"/>
                  <a:cs typeface="微软雅黑" panose="020B0503020204020204" charset="-122"/>
                  <a:sym typeface="+mn-ea"/>
                </a:rPr>
                <a:t>2、</a:t>
              </a:r>
              <a:r>
                <a:rPr lang="en-US" altLang="zh-CN" sz="1400" b="1" dirty="0">
                  <a:latin typeface="微软雅黑" panose="020B0503020204020204" charset="-122"/>
                  <a:ea typeface="微软雅黑" panose="020B0503020204020204" charset="-122"/>
                  <a:cs typeface="微软雅黑" panose="020B0503020204020204" charset="-122"/>
                </a:rPr>
                <a:t>DOCVIEW</a:t>
              </a:r>
              <a:r>
                <a:rPr lang="zh-CN" altLang="en-US" sz="1400" b="1" dirty="0">
                  <a:latin typeface="微软雅黑" panose="020B0503020204020204" charset="-122"/>
                  <a:ea typeface="微软雅黑" panose="020B0503020204020204" charset="-122"/>
                  <a:cs typeface="微软雅黑" panose="020B0503020204020204" charset="-122"/>
                </a:rPr>
                <a:t>知识库</a:t>
              </a:r>
              <a:r>
                <a:rPr lang="zh-CN" altLang="en-US" sz="1400" b="1" dirty="0">
                  <a:latin typeface="微软雅黑" panose="020B0503020204020204" charset="-122"/>
                  <a:ea typeface="微软雅黑" panose="020B0503020204020204" charset="-122"/>
                  <a:cs typeface="微软雅黑" panose="020B0503020204020204" charset="-122"/>
                  <a:sym typeface="+mn-ea"/>
                </a:rPr>
                <a:t>服务器</a:t>
              </a:r>
              <a:endParaRPr lang="zh-CN" altLang="en-US" sz="1400" b="1" dirty="0">
                <a:latin typeface="微软雅黑" panose="020B0503020204020204" charset="-122"/>
                <a:ea typeface="微软雅黑" panose="020B0503020204020204" charset="-122"/>
                <a:cs typeface="微软雅黑" panose="020B0503020204020204" charset="-122"/>
              </a:endParaRPr>
            </a:p>
          </p:txBody>
        </p:sp>
        <p:cxnSp>
          <p:nvCxnSpPr>
            <p:cNvPr id="239" name="直接连接符 238"/>
            <p:cNvCxnSpPr/>
            <p:nvPr/>
          </p:nvCxnSpPr>
          <p:spPr>
            <a:xfrm flipH="1">
              <a:off x="6830" y="5722"/>
              <a:ext cx="4" cy="1826"/>
            </a:xfrm>
            <a:prstGeom prst="line">
              <a:avLst/>
            </a:prstGeom>
            <a:noFill/>
            <a:ln w="12700" cap="rnd" cmpd="sng">
              <a:solidFill>
                <a:srgbClr val="7F7F7F"/>
              </a:solidFill>
              <a:prstDash val="solid"/>
              <a:bevel/>
            </a:ln>
          </p:spPr>
          <p:style>
            <a:lnRef idx="2">
              <a:schemeClr val="accent1">
                <a:shade val="50000"/>
              </a:schemeClr>
            </a:lnRef>
            <a:fillRef idx="1">
              <a:schemeClr val="accent1"/>
            </a:fillRef>
            <a:effectRef idx="0">
              <a:schemeClr val="accent1"/>
            </a:effectRef>
            <a:fontRef idx="minor">
              <a:schemeClr val="lt1"/>
            </a:fontRef>
          </p:style>
        </p:cxnSp>
        <p:sp>
          <p:nvSpPr>
            <p:cNvPr id="240" name="文本框 239"/>
            <p:cNvSpPr txBox="1"/>
            <p:nvPr/>
          </p:nvSpPr>
          <p:spPr>
            <a:xfrm>
              <a:off x="1357" y="5841"/>
              <a:ext cx="1197" cy="1598"/>
            </a:xfrm>
            <a:prstGeom prst="rect">
              <a:avLst/>
            </a:prstGeom>
            <a:noFill/>
          </p:spPr>
          <p:txBody>
            <a:bodyPr wrap="square" rtlCol="0">
              <a:spAutoFit/>
            </a:bodyPr>
            <a:lstStyle/>
            <a:p>
              <a:r>
                <a:rPr lang="zh-CN" altLang="en-US" sz="1200" b="1" dirty="0">
                  <a:latin typeface="微软雅黑" panose="020B0503020204020204" charset="-122"/>
                  <a:ea typeface="微软雅黑" panose="020B0503020204020204" charset="-122"/>
                </a:rPr>
                <a:t>应</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用</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服</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务</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器</a:t>
              </a:r>
              <a:endParaRPr lang="zh-CN" altLang="en-US" sz="1200" b="1" dirty="0">
                <a:latin typeface="微软雅黑" panose="020B0503020204020204" charset="-122"/>
                <a:ea typeface="微软雅黑" panose="020B0503020204020204" charset="-122"/>
              </a:endParaRPr>
            </a:p>
          </p:txBody>
        </p:sp>
        <p:sp>
          <p:nvSpPr>
            <p:cNvPr id="241" name="文本框 240"/>
            <p:cNvSpPr txBox="1"/>
            <p:nvPr/>
          </p:nvSpPr>
          <p:spPr>
            <a:xfrm>
              <a:off x="6351" y="5736"/>
              <a:ext cx="455" cy="1888"/>
            </a:xfrm>
            <a:prstGeom prst="rect">
              <a:avLst/>
            </a:prstGeom>
            <a:noFill/>
          </p:spPr>
          <p:txBody>
            <a:bodyPr wrap="square" rtlCol="0">
              <a:spAutoFit/>
            </a:bodyPr>
            <a:lstStyle/>
            <a:p>
              <a:r>
                <a:rPr lang="zh-CN" altLang="en-US" sz="1200" b="1" dirty="0">
                  <a:latin typeface="微软雅黑" panose="020B0503020204020204" charset="-122"/>
                  <a:ea typeface="微软雅黑" panose="020B0503020204020204" charset="-122"/>
                </a:rPr>
                <a:t>安</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全</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应</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用</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网</a:t>
              </a:r>
              <a:endParaRPr lang="zh-CN" altLang="en-US" sz="1200" b="1" dirty="0">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关</a:t>
              </a:r>
              <a:endParaRPr lang="zh-CN" altLang="en-US" sz="1200" b="1" dirty="0">
                <a:latin typeface="微软雅黑" panose="020B0503020204020204" charset="-122"/>
                <a:ea typeface="微软雅黑" panose="020B0503020204020204" charset="-122"/>
              </a:endParaRPr>
            </a:p>
          </p:txBody>
        </p:sp>
        <p:sp>
          <p:nvSpPr>
            <p:cNvPr id="243" name="矩形 242"/>
            <p:cNvSpPr/>
            <p:nvPr/>
          </p:nvSpPr>
          <p:spPr>
            <a:xfrm>
              <a:off x="11374" y="3865"/>
              <a:ext cx="6197" cy="1981"/>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247" name="图片 2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457" y="4133"/>
              <a:ext cx="773" cy="773"/>
            </a:xfrm>
            <a:prstGeom prst="rect">
              <a:avLst/>
            </a:prstGeom>
          </p:spPr>
        </p:pic>
        <p:pic>
          <p:nvPicPr>
            <p:cNvPr id="248" name="图片 2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71" y="4203"/>
              <a:ext cx="596" cy="596"/>
            </a:xfrm>
            <a:prstGeom prst="rect">
              <a:avLst/>
            </a:prstGeom>
          </p:spPr>
        </p:pic>
        <p:pic>
          <p:nvPicPr>
            <p:cNvPr id="249" name="图片 248"/>
            <p:cNvPicPr>
              <a:picLocks noChangeAspect="1"/>
            </p:cNvPicPr>
            <p:nvPr/>
          </p:nvPicPr>
          <p:blipFill>
            <a:blip r:embed="rId19"/>
            <a:stretch>
              <a:fillRect/>
            </a:stretch>
          </p:blipFill>
          <p:spPr>
            <a:xfrm>
              <a:off x="15511" y="4245"/>
              <a:ext cx="610" cy="514"/>
            </a:xfrm>
            <a:prstGeom prst="rect">
              <a:avLst/>
            </a:prstGeom>
          </p:spPr>
        </p:pic>
        <p:sp>
          <p:nvSpPr>
            <p:cNvPr id="250" name="文本框 249"/>
            <p:cNvSpPr txBox="1"/>
            <p:nvPr/>
          </p:nvSpPr>
          <p:spPr>
            <a:xfrm>
              <a:off x="15457" y="4800"/>
              <a:ext cx="928" cy="483"/>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云盘</a:t>
              </a:r>
              <a:endParaRPr lang="zh-CN" altLang="en-US" sz="1400" b="1" dirty="0">
                <a:latin typeface="微软雅黑" panose="020B0503020204020204" charset="-122"/>
                <a:ea typeface="微软雅黑" panose="020B0503020204020204" charset="-122"/>
              </a:endParaRPr>
            </a:p>
          </p:txBody>
        </p:sp>
        <p:sp>
          <p:nvSpPr>
            <p:cNvPr id="251" name="文本框 250"/>
            <p:cNvSpPr txBox="1"/>
            <p:nvPr/>
          </p:nvSpPr>
          <p:spPr>
            <a:xfrm>
              <a:off x="12484" y="4787"/>
              <a:ext cx="1021" cy="483"/>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rPr>
                <a:t>web</a:t>
              </a:r>
              <a:endParaRPr lang="en-US" altLang="zh-CN" sz="1400" b="1" dirty="0">
                <a:latin typeface="微软雅黑" panose="020B0503020204020204" charset="-122"/>
                <a:ea typeface="微软雅黑" panose="020B0503020204020204" charset="-122"/>
              </a:endParaRPr>
            </a:p>
          </p:txBody>
        </p:sp>
        <p:sp>
          <p:nvSpPr>
            <p:cNvPr id="252" name="文本框 251"/>
            <p:cNvSpPr txBox="1"/>
            <p:nvPr/>
          </p:nvSpPr>
          <p:spPr>
            <a:xfrm>
              <a:off x="13471" y="4799"/>
              <a:ext cx="1021" cy="483"/>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rPr>
                <a:t>IM</a:t>
              </a:r>
              <a:endParaRPr lang="en-US" altLang="zh-CN" sz="1400" b="1" dirty="0">
                <a:latin typeface="微软雅黑" panose="020B0503020204020204" charset="-122"/>
                <a:ea typeface="微软雅黑" panose="020B0503020204020204" charset="-122"/>
              </a:endParaRPr>
            </a:p>
          </p:txBody>
        </p:sp>
        <p:cxnSp>
          <p:nvCxnSpPr>
            <p:cNvPr id="263" name="直接连接符 262"/>
            <p:cNvCxnSpPr/>
            <p:nvPr/>
          </p:nvCxnSpPr>
          <p:spPr>
            <a:xfrm>
              <a:off x="5755" y="6661"/>
              <a:ext cx="5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文本框 263"/>
            <p:cNvSpPr txBox="1"/>
            <p:nvPr/>
          </p:nvSpPr>
          <p:spPr>
            <a:xfrm>
              <a:off x="1370" y="2721"/>
              <a:ext cx="479" cy="1503"/>
            </a:xfrm>
            <a:prstGeom prst="rect">
              <a:avLst/>
            </a:prstGeom>
            <a:solidFill>
              <a:schemeClr val="bg1">
                <a:lumMod val="85000"/>
              </a:schemeClr>
            </a:solidFill>
          </p:spPr>
          <p:txBody>
            <a:bodyPr wrap="square" rtlCol="0">
              <a:spAutoFit/>
            </a:bodyPr>
            <a:lstStyle/>
            <a:p>
              <a:r>
                <a:rPr lang="zh-CN" altLang="en-US" sz="1400" b="1" dirty="0">
                  <a:latin typeface="微软雅黑" panose="020B0503020204020204" charset="-122"/>
                  <a:ea typeface="微软雅黑" panose="020B0503020204020204" charset="-122"/>
                </a:rPr>
                <a:t>事中可控</a:t>
              </a:r>
              <a:endParaRPr lang="zh-CN" altLang="en-US" sz="1400" b="1" dirty="0">
                <a:latin typeface="微软雅黑" panose="020B0503020204020204" charset="-122"/>
                <a:ea typeface="微软雅黑" panose="020B0503020204020204" charset="-122"/>
              </a:endParaRPr>
            </a:p>
          </p:txBody>
        </p:sp>
        <p:sp>
          <p:nvSpPr>
            <p:cNvPr id="268" name="文本框 267"/>
            <p:cNvSpPr txBox="1"/>
            <p:nvPr/>
          </p:nvSpPr>
          <p:spPr>
            <a:xfrm>
              <a:off x="16090" y="6438"/>
              <a:ext cx="1415" cy="485"/>
            </a:xfrm>
            <a:prstGeom prst="rect">
              <a:avLst/>
            </a:prstGeom>
            <a:solidFill>
              <a:schemeClr val="accent1">
                <a:lumMod val="40000"/>
                <a:lumOff val="60000"/>
              </a:schemeClr>
            </a:solidFill>
          </p:spPr>
          <p:txBody>
            <a:bodyPr wrap="square" rtlCol="0">
              <a:spAutoFit/>
            </a:bodyPr>
            <a:lstStyle/>
            <a:p>
              <a:pPr algn="ctr"/>
              <a:r>
                <a:rPr lang="zh-CN" altLang="en-US" sz="1400" b="1" dirty="0">
                  <a:latin typeface="微软雅黑" panose="020B0503020204020204" charset="-122"/>
                  <a:ea typeface="微软雅黑" panose="020B0503020204020204" charset="-122"/>
                  <a:sym typeface="+mn-ea"/>
                </a:rPr>
                <a:t>事后审计</a:t>
              </a:r>
              <a:endParaRPr lang="zh-CN" altLang="en-US" sz="1400" b="1" dirty="0">
                <a:latin typeface="微软雅黑" panose="020B0503020204020204" charset="-122"/>
                <a:ea typeface="微软雅黑" panose="020B0503020204020204" charset="-122"/>
                <a:sym typeface="+mn-ea"/>
              </a:endParaRPr>
            </a:p>
          </p:txBody>
        </p:sp>
        <p:sp>
          <p:nvSpPr>
            <p:cNvPr id="270" name="文本框 269"/>
            <p:cNvSpPr txBox="1"/>
            <p:nvPr/>
          </p:nvSpPr>
          <p:spPr>
            <a:xfrm>
              <a:off x="13461" y="1776"/>
              <a:ext cx="4064" cy="824"/>
            </a:xfrm>
            <a:prstGeom prst="rect">
              <a:avLst/>
            </a:prstGeom>
            <a:noFill/>
          </p:spPr>
          <p:txBody>
            <a:bodyPr wrap="none" rtlCol="0" anchor="t">
              <a:spAutoFit/>
            </a:bodyPr>
            <a:lstStyle/>
            <a:p>
              <a:r>
                <a:rPr lang="zh-CN" altLang="en-US" sz="1400" b="1" dirty="0">
                  <a:latin typeface="微软雅黑" panose="020B0503020204020204" charset="-122"/>
                  <a:ea typeface="微软雅黑" panose="020B0503020204020204" charset="-122"/>
                  <a:sym typeface="+mn-ea"/>
                </a:rPr>
                <a:t>移动手机客户端</a:t>
              </a:r>
              <a:endParaRPr lang="en-US" altLang="zh-CN" sz="1400" b="1" dirty="0">
                <a:latin typeface="微软雅黑" panose="020B0503020204020204" charset="-122"/>
                <a:ea typeface="微软雅黑" panose="020B0503020204020204" charset="-122"/>
                <a:sym typeface="+mn-ea"/>
              </a:endParaRPr>
            </a:p>
            <a:p>
              <a:r>
                <a:rPr lang="zh-CN" altLang="en-US" sz="1400" b="1" dirty="0">
                  <a:latin typeface="微软雅黑" panose="020B0503020204020204" charset="-122"/>
                  <a:ea typeface="微软雅黑" panose="020B0503020204020204" charset="-122"/>
                  <a:sym typeface="+mn-ea"/>
                </a:rPr>
                <a:t>流程审批</a:t>
              </a:r>
              <a:r>
                <a:rPr lang="en-US" altLang="zh-CN" sz="1400" b="1" dirty="0">
                  <a:latin typeface="微软雅黑" panose="020B0503020204020204" charset="-122"/>
                  <a:ea typeface="微软雅黑" panose="020B0503020204020204" charset="-122"/>
                  <a:sym typeface="+mn-ea"/>
                </a:rPr>
                <a:t>/</a:t>
              </a:r>
              <a:r>
                <a:rPr lang="zh-CN" altLang="en-US" sz="1400" b="1" dirty="0">
                  <a:latin typeface="微软雅黑" panose="020B0503020204020204" charset="-122"/>
                  <a:ea typeface="微软雅黑" panose="020B0503020204020204" charset="-122"/>
                  <a:sym typeface="+mn-ea"/>
                </a:rPr>
                <a:t>预览密文</a:t>
              </a:r>
              <a:r>
                <a:rPr lang="en-US" altLang="zh-CN" sz="1400" b="1" dirty="0">
                  <a:latin typeface="微软雅黑" panose="020B0503020204020204" charset="-122"/>
                  <a:ea typeface="微软雅黑" panose="020B0503020204020204" charset="-122"/>
                  <a:sym typeface="+mn-ea"/>
                </a:rPr>
                <a:t>/</a:t>
              </a:r>
              <a:r>
                <a:rPr lang="zh-CN" altLang="en-US" sz="1400" b="1" dirty="0">
                  <a:latin typeface="微软雅黑" panose="020B0503020204020204" charset="-122"/>
                  <a:ea typeface="微软雅黑" panose="020B0503020204020204" charset="-122"/>
                  <a:sym typeface="+mn-ea"/>
                </a:rPr>
                <a:t>手动解密</a:t>
              </a:r>
              <a:endParaRPr lang="zh-CN" altLang="en-US" sz="1400" b="1" dirty="0">
                <a:latin typeface="微软雅黑" panose="020B0503020204020204" charset="-122"/>
                <a:ea typeface="微软雅黑" panose="020B0503020204020204" charset="-122"/>
                <a:sym typeface="+mn-ea"/>
              </a:endParaRPr>
            </a:p>
          </p:txBody>
        </p:sp>
        <p:sp>
          <p:nvSpPr>
            <p:cNvPr id="272" name="文本框 271"/>
            <p:cNvSpPr txBox="1"/>
            <p:nvPr/>
          </p:nvSpPr>
          <p:spPr>
            <a:xfrm>
              <a:off x="12919" y="5229"/>
              <a:ext cx="2404" cy="485"/>
            </a:xfrm>
            <a:prstGeom prst="rect">
              <a:avLst/>
            </a:prstGeom>
            <a:noFill/>
          </p:spPr>
          <p:txBody>
            <a:bodyPr wrap="none" rtlCol="0">
              <a:spAutoFit/>
            </a:bodyPr>
            <a:lstStyle/>
            <a:p>
              <a:r>
                <a:rPr lang="zh-CN" altLang="en-US" sz="1400" b="1" dirty="0">
                  <a:solidFill>
                    <a:srgbClr val="C00000"/>
                  </a:solidFill>
                  <a:latin typeface="微软雅黑" panose="020B0503020204020204" charset="-122"/>
                  <a:ea typeface="微软雅黑" panose="020B0503020204020204" charset="-122"/>
                </a:rPr>
                <a:t>网络</a:t>
              </a:r>
              <a:r>
                <a:rPr lang="en-US" altLang="zh-CN" sz="1400" b="1" dirty="0">
                  <a:solidFill>
                    <a:srgbClr val="C00000"/>
                  </a:solidFill>
                  <a:latin typeface="微软雅黑" panose="020B0503020204020204" charset="-122"/>
                  <a:ea typeface="微软雅黑" panose="020B0503020204020204" charset="-122"/>
                </a:rPr>
                <a:t>/</a:t>
              </a:r>
              <a:r>
                <a:rPr lang="zh-CN" altLang="en-US" sz="1400" b="1" dirty="0">
                  <a:solidFill>
                    <a:srgbClr val="C00000"/>
                  </a:solidFill>
                  <a:latin typeface="微软雅黑" panose="020B0503020204020204" charset="-122"/>
                  <a:ea typeface="微软雅黑" panose="020B0503020204020204" charset="-122"/>
                </a:rPr>
                <a:t>邮件ＤＬＰ</a:t>
              </a:r>
              <a:endParaRPr lang="en-US" altLang="zh-CN" b="1" dirty="0">
                <a:solidFill>
                  <a:srgbClr val="C00000"/>
                </a:solidFill>
                <a:latin typeface="微软雅黑" panose="020B0503020204020204" charset="-122"/>
                <a:ea typeface="微软雅黑" panose="020B0503020204020204" charset="-122"/>
              </a:endParaRPr>
            </a:p>
          </p:txBody>
        </p:sp>
        <p:sp>
          <p:nvSpPr>
            <p:cNvPr id="278" name="文本框 277"/>
            <p:cNvSpPr txBox="1"/>
            <p:nvPr/>
          </p:nvSpPr>
          <p:spPr>
            <a:xfrm>
              <a:off x="4344" y="8992"/>
              <a:ext cx="2281" cy="822"/>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cs typeface="微软雅黑" panose="020B0503020204020204" charset="-122"/>
                </a:rPr>
                <a:t>PC</a:t>
              </a:r>
              <a:r>
                <a:rPr lang="zh-CN" altLang="en-US" sz="1400" b="1" dirty="0">
                  <a:latin typeface="微软雅黑" panose="020B0503020204020204" charset="-122"/>
                  <a:ea typeface="微软雅黑" panose="020B0503020204020204" charset="-122"/>
                  <a:cs typeface="微软雅黑" panose="020B0503020204020204" charset="-122"/>
                </a:rPr>
                <a:t>终端</a:t>
              </a:r>
              <a:endParaRPr lang="en-US" altLang="zh-CN" sz="1400" b="1" dirty="0">
                <a:latin typeface="微软雅黑" panose="020B0503020204020204" charset="-122"/>
                <a:ea typeface="微软雅黑" panose="020B0503020204020204" charset="-122"/>
                <a:cs typeface="微软雅黑" panose="020B0503020204020204" charset="-122"/>
              </a:endParaRPr>
            </a:p>
            <a:p>
              <a:pPr algn="ctr"/>
              <a:r>
                <a:rPr lang="zh-CN" altLang="en-US" sz="1400" b="1" dirty="0">
                  <a:latin typeface="微软雅黑" panose="020B0503020204020204" charset="-122"/>
                  <a:ea typeface="微软雅黑" panose="020B0503020204020204" charset="-122"/>
                  <a:cs typeface="微软雅黑" panose="020B0503020204020204" charset="-122"/>
                </a:rPr>
                <a:t>透明加密</a:t>
              </a:r>
              <a:endParaRPr lang="zh-CN" altLang="en-US" sz="1400" b="1" dirty="0">
                <a:latin typeface="微软雅黑" panose="020B0503020204020204" charset="-122"/>
                <a:ea typeface="微软雅黑" panose="020B0503020204020204" charset="-122"/>
                <a:cs typeface="微软雅黑" panose="020B0503020204020204" charset="-122"/>
              </a:endParaRPr>
            </a:p>
          </p:txBody>
        </p:sp>
        <p:pic>
          <p:nvPicPr>
            <p:cNvPr id="27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0" y="8323"/>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 name="图片 27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366" y="8339"/>
              <a:ext cx="777" cy="630"/>
            </a:xfrm>
            <a:prstGeom prst="rect">
              <a:avLst/>
            </a:prstGeom>
          </p:spPr>
        </p:pic>
        <p:cxnSp>
          <p:nvCxnSpPr>
            <p:cNvPr id="281" name="直接连接符 280"/>
            <p:cNvCxnSpPr/>
            <p:nvPr/>
          </p:nvCxnSpPr>
          <p:spPr>
            <a:xfrm flipH="1" flipV="1">
              <a:off x="2758" y="7862"/>
              <a:ext cx="4" cy="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2" name="矩形 281"/>
            <p:cNvSpPr/>
            <p:nvPr/>
          </p:nvSpPr>
          <p:spPr>
            <a:xfrm>
              <a:off x="1385" y="8265"/>
              <a:ext cx="2712" cy="1477"/>
            </a:xfrm>
            <a:prstGeom prst="rec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284" name="图片 283"/>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35" y="8315"/>
              <a:ext cx="961" cy="779"/>
            </a:xfrm>
            <a:prstGeom prst="rect">
              <a:avLst/>
            </a:prstGeom>
          </p:spPr>
        </p:pic>
        <p:sp>
          <p:nvSpPr>
            <p:cNvPr id="285" name="文本框 284"/>
            <p:cNvSpPr txBox="1"/>
            <p:nvPr/>
          </p:nvSpPr>
          <p:spPr>
            <a:xfrm>
              <a:off x="1378" y="9147"/>
              <a:ext cx="2732" cy="48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终端</a:t>
              </a:r>
              <a:r>
                <a:rPr lang="en-US" altLang="zh-CN" sz="1400" b="1" dirty="0">
                  <a:latin typeface="微软雅黑" panose="020B0503020204020204" charset="-122"/>
                  <a:ea typeface="微软雅黑" panose="020B0503020204020204" charset="-122"/>
                  <a:cs typeface="微软雅黑" panose="020B0503020204020204" charset="-122"/>
                </a:rPr>
                <a:t>DLP</a:t>
              </a:r>
              <a:endParaRPr lang="en-US" altLang="zh-CN" sz="1400" b="1" dirty="0">
                <a:latin typeface="微软雅黑" panose="020B0503020204020204" charset="-122"/>
                <a:ea typeface="微软雅黑" panose="020B0503020204020204" charset="-122"/>
                <a:cs typeface="微软雅黑" panose="020B0503020204020204" charset="-122"/>
              </a:endParaRPr>
            </a:p>
          </p:txBody>
        </p:sp>
        <p:pic>
          <p:nvPicPr>
            <p:cNvPr id="28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 y="8320"/>
              <a:ext cx="53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文本框 294"/>
            <p:cNvSpPr txBox="1"/>
            <p:nvPr/>
          </p:nvSpPr>
          <p:spPr>
            <a:xfrm>
              <a:off x="8297" y="7357"/>
              <a:ext cx="1541" cy="485"/>
            </a:xfrm>
            <a:prstGeom prst="rect">
              <a:avLst/>
            </a:prstGeom>
            <a:solidFill>
              <a:schemeClr val="accent1">
                <a:lumMod val="40000"/>
                <a:lumOff val="60000"/>
              </a:schemeClr>
            </a:solidFill>
          </p:spPr>
          <p:txBody>
            <a:bodyPr wrap="square" rtlCol="0">
              <a:spAutoFit/>
            </a:bodyPr>
            <a:lstStyle/>
            <a:p>
              <a:pPr algn="ctr"/>
              <a:r>
                <a:rPr lang="zh-CN" altLang="en-US" sz="1400" b="1" dirty="0">
                  <a:latin typeface="微软雅黑" panose="020B0503020204020204" charset="-122"/>
                  <a:ea typeface="微软雅黑" panose="020B0503020204020204" charset="-122"/>
                  <a:sym typeface="+mn-ea"/>
                </a:rPr>
                <a:t>提前预防</a:t>
              </a:r>
              <a:endParaRPr lang="zh-CN" altLang="en-US" sz="1400" b="1" dirty="0">
                <a:latin typeface="微软雅黑" panose="020B0503020204020204" charset="-122"/>
                <a:ea typeface="微软雅黑" panose="020B0503020204020204" charset="-122"/>
                <a:sym typeface="+mn-ea"/>
              </a:endParaRPr>
            </a:p>
          </p:txBody>
        </p:sp>
        <p:grpSp>
          <p:nvGrpSpPr>
            <p:cNvPr id="299" name="组合 298"/>
            <p:cNvGrpSpPr/>
            <p:nvPr/>
          </p:nvGrpSpPr>
          <p:grpSpPr>
            <a:xfrm>
              <a:off x="1357" y="1661"/>
              <a:ext cx="8181" cy="3802"/>
              <a:chOff x="495079" y="1304249"/>
              <a:chExt cx="5194868" cy="2248257"/>
            </a:xfrm>
          </p:grpSpPr>
          <p:grpSp>
            <p:nvGrpSpPr>
              <p:cNvPr id="289" name="组合 288"/>
              <p:cNvGrpSpPr/>
              <p:nvPr/>
            </p:nvGrpSpPr>
            <p:grpSpPr>
              <a:xfrm>
                <a:off x="3812391" y="2508967"/>
                <a:ext cx="1877556" cy="975971"/>
                <a:chOff x="4031616" y="1358032"/>
                <a:chExt cx="1877556" cy="975971"/>
              </a:xfrm>
            </p:grpSpPr>
            <p:grpSp>
              <p:nvGrpSpPr>
                <p:cNvPr id="144" name="Group 4"/>
                <p:cNvGrpSpPr>
                  <a:grpSpLocks noChangeAspect="1"/>
                </p:cNvGrpSpPr>
                <p:nvPr/>
              </p:nvGrpSpPr>
              <p:grpSpPr bwMode="auto">
                <a:xfrm>
                  <a:off x="5010978" y="1358032"/>
                  <a:ext cx="476920" cy="444603"/>
                  <a:chOff x="3968" y="2115"/>
                  <a:chExt cx="432" cy="409"/>
                </a:xfrm>
              </p:grpSpPr>
              <p:sp>
                <p:nvSpPr>
                  <p:cNvPr id="191" name="AutoShape 3"/>
                  <p:cNvSpPr>
                    <a:spLocks noChangeAspect="1" noChangeArrowheads="1" noTextEdit="1"/>
                  </p:cNvSpPr>
                  <p:nvPr/>
                </p:nvSpPr>
                <p:spPr bwMode="auto">
                  <a:xfrm>
                    <a:off x="3969" y="2115"/>
                    <a:ext cx="43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charset="-122"/>
                      <a:ea typeface="微软雅黑" panose="020B0503020204020204" charset="-122"/>
                    </a:endParaRPr>
                  </a:p>
                </p:txBody>
              </p:sp>
              <p:sp>
                <p:nvSpPr>
                  <p:cNvPr id="192" name="Rectangle 5"/>
                  <p:cNvSpPr>
                    <a:spLocks noChangeArrowheads="1"/>
                  </p:cNvSpPr>
                  <p:nvPr/>
                </p:nvSpPr>
                <p:spPr bwMode="auto">
                  <a:xfrm>
                    <a:off x="3975" y="2193"/>
                    <a:ext cx="334" cy="317"/>
                  </a:xfrm>
                  <a:prstGeom prst="rect">
                    <a:avLst/>
                  </a:prstGeom>
                  <a:solidFill>
                    <a:srgbClr val="1C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endParaRPr lang="zh-CN" altLang="en-US" sz="1800">
                      <a:solidFill>
                        <a:srgbClr val="FFFFFF"/>
                      </a:solidFill>
                      <a:latin typeface="微软雅黑" panose="020B0503020204020204" charset="-122"/>
                      <a:ea typeface="微软雅黑" panose="020B0503020204020204" charset="-122"/>
                    </a:endParaRPr>
                  </a:p>
                </p:txBody>
              </p:sp>
              <p:sp>
                <p:nvSpPr>
                  <p:cNvPr id="193" name="Freeform 6"/>
                  <p:cNvSpPr/>
                  <p:nvPr/>
                </p:nvSpPr>
                <p:spPr bwMode="auto">
                  <a:xfrm>
                    <a:off x="4307" y="2190"/>
                    <a:ext cx="5" cy="320"/>
                  </a:xfrm>
                  <a:custGeom>
                    <a:avLst/>
                    <a:gdLst>
                      <a:gd name="T0" fmla="*/ 3 w 5"/>
                      <a:gd name="T1" fmla="*/ 0 h 320"/>
                      <a:gd name="T2" fmla="*/ 0 w 5"/>
                      <a:gd name="T3" fmla="*/ 3 h 320"/>
                      <a:gd name="T4" fmla="*/ 0 w 5"/>
                      <a:gd name="T5" fmla="*/ 320 h 320"/>
                      <a:gd name="T6" fmla="*/ 5 w 5"/>
                      <a:gd name="T7" fmla="*/ 320 h 320"/>
                      <a:gd name="T8" fmla="*/ 5 w 5"/>
                      <a:gd name="T9" fmla="*/ 3 h 320"/>
                      <a:gd name="T10" fmla="*/ 3 w 5"/>
                      <a:gd name="T11" fmla="*/ 0 h 320"/>
                      <a:gd name="T12" fmla="*/ 5 w 5"/>
                      <a:gd name="T13" fmla="*/ 3 h 320"/>
                      <a:gd name="T14" fmla="*/ 5 w 5"/>
                      <a:gd name="T15" fmla="*/ 0 h 320"/>
                      <a:gd name="T16" fmla="*/ 3 w 5"/>
                      <a:gd name="T17" fmla="*/ 0 h 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0">
                        <a:moveTo>
                          <a:pt x="3" y="0"/>
                        </a:moveTo>
                        <a:lnTo>
                          <a:pt x="0" y="3"/>
                        </a:lnTo>
                        <a:lnTo>
                          <a:pt x="0" y="320"/>
                        </a:lnTo>
                        <a:lnTo>
                          <a:pt x="5" y="320"/>
                        </a:lnTo>
                        <a:lnTo>
                          <a:pt x="5" y="3"/>
                        </a:lnTo>
                        <a:lnTo>
                          <a:pt x="3" y="0"/>
                        </a:lnTo>
                        <a:lnTo>
                          <a:pt x="5" y="3"/>
                        </a:lnTo>
                        <a:lnTo>
                          <a:pt x="5" y="0"/>
                        </a:lnTo>
                        <a:lnTo>
                          <a:pt x="3" y="0"/>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4" name="Freeform 7"/>
                  <p:cNvSpPr/>
                  <p:nvPr/>
                </p:nvSpPr>
                <p:spPr bwMode="auto">
                  <a:xfrm>
                    <a:off x="3972" y="2190"/>
                    <a:ext cx="337" cy="6"/>
                  </a:xfrm>
                  <a:custGeom>
                    <a:avLst/>
                    <a:gdLst>
                      <a:gd name="T0" fmla="*/ 0 w 337"/>
                      <a:gd name="T1" fmla="*/ 3 h 6"/>
                      <a:gd name="T2" fmla="*/ 3 w 337"/>
                      <a:gd name="T3" fmla="*/ 6 h 6"/>
                      <a:gd name="T4" fmla="*/ 337 w 337"/>
                      <a:gd name="T5" fmla="*/ 6 h 6"/>
                      <a:gd name="T6" fmla="*/ 337 w 337"/>
                      <a:gd name="T7" fmla="*/ 0 h 6"/>
                      <a:gd name="T8" fmla="*/ 3 w 337"/>
                      <a:gd name="T9" fmla="*/ 0 h 6"/>
                      <a:gd name="T10" fmla="*/ 0 w 337"/>
                      <a:gd name="T11" fmla="*/ 3 h 6"/>
                      <a:gd name="T12" fmla="*/ 3 w 337"/>
                      <a:gd name="T13" fmla="*/ 0 h 6"/>
                      <a:gd name="T14" fmla="*/ 0 w 337"/>
                      <a:gd name="T15" fmla="*/ 0 h 6"/>
                      <a:gd name="T16" fmla="*/ 0 w 337"/>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 h="6">
                        <a:moveTo>
                          <a:pt x="0" y="3"/>
                        </a:moveTo>
                        <a:lnTo>
                          <a:pt x="3" y="6"/>
                        </a:lnTo>
                        <a:lnTo>
                          <a:pt x="337" y="6"/>
                        </a:lnTo>
                        <a:lnTo>
                          <a:pt x="337" y="0"/>
                        </a:lnTo>
                        <a:lnTo>
                          <a:pt x="3" y="0"/>
                        </a:lnTo>
                        <a:lnTo>
                          <a:pt x="0" y="3"/>
                        </a:lnTo>
                        <a:lnTo>
                          <a:pt x="3" y="0"/>
                        </a:lnTo>
                        <a:lnTo>
                          <a:pt x="0" y="0"/>
                        </a:lnTo>
                        <a:lnTo>
                          <a:pt x="0" y="3"/>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5" name="Freeform 8"/>
                  <p:cNvSpPr/>
                  <p:nvPr/>
                </p:nvSpPr>
                <p:spPr bwMode="auto">
                  <a:xfrm>
                    <a:off x="3972" y="2193"/>
                    <a:ext cx="5" cy="319"/>
                  </a:xfrm>
                  <a:custGeom>
                    <a:avLst/>
                    <a:gdLst>
                      <a:gd name="T0" fmla="*/ 3 w 5"/>
                      <a:gd name="T1" fmla="*/ 319 h 319"/>
                      <a:gd name="T2" fmla="*/ 5 w 5"/>
                      <a:gd name="T3" fmla="*/ 316 h 319"/>
                      <a:gd name="T4" fmla="*/ 5 w 5"/>
                      <a:gd name="T5" fmla="*/ 0 h 319"/>
                      <a:gd name="T6" fmla="*/ 0 w 5"/>
                      <a:gd name="T7" fmla="*/ 0 h 319"/>
                      <a:gd name="T8" fmla="*/ 0 w 5"/>
                      <a:gd name="T9" fmla="*/ 316 h 319"/>
                      <a:gd name="T10" fmla="*/ 3 w 5"/>
                      <a:gd name="T11" fmla="*/ 319 h 319"/>
                      <a:gd name="T12" fmla="*/ 0 w 5"/>
                      <a:gd name="T13" fmla="*/ 316 h 319"/>
                      <a:gd name="T14" fmla="*/ 0 w 5"/>
                      <a:gd name="T15" fmla="*/ 319 h 319"/>
                      <a:gd name="T16" fmla="*/ 3 w 5"/>
                      <a:gd name="T17" fmla="*/ 319 h 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19">
                        <a:moveTo>
                          <a:pt x="3" y="319"/>
                        </a:moveTo>
                        <a:lnTo>
                          <a:pt x="5" y="316"/>
                        </a:lnTo>
                        <a:lnTo>
                          <a:pt x="5" y="0"/>
                        </a:lnTo>
                        <a:lnTo>
                          <a:pt x="0" y="0"/>
                        </a:lnTo>
                        <a:lnTo>
                          <a:pt x="0" y="316"/>
                        </a:lnTo>
                        <a:lnTo>
                          <a:pt x="3" y="319"/>
                        </a:lnTo>
                        <a:lnTo>
                          <a:pt x="0" y="316"/>
                        </a:lnTo>
                        <a:lnTo>
                          <a:pt x="0" y="319"/>
                        </a:lnTo>
                        <a:lnTo>
                          <a:pt x="3" y="319"/>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6" name="Freeform 9"/>
                  <p:cNvSpPr/>
                  <p:nvPr/>
                </p:nvSpPr>
                <p:spPr bwMode="auto">
                  <a:xfrm>
                    <a:off x="3975" y="2507"/>
                    <a:ext cx="337" cy="5"/>
                  </a:xfrm>
                  <a:custGeom>
                    <a:avLst/>
                    <a:gdLst>
                      <a:gd name="T0" fmla="*/ 337 w 337"/>
                      <a:gd name="T1" fmla="*/ 2 h 5"/>
                      <a:gd name="T2" fmla="*/ 334 w 337"/>
                      <a:gd name="T3" fmla="*/ 0 h 5"/>
                      <a:gd name="T4" fmla="*/ 0 w 337"/>
                      <a:gd name="T5" fmla="*/ 0 h 5"/>
                      <a:gd name="T6" fmla="*/ 0 w 337"/>
                      <a:gd name="T7" fmla="*/ 5 h 5"/>
                      <a:gd name="T8" fmla="*/ 334 w 337"/>
                      <a:gd name="T9" fmla="*/ 5 h 5"/>
                      <a:gd name="T10" fmla="*/ 337 w 337"/>
                      <a:gd name="T11" fmla="*/ 2 h 5"/>
                      <a:gd name="T12" fmla="*/ 334 w 337"/>
                      <a:gd name="T13" fmla="*/ 5 h 5"/>
                      <a:gd name="T14" fmla="*/ 337 w 337"/>
                      <a:gd name="T15" fmla="*/ 5 h 5"/>
                      <a:gd name="T16" fmla="*/ 337 w 337"/>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 h="5">
                        <a:moveTo>
                          <a:pt x="337" y="2"/>
                        </a:moveTo>
                        <a:lnTo>
                          <a:pt x="334" y="0"/>
                        </a:lnTo>
                        <a:lnTo>
                          <a:pt x="0" y="0"/>
                        </a:lnTo>
                        <a:lnTo>
                          <a:pt x="0" y="5"/>
                        </a:lnTo>
                        <a:lnTo>
                          <a:pt x="334" y="5"/>
                        </a:lnTo>
                        <a:lnTo>
                          <a:pt x="337" y="2"/>
                        </a:lnTo>
                        <a:lnTo>
                          <a:pt x="334" y="5"/>
                        </a:lnTo>
                        <a:lnTo>
                          <a:pt x="337" y="5"/>
                        </a:lnTo>
                        <a:lnTo>
                          <a:pt x="337" y="2"/>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7" name="Freeform 10"/>
                  <p:cNvSpPr/>
                  <p:nvPr/>
                </p:nvSpPr>
                <p:spPr bwMode="auto">
                  <a:xfrm>
                    <a:off x="3975" y="2121"/>
                    <a:ext cx="409" cy="72"/>
                  </a:xfrm>
                  <a:custGeom>
                    <a:avLst/>
                    <a:gdLst>
                      <a:gd name="T0" fmla="*/ 334 w 409"/>
                      <a:gd name="T1" fmla="*/ 72 h 72"/>
                      <a:gd name="T2" fmla="*/ 409 w 409"/>
                      <a:gd name="T3" fmla="*/ 0 h 72"/>
                      <a:gd name="T4" fmla="*/ 75 w 409"/>
                      <a:gd name="T5" fmla="*/ 0 h 72"/>
                      <a:gd name="T6" fmla="*/ 0 w 409"/>
                      <a:gd name="T7" fmla="*/ 72 h 72"/>
                      <a:gd name="T8" fmla="*/ 334 w 409"/>
                      <a:gd name="T9" fmla="*/ 72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 h="72">
                        <a:moveTo>
                          <a:pt x="334" y="72"/>
                        </a:moveTo>
                        <a:lnTo>
                          <a:pt x="409" y="0"/>
                        </a:lnTo>
                        <a:lnTo>
                          <a:pt x="75" y="0"/>
                        </a:lnTo>
                        <a:lnTo>
                          <a:pt x="0" y="72"/>
                        </a:lnTo>
                        <a:lnTo>
                          <a:pt x="334" y="72"/>
                        </a:lnTo>
                        <a:close/>
                      </a:path>
                    </a:pathLst>
                  </a:custGeom>
                  <a:solidFill>
                    <a:srgbClr val="3CAF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8" name="Freeform 11"/>
                  <p:cNvSpPr/>
                  <p:nvPr/>
                </p:nvSpPr>
                <p:spPr bwMode="auto">
                  <a:xfrm>
                    <a:off x="4308" y="2119"/>
                    <a:ext cx="83" cy="76"/>
                  </a:xfrm>
                  <a:custGeom>
                    <a:avLst/>
                    <a:gdLst>
                      <a:gd name="T0" fmla="*/ 76 w 83"/>
                      <a:gd name="T1" fmla="*/ 0 h 76"/>
                      <a:gd name="T2" fmla="*/ 75 w 83"/>
                      <a:gd name="T3" fmla="*/ 1 h 76"/>
                      <a:gd name="T4" fmla="*/ 0 w 83"/>
                      <a:gd name="T5" fmla="*/ 72 h 76"/>
                      <a:gd name="T6" fmla="*/ 4 w 83"/>
                      <a:gd name="T7" fmla="*/ 76 h 76"/>
                      <a:gd name="T8" fmla="*/ 78 w 83"/>
                      <a:gd name="T9" fmla="*/ 5 h 76"/>
                      <a:gd name="T10" fmla="*/ 76 w 83"/>
                      <a:gd name="T11" fmla="*/ 0 h 76"/>
                      <a:gd name="T12" fmla="*/ 78 w 83"/>
                      <a:gd name="T13" fmla="*/ 5 h 76"/>
                      <a:gd name="T14" fmla="*/ 83 w 83"/>
                      <a:gd name="T15" fmla="*/ 0 h 76"/>
                      <a:gd name="T16" fmla="*/ 76 w 83"/>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6">
                        <a:moveTo>
                          <a:pt x="76" y="0"/>
                        </a:moveTo>
                        <a:lnTo>
                          <a:pt x="75" y="1"/>
                        </a:lnTo>
                        <a:lnTo>
                          <a:pt x="0" y="72"/>
                        </a:lnTo>
                        <a:lnTo>
                          <a:pt x="4" y="76"/>
                        </a:lnTo>
                        <a:lnTo>
                          <a:pt x="78" y="5"/>
                        </a:lnTo>
                        <a:lnTo>
                          <a:pt x="76" y="0"/>
                        </a:lnTo>
                        <a:lnTo>
                          <a:pt x="78" y="5"/>
                        </a:lnTo>
                        <a:lnTo>
                          <a:pt x="83" y="0"/>
                        </a:lnTo>
                        <a:lnTo>
                          <a:pt x="76" y="0"/>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199" name="Freeform 12"/>
                  <p:cNvSpPr/>
                  <p:nvPr/>
                </p:nvSpPr>
                <p:spPr bwMode="auto">
                  <a:xfrm>
                    <a:off x="4048" y="2119"/>
                    <a:ext cx="336" cy="5"/>
                  </a:xfrm>
                  <a:custGeom>
                    <a:avLst/>
                    <a:gdLst>
                      <a:gd name="T0" fmla="*/ 0 w 336"/>
                      <a:gd name="T1" fmla="*/ 1 h 5"/>
                      <a:gd name="T2" fmla="*/ 2 w 336"/>
                      <a:gd name="T3" fmla="*/ 5 h 5"/>
                      <a:gd name="T4" fmla="*/ 336 w 336"/>
                      <a:gd name="T5" fmla="*/ 5 h 5"/>
                      <a:gd name="T6" fmla="*/ 336 w 336"/>
                      <a:gd name="T7" fmla="*/ 0 h 5"/>
                      <a:gd name="T8" fmla="*/ 2 w 336"/>
                      <a:gd name="T9" fmla="*/ 0 h 5"/>
                      <a:gd name="T10" fmla="*/ 0 w 336"/>
                      <a:gd name="T11" fmla="*/ 1 h 5"/>
                      <a:gd name="T12" fmla="*/ 2 w 336"/>
                      <a:gd name="T13" fmla="*/ 0 h 5"/>
                      <a:gd name="T14" fmla="*/ 1 w 336"/>
                      <a:gd name="T15" fmla="*/ 0 h 5"/>
                      <a:gd name="T16" fmla="*/ 0 w 336"/>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5">
                        <a:moveTo>
                          <a:pt x="0" y="1"/>
                        </a:moveTo>
                        <a:lnTo>
                          <a:pt x="2" y="5"/>
                        </a:lnTo>
                        <a:lnTo>
                          <a:pt x="336" y="5"/>
                        </a:lnTo>
                        <a:lnTo>
                          <a:pt x="336" y="0"/>
                        </a:lnTo>
                        <a:lnTo>
                          <a:pt x="2" y="0"/>
                        </a:lnTo>
                        <a:lnTo>
                          <a:pt x="0" y="1"/>
                        </a:lnTo>
                        <a:lnTo>
                          <a:pt x="2" y="0"/>
                        </a:lnTo>
                        <a:lnTo>
                          <a:pt x="1" y="0"/>
                        </a:lnTo>
                        <a:lnTo>
                          <a:pt x="0" y="1"/>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0" name="Freeform 13"/>
                  <p:cNvSpPr/>
                  <p:nvPr/>
                </p:nvSpPr>
                <p:spPr bwMode="auto">
                  <a:xfrm>
                    <a:off x="3968" y="2119"/>
                    <a:ext cx="84" cy="77"/>
                  </a:xfrm>
                  <a:custGeom>
                    <a:avLst/>
                    <a:gdLst>
                      <a:gd name="T0" fmla="*/ 7 w 84"/>
                      <a:gd name="T1" fmla="*/ 77 h 77"/>
                      <a:gd name="T2" fmla="*/ 9 w 84"/>
                      <a:gd name="T3" fmla="*/ 76 h 77"/>
                      <a:gd name="T4" fmla="*/ 84 w 84"/>
                      <a:gd name="T5" fmla="*/ 4 h 77"/>
                      <a:gd name="T6" fmla="*/ 80 w 84"/>
                      <a:gd name="T7" fmla="*/ 0 h 77"/>
                      <a:gd name="T8" fmla="*/ 5 w 84"/>
                      <a:gd name="T9" fmla="*/ 72 h 77"/>
                      <a:gd name="T10" fmla="*/ 7 w 84"/>
                      <a:gd name="T11" fmla="*/ 77 h 77"/>
                      <a:gd name="T12" fmla="*/ 5 w 84"/>
                      <a:gd name="T13" fmla="*/ 72 h 77"/>
                      <a:gd name="T14" fmla="*/ 0 w 84"/>
                      <a:gd name="T15" fmla="*/ 77 h 77"/>
                      <a:gd name="T16" fmla="*/ 7 w 84"/>
                      <a:gd name="T17" fmla="*/ 7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77">
                        <a:moveTo>
                          <a:pt x="7" y="77"/>
                        </a:moveTo>
                        <a:lnTo>
                          <a:pt x="9" y="76"/>
                        </a:lnTo>
                        <a:lnTo>
                          <a:pt x="84" y="4"/>
                        </a:lnTo>
                        <a:lnTo>
                          <a:pt x="80" y="0"/>
                        </a:lnTo>
                        <a:lnTo>
                          <a:pt x="5" y="72"/>
                        </a:lnTo>
                        <a:lnTo>
                          <a:pt x="7" y="77"/>
                        </a:lnTo>
                        <a:lnTo>
                          <a:pt x="5" y="72"/>
                        </a:lnTo>
                        <a:lnTo>
                          <a:pt x="0" y="77"/>
                        </a:lnTo>
                        <a:lnTo>
                          <a:pt x="7" y="77"/>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1" name="Freeform 14"/>
                  <p:cNvSpPr/>
                  <p:nvPr/>
                </p:nvSpPr>
                <p:spPr bwMode="auto">
                  <a:xfrm>
                    <a:off x="3975" y="2190"/>
                    <a:ext cx="336" cy="6"/>
                  </a:xfrm>
                  <a:custGeom>
                    <a:avLst/>
                    <a:gdLst>
                      <a:gd name="T0" fmla="*/ 336 w 336"/>
                      <a:gd name="T1" fmla="*/ 5 h 6"/>
                      <a:gd name="T2" fmla="*/ 334 w 336"/>
                      <a:gd name="T3" fmla="*/ 0 h 6"/>
                      <a:gd name="T4" fmla="*/ 0 w 336"/>
                      <a:gd name="T5" fmla="*/ 0 h 6"/>
                      <a:gd name="T6" fmla="*/ 0 w 336"/>
                      <a:gd name="T7" fmla="*/ 6 h 6"/>
                      <a:gd name="T8" fmla="*/ 334 w 336"/>
                      <a:gd name="T9" fmla="*/ 6 h 6"/>
                      <a:gd name="T10" fmla="*/ 336 w 336"/>
                      <a:gd name="T11" fmla="*/ 5 h 6"/>
                      <a:gd name="T12" fmla="*/ 334 w 336"/>
                      <a:gd name="T13" fmla="*/ 6 h 6"/>
                      <a:gd name="T14" fmla="*/ 335 w 336"/>
                      <a:gd name="T15" fmla="*/ 6 h 6"/>
                      <a:gd name="T16" fmla="*/ 336 w 336"/>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6">
                        <a:moveTo>
                          <a:pt x="336" y="5"/>
                        </a:moveTo>
                        <a:lnTo>
                          <a:pt x="334" y="0"/>
                        </a:lnTo>
                        <a:lnTo>
                          <a:pt x="0" y="0"/>
                        </a:lnTo>
                        <a:lnTo>
                          <a:pt x="0" y="6"/>
                        </a:lnTo>
                        <a:lnTo>
                          <a:pt x="334" y="6"/>
                        </a:lnTo>
                        <a:lnTo>
                          <a:pt x="336" y="5"/>
                        </a:lnTo>
                        <a:lnTo>
                          <a:pt x="334" y="6"/>
                        </a:lnTo>
                        <a:lnTo>
                          <a:pt x="335" y="6"/>
                        </a:lnTo>
                        <a:lnTo>
                          <a:pt x="336" y="5"/>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2" name="Freeform 15"/>
                  <p:cNvSpPr/>
                  <p:nvPr/>
                </p:nvSpPr>
                <p:spPr bwMode="auto">
                  <a:xfrm>
                    <a:off x="4309" y="2121"/>
                    <a:ext cx="75" cy="389"/>
                  </a:xfrm>
                  <a:custGeom>
                    <a:avLst/>
                    <a:gdLst>
                      <a:gd name="T0" fmla="*/ 75 w 75"/>
                      <a:gd name="T1" fmla="*/ 317 h 389"/>
                      <a:gd name="T2" fmla="*/ 75 w 75"/>
                      <a:gd name="T3" fmla="*/ 0 h 389"/>
                      <a:gd name="T4" fmla="*/ 0 w 75"/>
                      <a:gd name="T5" fmla="*/ 72 h 389"/>
                      <a:gd name="T6" fmla="*/ 0 w 75"/>
                      <a:gd name="T7" fmla="*/ 389 h 389"/>
                      <a:gd name="T8" fmla="*/ 75 w 75"/>
                      <a:gd name="T9" fmla="*/ 317 h 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389">
                        <a:moveTo>
                          <a:pt x="75" y="317"/>
                        </a:moveTo>
                        <a:lnTo>
                          <a:pt x="75" y="0"/>
                        </a:lnTo>
                        <a:lnTo>
                          <a:pt x="0" y="72"/>
                        </a:lnTo>
                        <a:lnTo>
                          <a:pt x="0" y="389"/>
                        </a:lnTo>
                        <a:lnTo>
                          <a:pt x="75" y="317"/>
                        </a:lnTo>
                        <a:close/>
                      </a:path>
                    </a:pathLst>
                  </a:custGeom>
                  <a:solidFill>
                    <a:srgbClr val="075F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3" name="Freeform 16"/>
                  <p:cNvSpPr/>
                  <p:nvPr/>
                </p:nvSpPr>
                <p:spPr bwMode="auto">
                  <a:xfrm>
                    <a:off x="4382" y="2115"/>
                    <a:ext cx="5" cy="323"/>
                  </a:xfrm>
                  <a:custGeom>
                    <a:avLst/>
                    <a:gdLst>
                      <a:gd name="T0" fmla="*/ 1 w 5"/>
                      <a:gd name="T1" fmla="*/ 4 h 323"/>
                      <a:gd name="T2" fmla="*/ 0 w 5"/>
                      <a:gd name="T3" fmla="*/ 6 h 323"/>
                      <a:gd name="T4" fmla="*/ 0 w 5"/>
                      <a:gd name="T5" fmla="*/ 323 h 323"/>
                      <a:gd name="T6" fmla="*/ 5 w 5"/>
                      <a:gd name="T7" fmla="*/ 323 h 323"/>
                      <a:gd name="T8" fmla="*/ 5 w 5"/>
                      <a:gd name="T9" fmla="*/ 6 h 323"/>
                      <a:gd name="T10" fmla="*/ 1 w 5"/>
                      <a:gd name="T11" fmla="*/ 4 h 323"/>
                      <a:gd name="T12" fmla="*/ 5 w 5"/>
                      <a:gd name="T13" fmla="*/ 6 h 323"/>
                      <a:gd name="T14" fmla="*/ 5 w 5"/>
                      <a:gd name="T15" fmla="*/ 0 h 323"/>
                      <a:gd name="T16" fmla="*/ 1 w 5"/>
                      <a:gd name="T17" fmla="*/ 4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3">
                        <a:moveTo>
                          <a:pt x="1" y="4"/>
                        </a:moveTo>
                        <a:lnTo>
                          <a:pt x="0" y="6"/>
                        </a:lnTo>
                        <a:lnTo>
                          <a:pt x="0" y="323"/>
                        </a:lnTo>
                        <a:lnTo>
                          <a:pt x="5" y="323"/>
                        </a:lnTo>
                        <a:lnTo>
                          <a:pt x="5" y="6"/>
                        </a:lnTo>
                        <a:lnTo>
                          <a:pt x="1" y="4"/>
                        </a:lnTo>
                        <a:lnTo>
                          <a:pt x="5" y="6"/>
                        </a:lnTo>
                        <a:lnTo>
                          <a:pt x="5" y="0"/>
                        </a:lnTo>
                        <a:lnTo>
                          <a:pt x="1" y="4"/>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4" name="Freeform 17"/>
                  <p:cNvSpPr/>
                  <p:nvPr/>
                </p:nvSpPr>
                <p:spPr bwMode="auto">
                  <a:xfrm>
                    <a:off x="4307" y="2119"/>
                    <a:ext cx="79" cy="76"/>
                  </a:xfrm>
                  <a:custGeom>
                    <a:avLst/>
                    <a:gdLst>
                      <a:gd name="T0" fmla="*/ 0 w 79"/>
                      <a:gd name="T1" fmla="*/ 74 h 76"/>
                      <a:gd name="T2" fmla="*/ 5 w 79"/>
                      <a:gd name="T3" fmla="*/ 76 h 76"/>
                      <a:gd name="T4" fmla="*/ 79 w 79"/>
                      <a:gd name="T5" fmla="*/ 4 h 76"/>
                      <a:gd name="T6" fmla="*/ 75 w 79"/>
                      <a:gd name="T7" fmla="*/ 0 h 76"/>
                      <a:gd name="T8" fmla="*/ 1 w 79"/>
                      <a:gd name="T9" fmla="*/ 72 h 76"/>
                      <a:gd name="T10" fmla="*/ 0 w 79"/>
                      <a:gd name="T11" fmla="*/ 74 h 76"/>
                      <a:gd name="T12" fmla="*/ 1 w 79"/>
                      <a:gd name="T13" fmla="*/ 72 h 76"/>
                      <a:gd name="T14" fmla="*/ 0 w 79"/>
                      <a:gd name="T15" fmla="*/ 73 h 76"/>
                      <a:gd name="T16" fmla="*/ 0 w 79"/>
                      <a:gd name="T17" fmla="*/ 74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76">
                        <a:moveTo>
                          <a:pt x="0" y="74"/>
                        </a:moveTo>
                        <a:lnTo>
                          <a:pt x="5" y="76"/>
                        </a:lnTo>
                        <a:lnTo>
                          <a:pt x="79" y="4"/>
                        </a:lnTo>
                        <a:lnTo>
                          <a:pt x="75" y="0"/>
                        </a:lnTo>
                        <a:lnTo>
                          <a:pt x="1" y="72"/>
                        </a:lnTo>
                        <a:lnTo>
                          <a:pt x="0" y="74"/>
                        </a:lnTo>
                        <a:lnTo>
                          <a:pt x="1" y="72"/>
                        </a:lnTo>
                        <a:lnTo>
                          <a:pt x="0" y="73"/>
                        </a:lnTo>
                        <a:lnTo>
                          <a:pt x="0" y="74"/>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5" name="Freeform 18"/>
                  <p:cNvSpPr/>
                  <p:nvPr/>
                </p:nvSpPr>
                <p:spPr bwMode="auto">
                  <a:xfrm>
                    <a:off x="4307" y="2193"/>
                    <a:ext cx="5" cy="323"/>
                  </a:xfrm>
                  <a:custGeom>
                    <a:avLst/>
                    <a:gdLst>
                      <a:gd name="T0" fmla="*/ 4 w 5"/>
                      <a:gd name="T1" fmla="*/ 319 h 323"/>
                      <a:gd name="T2" fmla="*/ 5 w 5"/>
                      <a:gd name="T3" fmla="*/ 317 h 323"/>
                      <a:gd name="T4" fmla="*/ 5 w 5"/>
                      <a:gd name="T5" fmla="*/ 0 h 323"/>
                      <a:gd name="T6" fmla="*/ 0 w 5"/>
                      <a:gd name="T7" fmla="*/ 0 h 323"/>
                      <a:gd name="T8" fmla="*/ 0 w 5"/>
                      <a:gd name="T9" fmla="*/ 317 h 323"/>
                      <a:gd name="T10" fmla="*/ 4 w 5"/>
                      <a:gd name="T11" fmla="*/ 319 h 323"/>
                      <a:gd name="T12" fmla="*/ 0 w 5"/>
                      <a:gd name="T13" fmla="*/ 317 h 323"/>
                      <a:gd name="T14" fmla="*/ 0 w 5"/>
                      <a:gd name="T15" fmla="*/ 323 h 323"/>
                      <a:gd name="T16" fmla="*/ 4 w 5"/>
                      <a:gd name="T17" fmla="*/ 319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3">
                        <a:moveTo>
                          <a:pt x="4" y="319"/>
                        </a:moveTo>
                        <a:lnTo>
                          <a:pt x="5" y="317"/>
                        </a:lnTo>
                        <a:lnTo>
                          <a:pt x="5" y="0"/>
                        </a:lnTo>
                        <a:lnTo>
                          <a:pt x="0" y="0"/>
                        </a:lnTo>
                        <a:lnTo>
                          <a:pt x="0" y="317"/>
                        </a:lnTo>
                        <a:lnTo>
                          <a:pt x="4" y="319"/>
                        </a:lnTo>
                        <a:lnTo>
                          <a:pt x="0" y="317"/>
                        </a:lnTo>
                        <a:lnTo>
                          <a:pt x="0" y="323"/>
                        </a:lnTo>
                        <a:lnTo>
                          <a:pt x="4" y="319"/>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6" name="Freeform 19"/>
                  <p:cNvSpPr/>
                  <p:nvPr/>
                </p:nvSpPr>
                <p:spPr bwMode="auto">
                  <a:xfrm>
                    <a:off x="4308" y="2436"/>
                    <a:ext cx="79" cy="76"/>
                  </a:xfrm>
                  <a:custGeom>
                    <a:avLst/>
                    <a:gdLst>
                      <a:gd name="T0" fmla="*/ 79 w 79"/>
                      <a:gd name="T1" fmla="*/ 2 h 76"/>
                      <a:gd name="T2" fmla="*/ 74 w 79"/>
                      <a:gd name="T3" fmla="*/ 0 h 76"/>
                      <a:gd name="T4" fmla="*/ 0 w 79"/>
                      <a:gd name="T5" fmla="*/ 72 h 76"/>
                      <a:gd name="T6" fmla="*/ 4 w 79"/>
                      <a:gd name="T7" fmla="*/ 76 h 76"/>
                      <a:gd name="T8" fmla="*/ 78 w 79"/>
                      <a:gd name="T9" fmla="*/ 4 h 76"/>
                      <a:gd name="T10" fmla="*/ 79 w 79"/>
                      <a:gd name="T11" fmla="*/ 2 h 76"/>
                      <a:gd name="T12" fmla="*/ 78 w 79"/>
                      <a:gd name="T13" fmla="*/ 4 h 76"/>
                      <a:gd name="T14" fmla="*/ 79 w 79"/>
                      <a:gd name="T15" fmla="*/ 3 h 76"/>
                      <a:gd name="T16" fmla="*/ 79 w 79"/>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76">
                        <a:moveTo>
                          <a:pt x="79" y="2"/>
                        </a:moveTo>
                        <a:lnTo>
                          <a:pt x="74" y="0"/>
                        </a:lnTo>
                        <a:lnTo>
                          <a:pt x="0" y="72"/>
                        </a:lnTo>
                        <a:lnTo>
                          <a:pt x="4" y="76"/>
                        </a:lnTo>
                        <a:lnTo>
                          <a:pt x="78" y="4"/>
                        </a:lnTo>
                        <a:lnTo>
                          <a:pt x="79" y="2"/>
                        </a:lnTo>
                        <a:lnTo>
                          <a:pt x="78" y="4"/>
                        </a:lnTo>
                        <a:lnTo>
                          <a:pt x="79" y="3"/>
                        </a:lnTo>
                        <a:lnTo>
                          <a:pt x="79" y="2"/>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7" name="Freeform 20"/>
                  <p:cNvSpPr/>
                  <p:nvPr/>
                </p:nvSpPr>
                <p:spPr bwMode="auto">
                  <a:xfrm>
                    <a:off x="3995" y="2465"/>
                    <a:ext cx="29" cy="29"/>
                  </a:xfrm>
                  <a:custGeom>
                    <a:avLst/>
                    <a:gdLst>
                      <a:gd name="T0" fmla="*/ 16 w 29"/>
                      <a:gd name="T1" fmla="*/ 29 h 29"/>
                      <a:gd name="T2" fmla="*/ 18 w 29"/>
                      <a:gd name="T3" fmla="*/ 29 h 29"/>
                      <a:gd name="T4" fmla="*/ 20 w 29"/>
                      <a:gd name="T5" fmla="*/ 28 h 29"/>
                      <a:gd name="T6" fmla="*/ 22 w 29"/>
                      <a:gd name="T7" fmla="*/ 27 h 29"/>
                      <a:gd name="T8" fmla="*/ 24 w 29"/>
                      <a:gd name="T9" fmla="*/ 26 h 29"/>
                      <a:gd name="T10" fmla="*/ 25 w 29"/>
                      <a:gd name="T11" fmla="*/ 24 h 29"/>
                      <a:gd name="T12" fmla="*/ 27 w 29"/>
                      <a:gd name="T13" fmla="*/ 23 h 29"/>
                      <a:gd name="T14" fmla="*/ 28 w 29"/>
                      <a:gd name="T15" fmla="*/ 21 h 29"/>
                      <a:gd name="T16" fmla="*/ 28 w 29"/>
                      <a:gd name="T17" fmla="*/ 19 h 29"/>
                      <a:gd name="T18" fmla="*/ 29 w 29"/>
                      <a:gd name="T19" fmla="*/ 17 h 29"/>
                      <a:gd name="T20" fmla="*/ 29 w 29"/>
                      <a:gd name="T21" fmla="*/ 14 h 29"/>
                      <a:gd name="T22" fmla="*/ 29 w 29"/>
                      <a:gd name="T23" fmla="*/ 12 h 29"/>
                      <a:gd name="T24" fmla="*/ 28 w 29"/>
                      <a:gd name="T25" fmla="*/ 10 h 29"/>
                      <a:gd name="T26" fmla="*/ 28 w 29"/>
                      <a:gd name="T27" fmla="*/ 8 h 29"/>
                      <a:gd name="T28" fmla="*/ 27 w 29"/>
                      <a:gd name="T29" fmla="*/ 6 h 29"/>
                      <a:gd name="T30" fmla="*/ 25 w 29"/>
                      <a:gd name="T31" fmla="*/ 5 h 29"/>
                      <a:gd name="T32" fmla="*/ 24 w 29"/>
                      <a:gd name="T33" fmla="*/ 3 h 29"/>
                      <a:gd name="T34" fmla="*/ 22 w 29"/>
                      <a:gd name="T35" fmla="*/ 2 h 29"/>
                      <a:gd name="T36" fmla="*/ 20 w 29"/>
                      <a:gd name="T37" fmla="*/ 1 h 29"/>
                      <a:gd name="T38" fmla="*/ 18 w 29"/>
                      <a:gd name="T39" fmla="*/ 0 h 29"/>
                      <a:gd name="T40" fmla="*/ 16 w 29"/>
                      <a:gd name="T41" fmla="*/ 0 h 29"/>
                      <a:gd name="T42" fmla="*/ 14 w 29"/>
                      <a:gd name="T43" fmla="*/ 0 h 29"/>
                      <a:gd name="T44" fmla="*/ 12 w 29"/>
                      <a:gd name="T45" fmla="*/ 0 h 29"/>
                      <a:gd name="T46" fmla="*/ 10 w 29"/>
                      <a:gd name="T47" fmla="*/ 1 h 29"/>
                      <a:gd name="T48" fmla="*/ 8 w 29"/>
                      <a:gd name="T49" fmla="*/ 2 h 29"/>
                      <a:gd name="T50" fmla="*/ 6 w 29"/>
                      <a:gd name="T51" fmla="*/ 3 h 29"/>
                      <a:gd name="T52" fmla="*/ 4 w 29"/>
                      <a:gd name="T53" fmla="*/ 4 h 29"/>
                      <a:gd name="T54" fmla="*/ 3 w 29"/>
                      <a:gd name="T55" fmla="*/ 6 h 29"/>
                      <a:gd name="T56" fmla="*/ 2 w 29"/>
                      <a:gd name="T57" fmla="*/ 8 h 29"/>
                      <a:gd name="T58" fmla="*/ 1 w 29"/>
                      <a:gd name="T59" fmla="*/ 9 h 29"/>
                      <a:gd name="T60" fmla="*/ 0 w 29"/>
                      <a:gd name="T61" fmla="*/ 12 h 29"/>
                      <a:gd name="T62" fmla="*/ 0 w 29"/>
                      <a:gd name="T63" fmla="*/ 14 h 29"/>
                      <a:gd name="T64" fmla="*/ 0 w 29"/>
                      <a:gd name="T65" fmla="*/ 16 h 29"/>
                      <a:gd name="T66" fmla="*/ 0 w 29"/>
                      <a:gd name="T67" fmla="*/ 18 h 29"/>
                      <a:gd name="T68" fmla="*/ 1 w 29"/>
                      <a:gd name="T69" fmla="*/ 20 h 29"/>
                      <a:gd name="T70" fmla="*/ 2 w 29"/>
                      <a:gd name="T71" fmla="*/ 22 h 29"/>
                      <a:gd name="T72" fmla="*/ 3 w 29"/>
                      <a:gd name="T73" fmla="*/ 24 h 29"/>
                      <a:gd name="T74" fmla="*/ 5 w 29"/>
                      <a:gd name="T75" fmla="*/ 25 h 29"/>
                      <a:gd name="T76" fmla="*/ 6 w 29"/>
                      <a:gd name="T77" fmla="*/ 27 h 29"/>
                      <a:gd name="T78" fmla="*/ 8 w 29"/>
                      <a:gd name="T79" fmla="*/ 28 h 29"/>
                      <a:gd name="T80" fmla="*/ 10 w 29"/>
                      <a:gd name="T81" fmla="*/ 28 h 29"/>
                      <a:gd name="T82" fmla="*/ 12 w 29"/>
                      <a:gd name="T83" fmla="*/ 29 h 29"/>
                      <a:gd name="T84" fmla="*/ 15 w 29"/>
                      <a:gd name="T85" fmla="*/ 29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 h="29">
                        <a:moveTo>
                          <a:pt x="15" y="29"/>
                        </a:moveTo>
                        <a:lnTo>
                          <a:pt x="15" y="29"/>
                        </a:lnTo>
                        <a:lnTo>
                          <a:pt x="16" y="29"/>
                        </a:lnTo>
                        <a:lnTo>
                          <a:pt x="17" y="29"/>
                        </a:lnTo>
                        <a:lnTo>
                          <a:pt x="18" y="29"/>
                        </a:lnTo>
                        <a:lnTo>
                          <a:pt x="19" y="28"/>
                        </a:lnTo>
                        <a:lnTo>
                          <a:pt x="20" y="28"/>
                        </a:lnTo>
                        <a:lnTo>
                          <a:pt x="21" y="28"/>
                        </a:lnTo>
                        <a:lnTo>
                          <a:pt x="21" y="27"/>
                        </a:lnTo>
                        <a:lnTo>
                          <a:pt x="22" y="27"/>
                        </a:lnTo>
                        <a:lnTo>
                          <a:pt x="23" y="27"/>
                        </a:lnTo>
                        <a:lnTo>
                          <a:pt x="23" y="26"/>
                        </a:lnTo>
                        <a:lnTo>
                          <a:pt x="24" y="26"/>
                        </a:lnTo>
                        <a:lnTo>
                          <a:pt x="24" y="25"/>
                        </a:lnTo>
                        <a:lnTo>
                          <a:pt x="25" y="25"/>
                        </a:lnTo>
                        <a:lnTo>
                          <a:pt x="25" y="24"/>
                        </a:lnTo>
                        <a:lnTo>
                          <a:pt x="26" y="24"/>
                        </a:lnTo>
                        <a:lnTo>
                          <a:pt x="26" y="23"/>
                        </a:lnTo>
                        <a:lnTo>
                          <a:pt x="27" y="23"/>
                        </a:lnTo>
                        <a:lnTo>
                          <a:pt x="27" y="22"/>
                        </a:lnTo>
                        <a:lnTo>
                          <a:pt x="27" y="21"/>
                        </a:lnTo>
                        <a:lnTo>
                          <a:pt x="28" y="21"/>
                        </a:lnTo>
                        <a:lnTo>
                          <a:pt x="28" y="20"/>
                        </a:lnTo>
                        <a:lnTo>
                          <a:pt x="28" y="19"/>
                        </a:lnTo>
                        <a:lnTo>
                          <a:pt x="29" y="18"/>
                        </a:lnTo>
                        <a:lnTo>
                          <a:pt x="29" y="17"/>
                        </a:lnTo>
                        <a:lnTo>
                          <a:pt x="29" y="16"/>
                        </a:lnTo>
                        <a:lnTo>
                          <a:pt x="29" y="15"/>
                        </a:lnTo>
                        <a:lnTo>
                          <a:pt x="29" y="14"/>
                        </a:lnTo>
                        <a:lnTo>
                          <a:pt x="29" y="13"/>
                        </a:lnTo>
                        <a:lnTo>
                          <a:pt x="29" y="12"/>
                        </a:lnTo>
                        <a:lnTo>
                          <a:pt x="29" y="11"/>
                        </a:lnTo>
                        <a:lnTo>
                          <a:pt x="28" y="10"/>
                        </a:lnTo>
                        <a:lnTo>
                          <a:pt x="28" y="9"/>
                        </a:lnTo>
                        <a:lnTo>
                          <a:pt x="28" y="8"/>
                        </a:lnTo>
                        <a:lnTo>
                          <a:pt x="27" y="8"/>
                        </a:lnTo>
                        <a:lnTo>
                          <a:pt x="27" y="7"/>
                        </a:lnTo>
                        <a:lnTo>
                          <a:pt x="27" y="6"/>
                        </a:lnTo>
                        <a:lnTo>
                          <a:pt x="26" y="6"/>
                        </a:lnTo>
                        <a:lnTo>
                          <a:pt x="26" y="5"/>
                        </a:lnTo>
                        <a:lnTo>
                          <a:pt x="25" y="5"/>
                        </a:lnTo>
                        <a:lnTo>
                          <a:pt x="25" y="4"/>
                        </a:lnTo>
                        <a:lnTo>
                          <a:pt x="24" y="4"/>
                        </a:lnTo>
                        <a:lnTo>
                          <a:pt x="24" y="3"/>
                        </a:lnTo>
                        <a:lnTo>
                          <a:pt x="23" y="3"/>
                        </a:lnTo>
                        <a:lnTo>
                          <a:pt x="23" y="2"/>
                        </a:lnTo>
                        <a:lnTo>
                          <a:pt x="22" y="2"/>
                        </a:lnTo>
                        <a:lnTo>
                          <a:pt x="21" y="2"/>
                        </a:lnTo>
                        <a:lnTo>
                          <a:pt x="21" y="1"/>
                        </a:lnTo>
                        <a:lnTo>
                          <a:pt x="20" y="1"/>
                        </a:lnTo>
                        <a:lnTo>
                          <a:pt x="19" y="1"/>
                        </a:lnTo>
                        <a:lnTo>
                          <a:pt x="18" y="0"/>
                        </a:lnTo>
                        <a:lnTo>
                          <a:pt x="17" y="0"/>
                        </a:lnTo>
                        <a:lnTo>
                          <a:pt x="16" y="0"/>
                        </a:lnTo>
                        <a:lnTo>
                          <a:pt x="15" y="0"/>
                        </a:lnTo>
                        <a:lnTo>
                          <a:pt x="14" y="0"/>
                        </a:lnTo>
                        <a:lnTo>
                          <a:pt x="13" y="0"/>
                        </a:lnTo>
                        <a:lnTo>
                          <a:pt x="12" y="0"/>
                        </a:lnTo>
                        <a:lnTo>
                          <a:pt x="11" y="0"/>
                        </a:lnTo>
                        <a:lnTo>
                          <a:pt x="10" y="1"/>
                        </a:lnTo>
                        <a:lnTo>
                          <a:pt x="9" y="1"/>
                        </a:lnTo>
                        <a:lnTo>
                          <a:pt x="8" y="1"/>
                        </a:lnTo>
                        <a:lnTo>
                          <a:pt x="8" y="2"/>
                        </a:lnTo>
                        <a:lnTo>
                          <a:pt x="7" y="2"/>
                        </a:lnTo>
                        <a:lnTo>
                          <a:pt x="6" y="2"/>
                        </a:lnTo>
                        <a:lnTo>
                          <a:pt x="6" y="3"/>
                        </a:lnTo>
                        <a:lnTo>
                          <a:pt x="5" y="3"/>
                        </a:lnTo>
                        <a:lnTo>
                          <a:pt x="5" y="4"/>
                        </a:lnTo>
                        <a:lnTo>
                          <a:pt x="4" y="4"/>
                        </a:lnTo>
                        <a:lnTo>
                          <a:pt x="4" y="5"/>
                        </a:lnTo>
                        <a:lnTo>
                          <a:pt x="3" y="5"/>
                        </a:lnTo>
                        <a:lnTo>
                          <a:pt x="3" y="6"/>
                        </a:lnTo>
                        <a:lnTo>
                          <a:pt x="2" y="7"/>
                        </a:lnTo>
                        <a:lnTo>
                          <a:pt x="2" y="8"/>
                        </a:lnTo>
                        <a:lnTo>
                          <a:pt x="1" y="9"/>
                        </a:lnTo>
                        <a:lnTo>
                          <a:pt x="1" y="10"/>
                        </a:lnTo>
                        <a:lnTo>
                          <a:pt x="0" y="11"/>
                        </a:lnTo>
                        <a:lnTo>
                          <a:pt x="0" y="12"/>
                        </a:lnTo>
                        <a:lnTo>
                          <a:pt x="0" y="13"/>
                        </a:lnTo>
                        <a:lnTo>
                          <a:pt x="0" y="14"/>
                        </a:lnTo>
                        <a:lnTo>
                          <a:pt x="0" y="15"/>
                        </a:lnTo>
                        <a:lnTo>
                          <a:pt x="0" y="16"/>
                        </a:lnTo>
                        <a:lnTo>
                          <a:pt x="0" y="17"/>
                        </a:lnTo>
                        <a:lnTo>
                          <a:pt x="0" y="18"/>
                        </a:lnTo>
                        <a:lnTo>
                          <a:pt x="1" y="19"/>
                        </a:lnTo>
                        <a:lnTo>
                          <a:pt x="1" y="20"/>
                        </a:lnTo>
                        <a:lnTo>
                          <a:pt x="2" y="21"/>
                        </a:lnTo>
                        <a:lnTo>
                          <a:pt x="2" y="22"/>
                        </a:lnTo>
                        <a:lnTo>
                          <a:pt x="3" y="23"/>
                        </a:lnTo>
                        <a:lnTo>
                          <a:pt x="3" y="24"/>
                        </a:lnTo>
                        <a:lnTo>
                          <a:pt x="4" y="24"/>
                        </a:lnTo>
                        <a:lnTo>
                          <a:pt x="4" y="25"/>
                        </a:lnTo>
                        <a:lnTo>
                          <a:pt x="5" y="25"/>
                        </a:lnTo>
                        <a:lnTo>
                          <a:pt x="5" y="26"/>
                        </a:lnTo>
                        <a:lnTo>
                          <a:pt x="6" y="26"/>
                        </a:lnTo>
                        <a:lnTo>
                          <a:pt x="6" y="27"/>
                        </a:lnTo>
                        <a:lnTo>
                          <a:pt x="7" y="27"/>
                        </a:lnTo>
                        <a:lnTo>
                          <a:pt x="8" y="27"/>
                        </a:lnTo>
                        <a:lnTo>
                          <a:pt x="8" y="28"/>
                        </a:lnTo>
                        <a:lnTo>
                          <a:pt x="9" y="28"/>
                        </a:lnTo>
                        <a:lnTo>
                          <a:pt x="10" y="28"/>
                        </a:lnTo>
                        <a:lnTo>
                          <a:pt x="11" y="29"/>
                        </a:lnTo>
                        <a:lnTo>
                          <a:pt x="12" y="29"/>
                        </a:lnTo>
                        <a:lnTo>
                          <a:pt x="13" y="29"/>
                        </a:lnTo>
                        <a:lnTo>
                          <a:pt x="14" y="29"/>
                        </a:lnTo>
                        <a:lnTo>
                          <a:pt x="15"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08" name="Freeform 21"/>
                  <p:cNvSpPr/>
                  <p:nvPr/>
                </p:nvSpPr>
                <p:spPr bwMode="auto">
                  <a:xfrm>
                    <a:off x="3995" y="2465"/>
                    <a:ext cx="29" cy="29"/>
                  </a:xfrm>
                  <a:custGeom>
                    <a:avLst/>
                    <a:gdLst>
                      <a:gd name="T0" fmla="*/ 16 w 29"/>
                      <a:gd name="T1" fmla="*/ 29 h 29"/>
                      <a:gd name="T2" fmla="*/ 18 w 29"/>
                      <a:gd name="T3" fmla="*/ 29 h 29"/>
                      <a:gd name="T4" fmla="*/ 20 w 29"/>
                      <a:gd name="T5" fmla="*/ 28 h 29"/>
                      <a:gd name="T6" fmla="*/ 22 w 29"/>
                      <a:gd name="T7" fmla="*/ 27 h 29"/>
                      <a:gd name="T8" fmla="*/ 24 w 29"/>
                      <a:gd name="T9" fmla="*/ 26 h 29"/>
                      <a:gd name="T10" fmla="*/ 25 w 29"/>
                      <a:gd name="T11" fmla="*/ 24 h 29"/>
                      <a:gd name="T12" fmla="*/ 27 w 29"/>
                      <a:gd name="T13" fmla="*/ 23 h 29"/>
                      <a:gd name="T14" fmla="*/ 28 w 29"/>
                      <a:gd name="T15" fmla="*/ 21 h 29"/>
                      <a:gd name="T16" fmla="*/ 28 w 29"/>
                      <a:gd name="T17" fmla="*/ 19 h 29"/>
                      <a:gd name="T18" fmla="*/ 29 w 29"/>
                      <a:gd name="T19" fmla="*/ 17 h 29"/>
                      <a:gd name="T20" fmla="*/ 29 w 29"/>
                      <a:gd name="T21" fmla="*/ 14 h 29"/>
                      <a:gd name="T22" fmla="*/ 29 w 29"/>
                      <a:gd name="T23" fmla="*/ 12 h 29"/>
                      <a:gd name="T24" fmla="*/ 28 w 29"/>
                      <a:gd name="T25" fmla="*/ 10 h 29"/>
                      <a:gd name="T26" fmla="*/ 28 w 29"/>
                      <a:gd name="T27" fmla="*/ 8 h 29"/>
                      <a:gd name="T28" fmla="*/ 27 w 29"/>
                      <a:gd name="T29" fmla="*/ 6 h 29"/>
                      <a:gd name="T30" fmla="*/ 25 w 29"/>
                      <a:gd name="T31" fmla="*/ 5 h 29"/>
                      <a:gd name="T32" fmla="*/ 24 w 29"/>
                      <a:gd name="T33" fmla="*/ 3 h 29"/>
                      <a:gd name="T34" fmla="*/ 22 w 29"/>
                      <a:gd name="T35" fmla="*/ 2 h 29"/>
                      <a:gd name="T36" fmla="*/ 20 w 29"/>
                      <a:gd name="T37" fmla="*/ 1 h 29"/>
                      <a:gd name="T38" fmla="*/ 18 w 29"/>
                      <a:gd name="T39" fmla="*/ 0 h 29"/>
                      <a:gd name="T40" fmla="*/ 16 w 29"/>
                      <a:gd name="T41" fmla="*/ 0 h 29"/>
                      <a:gd name="T42" fmla="*/ 14 w 29"/>
                      <a:gd name="T43" fmla="*/ 0 h 29"/>
                      <a:gd name="T44" fmla="*/ 12 w 29"/>
                      <a:gd name="T45" fmla="*/ 0 h 29"/>
                      <a:gd name="T46" fmla="*/ 10 w 29"/>
                      <a:gd name="T47" fmla="*/ 1 h 29"/>
                      <a:gd name="T48" fmla="*/ 8 w 29"/>
                      <a:gd name="T49" fmla="*/ 2 h 29"/>
                      <a:gd name="T50" fmla="*/ 6 w 29"/>
                      <a:gd name="T51" fmla="*/ 3 h 29"/>
                      <a:gd name="T52" fmla="*/ 4 w 29"/>
                      <a:gd name="T53" fmla="*/ 4 h 29"/>
                      <a:gd name="T54" fmla="*/ 3 w 29"/>
                      <a:gd name="T55" fmla="*/ 6 h 29"/>
                      <a:gd name="T56" fmla="*/ 2 w 29"/>
                      <a:gd name="T57" fmla="*/ 8 h 29"/>
                      <a:gd name="T58" fmla="*/ 1 w 29"/>
                      <a:gd name="T59" fmla="*/ 9 h 29"/>
                      <a:gd name="T60" fmla="*/ 0 w 29"/>
                      <a:gd name="T61" fmla="*/ 12 h 29"/>
                      <a:gd name="T62" fmla="*/ 0 w 29"/>
                      <a:gd name="T63" fmla="*/ 14 h 29"/>
                      <a:gd name="T64" fmla="*/ 0 w 29"/>
                      <a:gd name="T65" fmla="*/ 16 h 29"/>
                      <a:gd name="T66" fmla="*/ 0 w 29"/>
                      <a:gd name="T67" fmla="*/ 18 h 29"/>
                      <a:gd name="T68" fmla="*/ 1 w 29"/>
                      <a:gd name="T69" fmla="*/ 20 h 29"/>
                      <a:gd name="T70" fmla="*/ 2 w 29"/>
                      <a:gd name="T71" fmla="*/ 22 h 29"/>
                      <a:gd name="T72" fmla="*/ 3 w 29"/>
                      <a:gd name="T73" fmla="*/ 24 h 29"/>
                      <a:gd name="T74" fmla="*/ 5 w 29"/>
                      <a:gd name="T75" fmla="*/ 25 h 29"/>
                      <a:gd name="T76" fmla="*/ 6 w 29"/>
                      <a:gd name="T77" fmla="*/ 27 h 29"/>
                      <a:gd name="T78" fmla="*/ 8 w 29"/>
                      <a:gd name="T79" fmla="*/ 28 h 29"/>
                      <a:gd name="T80" fmla="*/ 10 w 29"/>
                      <a:gd name="T81" fmla="*/ 28 h 29"/>
                      <a:gd name="T82" fmla="*/ 12 w 29"/>
                      <a:gd name="T83" fmla="*/ 29 h 29"/>
                      <a:gd name="T84" fmla="*/ 15 w 29"/>
                      <a:gd name="T85" fmla="*/ 29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 h="29">
                        <a:moveTo>
                          <a:pt x="15" y="29"/>
                        </a:moveTo>
                        <a:lnTo>
                          <a:pt x="15" y="29"/>
                        </a:lnTo>
                        <a:lnTo>
                          <a:pt x="16" y="29"/>
                        </a:lnTo>
                        <a:lnTo>
                          <a:pt x="17" y="29"/>
                        </a:lnTo>
                        <a:lnTo>
                          <a:pt x="18" y="29"/>
                        </a:lnTo>
                        <a:lnTo>
                          <a:pt x="19" y="28"/>
                        </a:lnTo>
                        <a:lnTo>
                          <a:pt x="20" y="28"/>
                        </a:lnTo>
                        <a:lnTo>
                          <a:pt x="21" y="28"/>
                        </a:lnTo>
                        <a:lnTo>
                          <a:pt x="21" y="27"/>
                        </a:lnTo>
                        <a:lnTo>
                          <a:pt x="22" y="27"/>
                        </a:lnTo>
                        <a:lnTo>
                          <a:pt x="23" y="27"/>
                        </a:lnTo>
                        <a:lnTo>
                          <a:pt x="23" y="26"/>
                        </a:lnTo>
                        <a:lnTo>
                          <a:pt x="24" y="26"/>
                        </a:lnTo>
                        <a:lnTo>
                          <a:pt x="24" y="25"/>
                        </a:lnTo>
                        <a:lnTo>
                          <a:pt x="25" y="25"/>
                        </a:lnTo>
                        <a:lnTo>
                          <a:pt x="25" y="24"/>
                        </a:lnTo>
                        <a:lnTo>
                          <a:pt x="26" y="24"/>
                        </a:lnTo>
                        <a:lnTo>
                          <a:pt x="26" y="23"/>
                        </a:lnTo>
                        <a:lnTo>
                          <a:pt x="27" y="23"/>
                        </a:lnTo>
                        <a:lnTo>
                          <a:pt x="27" y="22"/>
                        </a:lnTo>
                        <a:lnTo>
                          <a:pt x="27" y="21"/>
                        </a:lnTo>
                        <a:lnTo>
                          <a:pt x="28" y="21"/>
                        </a:lnTo>
                        <a:lnTo>
                          <a:pt x="28" y="20"/>
                        </a:lnTo>
                        <a:lnTo>
                          <a:pt x="28" y="19"/>
                        </a:lnTo>
                        <a:lnTo>
                          <a:pt x="29" y="18"/>
                        </a:lnTo>
                        <a:lnTo>
                          <a:pt x="29" y="17"/>
                        </a:lnTo>
                        <a:lnTo>
                          <a:pt x="29" y="16"/>
                        </a:lnTo>
                        <a:lnTo>
                          <a:pt x="29" y="15"/>
                        </a:lnTo>
                        <a:lnTo>
                          <a:pt x="29" y="14"/>
                        </a:lnTo>
                        <a:lnTo>
                          <a:pt x="29" y="13"/>
                        </a:lnTo>
                        <a:lnTo>
                          <a:pt x="29" y="12"/>
                        </a:lnTo>
                        <a:lnTo>
                          <a:pt x="29" y="11"/>
                        </a:lnTo>
                        <a:lnTo>
                          <a:pt x="28" y="10"/>
                        </a:lnTo>
                        <a:lnTo>
                          <a:pt x="28" y="9"/>
                        </a:lnTo>
                        <a:lnTo>
                          <a:pt x="28" y="8"/>
                        </a:lnTo>
                        <a:lnTo>
                          <a:pt x="27" y="8"/>
                        </a:lnTo>
                        <a:lnTo>
                          <a:pt x="27" y="7"/>
                        </a:lnTo>
                        <a:lnTo>
                          <a:pt x="27" y="6"/>
                        </a:lnTo>
                        <a:lnTo>
                          <a:pt x="26" y="6"/>
                        </a:lnTo>
                        <a:lnTo>
                          <a:pt x="26" y="5"/>
                        </a:lnTo>
                        <a:lnTo>
                          <a:pt x="25" y="5"/>
                        </a:lnTo>
                        <a:lnTo>
                          <a:pt x="25" y="4"/>
                        </a:lnTo>
                        <a:lnTo>
                          <a:pt x="24" y="4"/>
                        </a:lnTo>
                        <a:lnTo>
                          <a:pt x="24" y="3"/>
                        </a:lnTo>
                        <a:lnTo>
                          <a:pt x="23" y="3"/>
                        </a:lnTo>
                        <a:lnTo>
                          <a:pt x="23" y="2"/>
                        </a:lnTo>
                        <a:lnTo>
                          <a:pt x="22" y="2"/>
                        </a:lnTo>
                        <a:lnTo>
                          <a:pt x="21" y="2"/>
                        </a:lnTo>
                        <a:lnTo>
                          <a:pt x="21" y="1"/>
                        </a:lnTo>
                        <a:lnTo>
                          <a:pt x="20" y="1"/>
                        </a:lnTo>
                        <a:lnTo>
                          <a:pt x="19" y="1"/>
                        </a:lnTo>
                        <a:lnTo>
                          <a:pt x="18" y="0"/>
                        </a:lnTo>
                        <a:lnTo>
                          <a:pt x="17" y="0"/>
                        </a:lnTo>
                        <a:lnTo>
                          <a:pt x="16" y="0"/>
                        </a:lnTo>
                        <a:lnTo>
                          <a:pt x="15" y="0"/>
                        </a:lnTo>
                        <a:lnTo>
                          <a:pt x="14" y="0"/>
                        </a:lnTo>
                        <a:lnTo>
                          <a:pt x="13" y="0"/>
                        </a:lnTo>
                        <a:lnTo>
                          <a:pt x="12" y="0"/>
                        </a:lnTo>
                        <a:lnTo>
                          <a:pt x="11" y="0"/>
                        </a:lnTo>
                        <a:lnTo>
                          <a:pt x="10" y="1"/>
                        </a:lnTo>
                        <a:lnTo>
                          <a:pt x="9" y="1"/>
                        </a:lnTo>
                        <a:lnTo>
                          <a:pt x="8" y="1"/>
                        </a:lnTo>
                        <a:lnTo>
                          <a:pt x="8" y="2"/>
                        </a:lnTo>
                        <a:lnTo>
                          <a:pt x="7" y="2"/>
                        </a:lnTo>
                        <a:lnTo>
                          <a:pt x="6" y="2"/>
                        </a:lnTo>
                        <a:lnTo>
                          <a:pt x="6" y="3"/>
                        </a:lnTo>
                        <a:lnTo>
                          <a:pt x="5" y="3"/>
                        </a:lnTo>
                        <a:lnTo>
                          <a:pt x="5" y="4"/>
                        </a:lnTo>
                        <a:lnTo>
                          <a:pt x="4" y="4"/>
                        </a:lnTo>
                        <a:lnTo>
                          <a:pt x="4" y="5"/>
                        </a:lnTo>
                        <a:lnTo>
                          <a:pt x="3" y="5"/>
                        </a:lnTo>
                        <a:lnTo>
                          <a:pt x="3" y="6"/>
                        </a:lnTo>
                        <a:lnTo>
                          <a:pt x="2" y="7"/>
                        </a:lnTo>
                        <a:lnTo>
                          <a:pt x="2" y="8"/>
                        </a:lnTo>
                        <a:lnTo>
                          <a:pt x="1" y="9"/>
                        </a:lnTo>
                        <a:lnTo>
                          <a:pt x="1" y="10"/>
                        </a:lnTo>
                        <a:lnTo>
                          <a:pt x="0" y="11"/>
                        </a:lnTo>
                        <a:lnTo>
                          <a:pt x="0" y="12"/>
                        </a:lnTo>
                        <a:lnTo>
                          <a:pt x="0" y="13"/>
                        </a:lnTo>
                        <a:lnTo>
                          <a:pt x="0" y="14"/>
                        </a:lnTo>
                        <a:lnTo>
                          <a:pt x="0" y="15"/>
                        </a:lnTo>
                        <a:lnTo>
                          <a:pt x="0" y="16"/>
                        </a:lnTo>
                        <a:lnTo>
                          <a:pt x="0" y="17"/>
                        </a:lnTo>
                        <a:lnTo>
                          <a:pt x="0" y="18"/>
                        </a:lnTo>
                        <a:lnTo>
                          <a:pt x="1" y="19"/>
                        </a:lnTo>
                        <a:lnTo>
                          <a:pt x="1" y="20"/>
                        </a:lnTo>
                        <a:lnTo>
                          <a:pt x="2" y="21"/>
                        </a:lnTo>
                        <a:lnTo>
                          <a:pt x="2" y="22"/>
                        </a:lnTo>
                        <a:lnTo>
                          <a:pt x="3" y="23"/>
                        </a:lnTo>
                        <a:lnTo>
                          <a:pt x="3" y="24"/>
                        </a:lnTo>
                        <a:lnTo>
                          <a:pt x="4" y="24"/>
                        </a:lnTo>
                        <a:lnTo>
                          <a:pt x="4" y="25"/>
                        </a:lnTo>
                        <a:lnTo>
                          <a:pt x="5" y="25"/>
                        </a:lnTo>
                        <a:lnTo>
                          <a:pt x="5" y="26"/>
                        </a:lnTo>
                        <a:lnTo>
                          <a:pt x="6" y="26"/>
                        </a:lnTo>
                        <a:lnTo>
                          <a:pt x="6" y="27"/>
                        </a:lnTo>
                        <a:lnTo>
                          <a:pt x="7" y="27"/>
                        </a:lnTo>
                        <a:lnTo>
                          <a:pt x="8" y="27"/>
                        </a:lnTo>
                        <a:lnTo>
                          <a:pt x="8" y="28"/>
                        </a:lnTo>
                        <a:lnTo>
                          <a:pt x="9" y="28"/>
                        </a:lnTo>
                        <a:lnTo>
                          <a:pt x="10" y="28"/>
                        </a:lnTo>
                        <a:lnTo>
                          <a:pt x="11" y="29"/>
                        </a:lnTo>
                        <a:lnTo>
                          <a:pt x="12" y="29"/>
                        </a:lnTo>
                        <a:lnTo>
                          <a:pt x="13" y="29"/>
                        </a:lnTo>
                        <a:lnTo>
                          <a:pt x="14" y="29"/>
                        </a:lnTo>
                        <a:lnTo>
                          <a:pt x="15" y="29"/>
                        </a:lnTo>
                      </a:path>
                    </a:pathLst>
                  </a:custGeom>
                  <a:noFill/>
                  <a:ln w="1"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09" name="Freeform 22"/>
                  <p:cNvSpPr/>
                  <p:nvPr/>
                </p:nvSpPr>
                <p:spPr bwMode="auto">
                  <a:xfrm>
                    <a:off x="3997" y="2383"/>
                    <a:ext cx="108" cy="109"/>
                  </a:xfrm>
                  <a:custGeom>
                    <a:avLst/>
                    <a:gdLst>
                      <a:gd name="T0" fmla="*/ 0 w 108"/>
                      <a:gd name="T1" fmla="*/ 81 h 109"/>
                      <a:gd name="T2" fmla="*/ 28 w 108"/>
                      <a:gd name="T3" fmla="*/ 109 h 109"/>
                      <a:gd name="T4" fmla="*/ 108 w 108"/>
                      <a:gd name="T5" fmla="*/ 27 h 109"/>
                      <a:gd name="T6" fmla="*/ 80 w 108"/>
                      <a:gd name="T7" fmla="*/ 0 h 109"/>
                      <a:gd name="T8" fmla="*/ 0 w 108"/>
                      <a:gd name="T9" fmla="*/ 81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09">
                        <a:moveTo>
                          <a:pt x="0" y="81"/>
                        </a:moveTo>
                        <a:lnTo>
                          <a:pt x="28" y="109"/>
                        </a:lnTo>
                        <a:lnTo>
                          <a:pt x="108" y="27"/>
                        </a:lnTo>
                        <a:lnTo>
                          <a:pt x="80" y="0"/>
                        </a:lnTo>
                        <a:lnTo>
                          <a:pt x="0"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10" name="Freeform 23"/>
                  <p:cNvSpPr/>
                  <p:nvPr/>
                </p:nvSpPr>
                <p:spPr bwMode="auto">
                  <a:xfrm>
                    <a:off x="3997" y="2383"/>
                    <a:ext cx="108" cy="109"/>
                  </a:xfrm>
                  <a:custGeom>
                    <a:avLst/>
                    <a:gdLst>
                      <a:gd name="T0" fmla="*/ 0 w 108"/>
                      <a:gd name="T1" fmla="*/ 81 h 109"/>
                      <a:gd name="T2" fmla="*/ 28 w 108"/>
                      <a:gd name="T3" fmla="*/ 109 h 109"/>
                      <a:gd name="T4" fmla="*/ 108 w 108"/>
                      <a:gd name="T5" fmla="*/ 27 h 109"/>
                      <a:gd name="T6" fmla="*/ 80 w 108"/>
                      <a:gd name="T7" fmla="*/ 0 h 109"/>
                      <a:gd name="T8" fmla="*/ 0 w 108"/>
                      <a:gd name="T9" fmla="*/ 81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09">
                        <a:moveTo>
                          <a:pt x="0" y="81"/>
                        </a:moveTo>
                        <a:lnTo>
                          <a:pt x="28" y="109"/>
                        </a:lnTo>
                        <a:lnTo>
                          <a:pt x="108" y="27"/>
                        </a:lnTo>
                        <a:lnTo>
                          <a:pt x="80" y="0"/>
                        </a:lnTo>
                        <a:lnTo>
                          <a:pt x="0" y="81"/>
                        </a:lnTo>
                        <a:close/>
                      </a:path>
                    </a:pathLst>
                  </a:custGeom>
                  <a:noFill/>
                  <a:ln w="1"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11" name="Freeform 24"/>
                  <p:cNvSpPr>
                    <a:spLocks noEditPoints="1"/>
                  </p:cNvSpPr>
                  <p:nvPr/>
                </p:nvSpPr>
                <p:spPr bwMode="auto">
                  <a:xfrm>
                    <a:off x="4066" y="2214"/>
                    <a:ext cx="216" cy="217"/>
                  </a:xfrm>
                  <a:custGeom>
                    <a:avLst/>
                    <a:gdLst>
                      <a:gd name="T0" fmla="*/ 2 w 216"/>
                      <a:gd name="T1" fmla="*/ 130 h 217"/>
                      <a:gd name="T2" fmla="*/ 11 w 216"/>
                      <a:gd name="T3" fmla="*/ 155 h 217"/>
                      <a:gd name="T4" fmla="*/ 25 w 216"/>
                      <a:gd name="T5" fmla="*/ 177 h 217"/>
                      <a:gd name="T6" fmla="*/ 43 w 216"/>
                      <a:gd name="T7" fmla="*/ 195 h 217"/>
                      <a:gd name="T8" fmla="*/ 66 w 216"/>
                      <a:gd name="T9" fmla="*/ 208 h 217"/>
                      <a:gd name="T10" fmla="*/ 92 w 216"/>
                      <a:gd name="T11" fmla="*/ 216 h 217"/>
                      <a:gd name="T12" fmla="*/ 119 w 216"/>
                      <a:gd name="T13" fmla="*/ 216 h 217"/>
                      <a:gd name="T14" fmla="*/ 145 w 216"/>
                      <a:gd name="T15" fmla="*/ 210 h 217"/>
                      <a:gd name="T16" fmla="*/ 168 w 216"/>
                      <a:gd name="T17" fmla="*/ 198 h 217"/>
                      <a:gd name="T18" fmla="*/ 188 w 216"/>
                      <a:gd name="T19" fmla="*/ 181 h 217"/>
                      <a:gd name="T20" fmla="*/ 203 w 216"/>
                      <a:gd name="T21" fmla="*/ 160 h 217"/>
                      <a:gd name="T22" fmla="*/ 213 w 216"/>
                      <a:gd name="T23" fmla="*/ 136 h 217"/>
                      <a:gd name="T24" fmla="*/ 216 w 216"/>
                      <a:gd name="T25" fmla="*/ 108 h 217"/>
                      <a:gd name="T26" fmla="*/ 213 w 216"/>
                      <a:gd name="T27" fmla="*/ 81 h 217"/>
                      <a:gd name="T28" fmla="*/ 203 w 216"/>
                      <a:gd name="T29" fmla="*/ 57 h 217"/>
                      <a:gd name="T30" fmla="*/ 188 w 216"/>
                      <a:gd name="T31" fmla="*/ 36 h 217"/>
                      <a:gd name="T32" fmla="*/ 168 w 216"/>
                      <a:gd name="T33" fmla="*/ 18 h 217"/>
                      <a:gd name="T34" fmla="*/ 145 w 216"/>
                      <a:gd name="T35" fmla="*/ 6 h 217"/>
                      <a:gd name="T36" fmla="*/ 119 w 216"/>
                      <a:gd name="T37" fmla="*/ 0 h 217"/>
                      <a:gd name="T38" fmla="*/ 92 w 216"/>
                      <a:gd name="T39" fmla="*/ 1 h 217"/>
                      <a:gd name="T40" fmla="*/ 66 w 216"/>
                      <a:gd name="T41" fmla="*/ 9 h 217"/>
                      <a:gd name="T42" fmla="*/ 43 w 216"/>
                      <a:gd name="T43" fmla="*/ 21 h 217"/>
                      <a:gd name="T44" fmla="*/ 25 w 216"/>
                      <a:gd name="T45" fmla="*/ 39 h 217"/>
                      <a:gd name="T46" fmla="*/ 11 w 216"/>
                      <a:gd name="T47" fmla="*/ 61 h 217"/>
                      <a:gd name="T48" fmla="*/ 2 w 216"/>
                      <a:gd name="T49" fmla="*/ 87 h 217"/>
                      <a:gd name="T50" fmla="*/ 15 w 216"/>
                      <a:gd name="T51" fmla="*/ 108 h 217"/>
                      <a:gd name="T52" fmla="*/ 18 w 216"/>
                      <a:gd name="T53" fmla="*/ 85 h 217"/>
                      <a:gd name="T54" fmla="*/ 26 w 216"/>
                      <a:gd name="T55" fmla="*/ 64 h 217"/>
                      <a:gd name="T56" fmla="*/ 39 w 216"/>
                      <a:gd name="T57" fmla="*/ 46 h 217"/>
                      <a:gd name="T58" fmla="*/ 56 w 216"/>
                      <a:gd name="T59" fmla="*/ 31 h 217"/>
                      <a:gd name="T60" fmla="*/ 76 w 216"/>
                      <a:gd name="T61" fmla="*/ 21 h 217"/>
                      <a:gd name="T62" fmla="*/ 99 w 216"/>
                      <a:gd name="T63" fmla="*/ 16 h 217"/>
                      <a:gd name="T64" fmla="*/ 122 w 216"/>
                      <a:gd name="T65" fmla="*/ 16 h 217"/>
                      <a:gd name="T66" fmla="*/ 144 w 216"/>
                      <a:gd name="T67" fmla="*/ 22 h 217"/>
                      <a:gd name="T68" fmla="*/ 164 w 216"/>
                      <a:gd name="T69" fmla="*/ 34 h 217"/>
                      <a:gd name="T70" fmla="*/ 180 w 216"/>
                      <a:gd name="T71" fmla="*/ 49 h 217"/>
                      <a:gd name="T72" fmla="*/ 192 w 216"/>
                      <a:gd name="T73" fmla="*/ 68 h 217"/>
                      <a:gd name="T74" fmla="*/ 199 w 216"/>
                      <a:gd name="T75" fmla="*/ 90 h 217"/>
                      <a:gd name="T76" fmla="*/ 201 w 216"/>
                      <a:gd name="T77" fmla="*/ 113 h 217"/>
                      <a:gd name="T78" fmla="*/ 197 w 216"/>
                      <a:gd name="T79" fmla="*/ 136 h 217"/>
                      <a:gd name="T80" fmla="*/ 187 w 216"/>
                      <a:gd name="T81" fmla="*/ 157 h 217"/>
                      <a:gd name="T82" fmla="*/ 174 w 216"/>
                      <a:gd name="T83" fmla="*/ 174 h 217"/>
                      <a:gd name="T84" fmla="*/ 156 w 216"/>
                      <a:gd name="T85" fmla="*/ 188 h 217"/>
                      <a:gd name="T86" fmla="*/ 136 w 216"/>
                      <a:gd name="T87" fmla="*/ 198 h 217"/>
                      <a:gd name="T88" fmla="*/ 113 w 216"/>
                      <a:gd name="T89" fmla="*/ 202 h 217"/>
                      <a:gd name="T90" fmla="*/ 89 w 216"/>
                      <a:gd name="T91" fmla="*/ 200 h 217"/>
                      <a:gd name="T92" fmla="*/ 68 w 216"/>
                      <a:gd name="T93" fmla="*/ 193 h 217"/>
                      <a:gd name="T94" fmla="*/ 49 w 216"/>
                      <a:gd name="T95" fmla="*/ 180 h 217"/>
                      <a:gd name="T96" fmla="*/ 34 w 216"/>
                      <a:gd name="T97" fmla="*/ 164 h 217"/>
                      <a:gd name="T98" fmla="*/ 22 w 216"/>
                      <a:gd name="T99" fmla="*/ 145 h 217"/>
                      <a:gd name="T100" fmla="*/ 16 w 216"/>
                      <a:gd name="T101" fmla="*/ 123 h 2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 h="217">
                        <a:moveTo>
                          <a:pt x="0" y="108"/>
                        </a:moveTo>
                        <a:lnTo>
                          <a:pt x="0" y="114"/>
                        </a:lnTo>
                        <a:lnTo>
                          <a:pt x="1" y="120"/>
                        </a:lnTo>
                        <a:lnTo>
                          <a:pt x="1" y="125"/>
                        </a:lnTo>
                        <a:lnTo>
                          <a:pt x="2" y="130"/>
                        </a:lnTo>
                        <a:lnTo>
                          <a:pt x="4" y="136"/>
                        </a:lnTo>
                        <a:lnTo>
                          <a:pt x="5" y="141"/>
                        </a:lnTo>
                        <a:lnTo>
                          <a:pt x="7" y="146"/>
                        </a:lnTo>
                        <a:lnTo>
                          <a:pt x="9" y="151"/>
                        </a:lnTo>
                        <a:lnTo>
                          <a:pt x="11" y="155"/>
                        </a:lnTo>
                        <a:lnTo>
                          <a:pt x="13" y="160"/>
                        </a:lnTo>
                        <a:lnTo>
                          <a:pt x="16" y="165"/>
                        </a:lnTo>
                        <a:lnTo>
                          <a:pt x="19" y="169"/>
                        </a:lnTo>
                        <a:lnTo>
                          <a:pt x="22" y="173"/>
                        </a:lnTo>
                        <a:lnTo>
                          <a:pt x="25" y="177"/>
                        </a:lnTo>
                        <a:lnTo>
                          <a:pt x="28" y="181"/>
                        </a:lnTo>
                        <a:lnTo>
                          <a:pt x="32" y="185"/>
                        </a:lnTo>
                        <a:lnTo>
                          <a:pt x="36" y="189"/>
                        </a:lnTo>
                        <a:lnTo>
                          <a:pt x="39" y="192"/>
                        </a:lnTo>
                        <a:lnTo>
                          <a:pt x="43" y="195"/>
                        </a:lnTo>
                        <a:lnTo>
                          <a:pt x="48" y="198"/>
                        </a:lnTo>
                        <a:lnTo>
                          <a:pt x="52" y="201"/>
                        </a:lnTo>
                        <a:lnTo>
                          <a:pt x="57" y="204"/>
                        </a:lnTo>
                        <a:lnTo>
                          <a:pt x="61" y="206"/>
                        </a:lnTo>
                        <a:lnTo>
                          <a:pt x="66" y="208"/>
                        </a:lnTo>
                        <a:lnTo>
                          <a:pt x="71" y="210"/>
                        </a:lnTo>
                        <a:lnTo>
                          <a:pt x="76" y="212"/>
                        </a:lnTo>
                        <a:lnTo>
                          <a:pt x="81" y="213"/>
                        </a:lnTo>
                        <a:lnTo>
                          <a:pt x="86" y="215"/>
                        </a:lnTo>
                        <a:lnTo>
                          <a:pt x="92" y="216"/>
                        </a:lnTo>
                        <a:lnTo>
                          <a:pt x="97" y="216"/>
                        </a:lnTo>
                        <a:lnTo>
                          <a:pt x="103" y="217"/>
                        </a:lnTo>
                        <a:lnTo>
                          <a:pt x="108" y="217"/>
                        </a:lnTo>
                        <a:lnTo>
                          <a:pt x="114" y="217"/>
                        </a:lnTo>
                        <a:lnTo>
                          <a:pt x="119" y="216"/>
                        </a:lnTo>
                        <a:lnTo>
                          <a:pt x="124" y="216"/>
                        </a:lnTo>
                        <a:lnTo>
                          <a:pt x="130" y="215"/>
                        </a:lnTo>
                        <a:lnTo>
                          <a:pt x="135" y="213"/>
                        </a:lnTo>
                        <a:lnTo>
                          <a:pt x="140" y="212"/>
                        </a:lnTo>
                        <a:lnTo>
                          <a:pt x="145" y="210"/>
                        </a:lnTo>
                        <a:lnTo>
                          <a:pt x="150" y="208"/>
                        </a:lnTo>
                        <a:lnTo>
                          <a:pt x="155" y="206"/>
                        </a:lnTo>
                        <a:lnTo>
                          <a:pt x="160" y="204"/>
                        </a:lnTo>
                        <a:lnTo>
                          <a:pt x="164" y="201"/>
                        </a:lnTo>
                        <a:lnTo>
                          <a:pt x="168" y="198"/>
                        </a:lnTo>
                        <a:lnTo>
                          <a:pt x="173" y="195"/>
                        </a:lnTo>
                        <a:lnTo>
                          <a:pt x="177" y="192"/>
                        </a:lnTo>
                        <a:lnTo>
                          <a:pt x="181" y="189"/>
                        </a:lnTo>
                        <a:lnTo>
                          <a:pt x="184" y="185"/>
                        </a:lnTo>
                        <a:lnTo>
                          <a:pt x="188" y="181"/>
                        </a:lnTo>
                        <a:lnTo>
                          <a:pt x="191" y="177"/>
                        </a:lnTo>
                        <a:lnTo>
                          <a:pt x="195" y="173"/>
                        </a:lnTo>
                        <a:lnTo>
                          <a:pt x="198" y="169"/>
                        </a:lnTo>
                        <a:lnTo>
                          <a:pt x="200" y="165"/>
                        </a:lnTo>
                        <a:lnTo>
                          <a:pt x="203" y="160"/>
                        </a:lnTo>
                        <a:lnTo>
                          <a:pt x="205" y="155"/>
                        </a:lnTo>
                        <a:lnTo>
                          <a:pt x="208" y="151"/>
                        </a:lnTo>
                        <a:lnTo>
                          <a:pt x="210" y="146"/>
                        </a:lnTo>
                        <a:lnTo>
                          <a:pt x="211" y="141"/>
                        </a:lnTo>
                        <a:lnTo>
                          <a:pt x="213" y="136"/>
                        </a:lnTo>
                        <a:lnTo>
                          <a:pt x="214" y="130"/>
                        </a:lnTo>
                        <a:lnTo>
                          <a:pt x="215" y="125"/>
                        </a:lnTo>
                        <a:lnTo>
                          <a:pt x="216" y="120"/>
                        </a:lnTo>
                        <a:lnTo>
                          <a:pt x="216" y="114"/>
                        </a:lnTo>
                        <a:lnTo>
                          <a:pt x="216" y="108"/>
                        </a:lnTo>
                        <a:lnTo>
                          <a:pt x="216" y="103"/>
                        </a:lnTo>
                        <a:lnTo>
                          <a:pt x="216" y="97"/>
                        </a:lnTo>
                        <a:lnTo>
                          <a:pt x="215" y="92"/>
                        </a:lnTo>
                        <a:lnTo>
                          <a:pt x="214" y="87"/>
                        </a:lnTo>
                        <a:lnTo>
                          <a:pt x="213" y="81"/>
                        </a:lnTo>
                        <a:lnTo>
                          <a:pt x="211" y="76"/>
                        </a:lnTo>
                        <a:lnTo>
                          <a:pt x="210" y="71"/>
                        </a:lnTo>
                        <a:lnTo>
                          <a:pt x="208" y="66"/>
                        </a:lnTo>
                        <a:lnTo>
                          <a:pt x="205" y="61"/>
                        </a:lnTo>
                        <a:lnTo>
                          <a:pt x="203" y="57"/>
                        </a:lnTo>
                        <a:lnTo>
                          <a:pt x="200" y="52"/>
                        </a:lnTo>
                        <a:lnTo>
                          <a:pt x="198" y="48"/>
                        </a:lnTo>
                        <a:lnTo>
                          <a:pt x="195" y="44"/>
                        </a:lnTo>
                        <a:lnTo>
                          <a:pt x="191" y="39"/>
                        </a:lnTo>
                        <a:lnTo>
                          <a:pt x="188" y="36"/>
                        </a:lnTo>
                        <a:lnTo>
                          <a:pt x="184" y="32"/>
                        </a:lnTo>
                        <a:lnTo>
                          <a:pt x="181" y="28"/>
                        </a:lnTo>
                        <a:lnTo>
                          <a:pt x="177" y="25"/>
                        </a:lnTo>
                        <a:lnTo>
                          <a:pt x="173" y="21"/>
                        </a:lnTo>
                        <a:lnTo>
                          <a:pt x="168" y="18"/>
                        </a:lnTo>
                        <a:lnTo>
                          <a:pt x="164" y="16"/>
                        </a:lnTo>
                        <a:lnTo>
                          <a:pt x="160" y="13"/>
                        </a:lnTo>
                        <a:lnTo>
                          <a:pt x="155" y="11"/>
                        </a:lnTo>
                        <a:lnTo>
                          <a:pt x="150" y="9"/>
                        </a:lnTo>
                        <a:lnTo>
                          <a:pt x="145" y="6"/>
                        </a:lnTo>
                        <a:lnTo>
                          <a:pt x="140" y="5"/>
                        </a:lnTo>
                        <a:lnTo>
                          <a:pt x="135" y="3"/>
                        </a:lnTo>
                        <a:lnTo>
                          <a:pt x="130" y="2"/>
                        </a:lnTo>
                        <a:lnTo>
                          <a:pt x="124" y="1"/>
                        </a:lnTo>
                        <a:lnTo>
                          <a:pt x="119" y="0"/>
                        </a:lnTo>
                        <a:lnTo>
                          <a:pt x="114" y="0"/>
                        </a:lnTo>
                        <a:lnTo>
                          <a:pt x="108" y="0"/>
                        </a:lnTo>
                        <a:lnTo>
                          <a:pt x="103" y="0"/>
                        </a:lnTo>
                        <a:lnTo>
                          <a:pt x="97" y="0"/>
                        </a:lnTo>
                        <a:lnTo>
                          <a:pt x="92" y="1"/>
                        </a:lnTo>
                        <a:lnTo>
                          <a:pt x="86" y="2"/>
                        </a:lnTo>
                        <a:lnTo>
                          <a:pt x="81" y="3"/>
                        </a:lnTo>
                        <a:lnTo>
                          <a:pt x="76" y="5"/>
                        </a:lnTo>
                        <a:lnTo>
                          <a:pt x="71" y="6"/>
                        </a:lnTo>
                        <a:lnTo>
                          <a:pt x="66" y="9"/>
                        </a:lnTo>
                        <a:lnTo>
                          <a:pt x="61" y="11"/>
                        </a:lnTo>
                        <a:lnTo>
                          <a:pt x="57" y="13"/>
                        </a:lnTo>
                        <a:lnTo>
                          <a:pt x="52" y="16"/>
                        </a:lnTo>
                        <a:lnTo>
                          <a:pt x="48" y="18"/>
                        </a:lnTo>
                        <a:lnTo>
                          <a:pt x="43" y="21"/>
                        </a:lnTo>
                        <a:lnTo>
                          <a:pt x="39" y="25"/>
                        </a:lnTo>
                        <a:lnTo>
                          <a:pt x="36" y="28"/>
                        </a:lnTo>
                        <a:lnTo>
                          <a:pt x="32" y="32"/>
                        </a:lnTo>
                        <a:lnTo>
                          <a:pt x="28" y="36"/>
                        </a:lnTo>
                        <a:lnTo>
                          <a:pt x="25" y="39"/>
                        </a:lnTo>
                        <a:lnTo>
                          <a:pt x="22" y="44"/>
                        </a:lnTo>
                        <a:lnTo>
                          <a:pt x="19" y="48"/>
                        </a:lnTo>
                        <a:lnTo>
                          <a:pt x="16" y="52"/>
                        </a:lnTo>
                        <a:lnTo>
                          <a:pt x="13" y="57"/>
                        </a:lnTo>
                        <a:lnTo>
                          <a:pt x="11" y="61"/>
                        </a:lnTo>
                        <a:lnTo>
                          <a:pt x="9" y="66"/>
                        </a:lnTo>
                        <a:lnTo>
                          <a:pt x="7" y="71"/>
                        </a:lnTo>
                        <a:lnTo>
                          <a:pt x="5" y="76"/>
                        </a:lnTo>
                        <a:lnTo>
                          <a:pt x="4" y="81"/>
                        </a:lnTo>
                        <a:lnTo>
                          <a:pt x="2" y="87"/>
                        </a:lnTo>
                        <a:lnTo>
                          <a:pt x="1" y="92"/>
                        </a:lnTo>
                        <a:lnTo>
                          <a:pt x="1" y="97"/>
                        </a:lnTo>
                        <a:lnTo>
                          <a:pt x="0" y="103"/>
                        </a:lnTo>
                        <a:lnTo>
                          <a:pt x="0" y="108"/>
                        </a:lnTo>
                        <a:close/>
                        <a:moveTo>
                          <a:pt x="15" y="108"/>
                        </a:moveTo>
                        <a:lnTo>
                          <a:pt x="15" y="104"/>
                        </a:lnTo>
                        <a:lnTo>
                          <a:pt x="16" y="99"/>
                        </a:lnTo>
                        <a:lnTo>
                          <a:pt x="16" y="94"/>
                        </a:lnTo>
                        <a:lnTo>
                          <a:pt x="17" y="90"/>
                        </a:lnTo>
                        <a:lnTo>
                          <a:pt x="18" y="85"/>
                        </a:lnTo>
                        <a:lnTo>
                          <a:pt x="19" y="81"/>
                        </a:lnTo>
                        <a:lnTo>
                          <a:pt x="21" y="76"/>
                        </a:lnTo>
                        <a:lnTo>
                          <a:pt x="22" y="72"/>
                        </a:lnTo>
                        <a:lnTo>
                          <a:pt x="24" y="68"/>
                        </a:lnTo>
                        <a:lnTo>
                          <a:pt x="26" y="64"/>
                        </a:lnTo>
                        <a:lnTo>
                          <a:pt x="29" y="60"/>
                        </a:lnTo>
                        <a:lnTo>
                          <a:pt x="31" y="56"/>
                        </a:lnTo>
                        <a:lnTo>
                          <a:pt x="34" y="53"/>
                        </a:lnTo>
                        <a:lnTo>
                          <a:pt x="36" y="49"/>
                        </a:lnTo>
                        <a:lnTo>
                          <a:pt x="39" y="46"/>
                        </a:lnTo>
                        <a:lnTo>
                          <a:pt x="42" y="42"/>
                        </a:lnTo>
                        <a:lnTo>
                          <a:pt x="46" y="39"/>
                        </a:lnTo>
                        <a:lnTo>
                          <a:pt x="49" y="36"/>
                        </a:lnTo>
                        <a:lnTo>
                          <a:pt x="52" y="34"/>
                        </a:lnTo>
                        <a:lnTo>
                          <a:pt x="56" y="31"/>
                        </a:lnTo>
                        <a:lnTo>
                          <a:pt x="60" y="29"/>
                        </a:lnTo>
                        <a:lnTo>
                          <a:pt x="64" y="26"/>
                        </a:lnTo>
                        <a:lnTo>
                          <a:pt x="68" y="24"/>
                        </a:lnTo>
                        <a:lnTo>
                          <a:pt x="72" y="22"/>
                        </a:lnTo>
                        <a:lnTo>
                          <a:pt x="76" y="21"/>
                        </a:lnTo>
                        <a:lnTo>
                          <a:pt x="80" y="19"/>
                        </a:lnTo>
                        <a:lnTo>
                          <a:pt x="85" y="18"/>
                        </a:lnTo>
                        <a:lnTo>
                          <a:pt x="89" y="17"/>
                        </a:lnTo>
                        <a:lnTo>
                          <a:pt x="94" y="16"/>
                        </a:lnTo>
                        <a:lnTo>
                          <a:pt x="99" y="16"/>
                        </a:lnTo>
                        <a:lnTo>
                          <a:pt x="103" y="15"/>
                        </a:lnTo>
                        <a:lnTo>
                          <a:pt x="108" y="15"/>
                        </a:lnTo>
                        <a:lnTo>
                          <a:pt x="113" y="15"/>
                        </a:lnTo>
                        <a:lnTo>
                          <a:pt x="118" y="16"/>
                        </a:lnTo>
                        <a:lnTo>
                          <a:pt x="122" y="16"/>
                        </a:lnTo>
                        <a:lnTo>
                          <a:pt x="127" y="17"/>
                        </a:lnTo>
                        <a:lnTo>
                          <a:pt x="131" y="18"/>
                        </a:lnTo>
                        <a:lnTo>
                          <a:pt x="136" y="19"/>
                        </a:lnTo>
                        <a:lnTo>
                          <a:pt x="140" y="21"/>
                        </a:lnTo>
                        <a:lnTo>
                          <a:pt x="144" y="22"/>
                        </a:lnTo>
                        <a:lnTo>
                          <a:pt x="148" y="24"/>
                        </a:lnTo>
                        <a:lnTo>
                          <a:pt x="152" y="26"/>
                        </a:lnTo>
                        <a:lnTo>
                          <a:pt x="156" y="29"/>
                        </a:lnTo>
                        <a:lnTo>
                          <a:pt x="160" y="31"/>
                        </a:lnTo>
                        <a:lnTo>
                          <a:pt x="164" y="34"/>
                        </a:lnTo>
                        <a:lnTo>
                          <a:pt x="167" y="36"/>
                        </a:lnTo>
                        <a:lnTo>
                          <a:pt x="171" y="39"/>
                        </a:lnTo>
                        <a:lnTo>
                          <a:pt x="174" y="42"/>
                        </a:lnTo>
                        <a:lnTo>
                          <a:pt x="177" y="46"/>
                        </a:lnTo>
                        <a:lnTo>
                          <a:pt x="180" y="49"/>
                        </a:lnTo>
                        <a:lnTo>
                          <a:pt x="183" y="53"/>
                        </a:lnTo>
                        <a:lnTo>
                          <a:pt x="185" y="56"/>
                        </a:lnTo>
                        <a:lnTo>
                          <a:pt x="187" y="60"/>
                        </a:lnTo>
                        <a:lnTo>
                          <a:pt x="190" y="64"/>
                        </a:lnTo>
                        <a:lnTo>
                          <a:pt x="192" y="68"/>
                        </a:lnTo>
                        <a:lnTo>
                          <a:pt x="194" y="72"/>
                        </a:lnTo>
                        <a:lnTo>
                          <a:pt x="195" y="76"/>
                        </a:lnTo>
                        <a:lnTo>
                          <a:pt x="197" y="81"/>
                        </a:lnTo>
                        <a:lnTo>
                          <a:pt x="198" y="85"/>
                        </a:lnTo>
                        <a:lnTo>
                          <a:pt x="199" y="90"/>
                        </a:lnTo>
                        <a:lnTo>
                          <a:pt x="200" y="94"/>
                        </a:lnTo>
                        <a:lnTo>
                          <a:pt x="201" y="99"/>
                        </a:lnTo>
                        <a:lnTo>
                          <a:pt x="201" y="104"/>
                        </a:lnTo>
                        <a:lnTo>
                          <a:pt x="201" y="108"/>
                        </a:lnTo>
                        <a:lnTo>
                          <a:pt x="201" y="113"/>
                        </a:lnTo>
                        <a:lnTo>
                          <a:pt x="201" y="118"/>
                        </a:lnTo>
                        <a:lnTo>
                          <a:pt x="200" y="123"/>
                        </a:lnTo>
                        <a:lnTo>
                          <a:pt x="199" y="127"/>
                        </a:lnTo>
                        <a:lnTo>
                          <a:pt x="198" y="132"/>
                        </a:lnTo>
                        <a:lnTo>
                          <a:pt x="197" y="136"/>
                        </a:lnTo>
                        <a:lnTo>
                          <a:pt x="195" y="141"/>
                        </a:lnTo>
                        <a:lnTo>
                          <a:pt x="194" y="145"/>
                        </a:lnTo>
                        <a:lnTo>
                          <a:pt x="192" y="149"/>
                        </a:lnTo>
                        <a:lnTo>
                          <a:pt x="190" y="153"/>
                        </a:lnTo>
                        <a:lnTo>
                          <a:pt x="187" y="157"/>
                        </a:lnTo>
                        <a:lnTo>
                          <a:pt x="185" y="161"/>
                        </a:lnTo>
                        <a:lnTo>
                          <a:pt x="183" y="164"/>
                        </a:lnTo>
                        <a:lnTo>
                          <a:pt x="180" y="168"/>
                        </a:lnTo>
                        <a:lnTo>
                          <a:pt x="177" y="171"/>
                        </a:lnTo>
                        <a:lnTo>
                          <a:pt x="174" y="174"/>
                        </a:lnTo>
                        <a:lnTo>
                          <a:pt x="171" y="177"/>
                        </a:lnTo>
                        <a:lnTo>
                          <a:pt x="167" y="180"/>
                        </a:lnTo>
                        <a:lnTo>
                          <a:pt x="164" y="183"/>
                        </a:lnTo>
                        <a:lnTo>
                          <a:pt x="160" y="186"/>
                        </a:lnTo>
                        <a:lnTo>
                          <a:pt x="156" y="188"/>
                        </a:lnTo>
                        <a:lnTo>
                          <a:pt x="152" y="191"/>
                        </a:lnTo>
                        <a:lnTo>
                          <a:pt x="148" y="193"/>
                        </a:lnTo>
                        <a:lnTo>
                          <a:pt x="144" y="194"/>
                        </a:lnTo>
                        <a:lnTo>
                          <a:pt x="140" y="196"/>
                        </a:lnTo>
                        <a:lnTo>
                          <a:pt x="136" y="198"/>
                        </a:lnTo>
                        <a:lnTo>
                          <a:pt x="131" y="199"/>
                        </a:lnTo>
                        <a:lnTo>
                          <a:pt x="127" y="200"/>
                        </a:lnTo>
                        <a:lnTo>
                          <a:pt x="122" y="201"/>
                        </a:lnTo>
                        <a:lnTo>
                          <a:pt x="118" y="201"/>
                        </a:lnTo>
                        <a:lnTo>
                          <a:pt x="113" y="202"/>
                        </a:lnTo>
                        <a:lnTo>
                          <a:pt x="108" y="202"/>
                        </a:lnTo>
                        <a:lnTo>
                          <a:pt x="103" y="202"/>
                        </a:lnTo>
                        <a:lnTo>
                          <a:pt x="99" y="201"/>
                        </a:lnTo>
                        <a:lnTo>
                          <a:pt x="94" y="201"/>
                        </a:lnTo>
                        <a:lnTo>
                          <a:pt x="89" y="200"/>
                        </a:lnTo>
                        <a:lnTo>
                          <a:pt x="85" y="199"/>
                        </a:lnTo>
                        <a:lnTo>
                          <a:pt x="80" y="198"/>
                        </a:lnTo>
                        <a:lnTo>
                          <a:pt x="76" y="196"/>
                        </a:lnTo>
                        <a:lnTo>
                          <a:pt x="72" y="194"/>
                        </a:lnTo>
                        <a:lnTo>
                          <a:pt x="68" y="193"/>
                        </a:lnTo>
                        <a:lnTo>
                          <a:pt x="64" y="191"/>
                        </a:lnTo>
                        <a:lnTo>
                          <a:pt x="60" y="188"/>
                        </a:lnTo>
                        <a:lnTo>
                          <a:pt x="56" y="186"/>
                        </a:lnTo>
                        <a:lnTo>
                          <a:pt x="52" y="183"/>
                        </a:lnTo>
                        <a:lnTo>
                          <a:pt x="49" y="180"/>
                        </a:lnTo>
                        <a:lnTo>
                          <a:pt x="46" y="177"/>
                        </a:lnTo>
                        <a:lnTo>
                          <a:pt x="42" y="174"/>
                        </a:lnTo>
                        <a:lnTo>
                          <a:pt x="39" y="171"/>
                        </a:lnTo>
                        <a:lnTo>
                          <a:pt x="36" y="168"/>
                        </a:lnTo>
                        <a:lnTo>
                          <a:pt x="34" y="164"/>
                        </a:lnTo>
                        <a:lnTo>
                          <a:pt x="31" y="161"/>
                        </a:lnTo>
                        <a:lnTo>
                          <a:pt x="29" y="157"/>
                        </a:lnTo>
                        <a:lnTo>
                          <a:pt x="26" y="153"/>
                        </a:lnTo>
                        <a:lnTo>
                          <a:pt x="24" y="149"/>
                        </a:lnTo>
                        <a:lnTo>
                          <a:pt x="22" y="145"/>
                        </a:lnTo>
                        <a:lnTo>
                          <a:pt x="21" y="141"/>
                        </a:lnTo>
                        <a:lnTo>
                          <a:pt x="19" y="136"/>
                        </a:lnTo>
                        <a:lnTo>
                          <a:pt x="18" y="132"/>
                        </a:lnTo>
                        <a:lnTo>
                          <a:pt x="17" y="127"/>
                        </a:lnTo>
                        <a:lnTo>
                          <a:pt x="16" y="123"/>
                        </a:lnTo>
                        <a:lnTo>
                          <a:pt x="16" y="118"/>
                        </a:lnTo>
                        <a:lnTo>
                          <a:pt x="15" y="113"/>
                        </a:lnTo>
                        <a:lnTo>
                          <a:pt x="15"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12" name="Freeform 25"/>
                  <p:cNvSpPr/>
                  <p:nvPr/>
                </p:nvSpPr>
                <p:spPr bwMode="auto">
                  <a:xfrm>
                    <a:off x="4066" y="2214"/>
                    <a:ext cx="216" cy="217"/>
                  </a:xfrm>
                  <a:custGeom>
                    <a:avLst/>
                    <a:gdLst>
                      <a:gd name="T0" fmla="*/ 1 w 216"/>
                      <a:gd name="T1" fmla="*/ 120 h 217"/>
                      <a:gd name="T2" fmla="*/ 4 w 216"/>
                      <a:gd name="T3" fmla="*/ 136 h 217"/>
                      <a:gd name="T4" fmla="*/ 9 w 216"/>
                      <a:gd name="T5" fmla="*/ 151 h 217"/>
                      <a:gd name="T6" fmla="*/ 16 w 216"/>
                      <a:gd name="T7" fmla="*/ 165 h 217"/>
                      <a:gd name="T8" fmla="*/ 25 w 216"/>
                      <a:gd name="T9" fmla="*/ 177 h 217"/>
                      <a:gd name="T10" fmla="*/ 36 w 216"/>
                      <a:gd name="T11" fmla="*/ 189 h 217"/>
                      <a:gd name="T12" fmla="*/ 48 w 216"/>
                      <a:gd name="T13" fmla="*/ 198 h 217"/>
                      <a:gd name="T14" fmla="*/ 61 w 216"/>
                      <a:gd name="T15" fmla="*/ 206 h 217"/>
                      <a:gd name="T16" fmla="*/ 76 w 216"/>
                      <a:gd name="T17" fmla="*/ 212 h 217"/>
                      <a:gd name="T18" fmla="*/ 92 w 216"/>
                      <a:gd name="T19" fmla="*/ 216 h 217"/>
                      <a:gd name="T20" fmla="*/ 108 w 216"/>
                      <a:gd name="T21" fmla="*/ 217 h 217"/>
                      <a:gd name="T22" fmla="*/ 124 w 216"/>
                      <a:gd name="T23" fmla="*/ 216 h 217"/>
                      <a:gd name="T24" fmla="*/ 140 w 216"/>
                      <a:gd name="T25" fmla="*/ 212 h 217"/>
                      <a:gd name="T26" fmla="*/ 155 w 216"/>
                      <a:gd name="T27" fmla="*/ 206 h 217"/>
                      <a:gd name="T28" fmla="*/ 168 w 216"/>
                      <a:gd name="T29" fmla="*/ 198 h 217"/>
                      <a:gd name="T30" fmla="*/ 181 w 216"/>
                      <a:gd name="T31" fmla="*/ 189 h 217"/>
                      <a:gd name="T32" fmla="*/ 191 w 216"/>
                      <a:gd name="T33" fmla="*/ 177 h 217"/>
                      <a:gd name="T34" fmla="*/ 200 w 216"/>
                      <a:gd name="T35" fmla="*/ 165 h 217"/>
                      <a:gd name="T36" fmla="*/ 208 w 216"/>
                      <a:gd name="T37" fmla="*/ 151 h 217"/>
                      <a:gd name="T38" fmla="*/ 213 w 216"/>
                      <a:gd name="T39" fmla="*/ 136 h 217"/>
                      <a:gd name="T40" fmla="*/ 216 w 216"/>
                      <a:gd name="T41" fmla="*/ 120 h 217"/>
                      <a:gd name="T42" fmla="*/ 216 w 216"/>
                      <a:gd name="T43" fmla="*/ 103 h 217"/>
                      <a:gd name="T44" fmla="*/ 214 w 216"/>
                      <a:gd name="T45" fmla="*/ 87 h 217"/>
                      <a:gd name="T46" fmla="*/ 210 w 216"/>
                      <a:gd name="T47" fmla="*/ 71 h 217"/>
                      <a:gd name="T48" fmla="*/ 203 w 216"/>
                      <a:gd name="T49" fmla="*/ 57 h 217"/>
                      <a:gd name="T50" fmla="*/ 195 w 216"/>
                      <a:gd name="T51" fmla="*/ 44 h 217"/>
                      <a:gd name="T52" fmla="*/ 184 w 216"/>
                      <a:gd name="T53" fmla="*/ 32 h 217"/>
                      <a:gd name="T54" fmla="*/ 173 w 216"/>
                      <a:gd name="T55" fmla="*/ 21 h 217"/>
                      <a:gd name="T56" fmla="*/ 160 w 216"/>
                      <a:gd name="T57" fmla="*/ 13 h 217"/>
                      <a:gd name="T58" fmla="*/ 145 w 216"/>
                      <a:gd name="T59" fmla="*/ 6 h 217"/>
                      <a:gd name="T60" fmla="*/ 130 w 216"/>
                      <a:gd name="T61" fmla="*/ 2 h 217"/>
                      <a:gd name="T62" fmla="*/ 114 w 216"/>
                      <a:gd name="T63" fmla="*/ 0 h 217"/>
                      <a:gd name="T64" fmla="*/ 97 w 216"/>
                      <a:gd name="T65" fmla="*/ 0 h 217"/>
                      <a:gd name="T66" fmla="*/ 81 w 216"/>
                      <a:gd name="T67" fmla="*/ 3 h 217"/>
                      <a:gd name="T68" fmla="*/ 66 w 216"/>
                      <a:gd name="T69" fmla="*/ 9 h 217"/>
                      <a:gd name="T70" fmla="*/ 52 w 216"/>
                      <a:gd name="T71" fmla="*/ 16 h 217"/>
                      <a:gd name="T72" fmla="*/ 39 w 216"/>
                      <a:gd name="T73" fmla="*/ 25 h 217"/>
                      <a:gd name="T74" fmla="*/ 28 w 216"/>
                      <a:gd name="T75" fmla="*/ 36 h 217"/>
                      <a:gd name="T76" fmla="*/ 19 w 216"/>
                      <a:gd name="T77" fmla="*/ 48 h 217"/>
                      <a:gd name="T78" fmla="*/ 11 w 216"/>
                      <a:gd name="T79" fmla="*/ 61 h 217"/>
                      <a:gd name="T80" fmla="*/ 5 w 216"/>
                      <a:gd name="T81" fmla="*/ 76 h 217"/>
                      <a:gd name="T82" fmla="*/ 1 w 216"/>
                      <a:gd name="T83" fmla="*/ 92 h 217"/>
                      <a:gd name="T84" fmla="*/ 0 w 216"/>
                      <a:gd name="T85" fmla="*/ 108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 h="217">
                        <a:moveTo>
                          <a:pt x="0" y="108"/>
                        </a:moveTo>
                        <a:lnTo>
                          <a:pt x="0" y="114"/>
                        </a:lnTo>
                        <a:lnTo>
                          <a:pt x="1" y="120"/>
                        </a:lnTo>
                        <a:lnTo>
                          <a:pt x="1" y="125"/>
                        </a:lnTo>
                        <a:lnTo>
                          <a:pt x="2" y="130"/>
                        </a:lnTo>
                        <a:lnTo>
                          <a:pt x="4" y="136"/>
                        </a:lnTo>
                        <a:lnTo>
                          <a:pt x="5" y="141"/>
                        </a:lnTo>
                        <a:lnTo>
                          <a:pt x="7" y="146"/>
                        </a:lnTo>
                        <a:lnTo>
                          <a:pt x="9" y="151"/>
                        </a:lnTo>
                        <a:lnTo>
                          <a:pt x="11" y="155"/>
                        </a:lnTo>
                        <a:lnTo>
                          <a:pt x="13" y="160"/>
                        </a:lnTo>
                        <a:lnTo>
                          <a:pt x="16" y="165"/>
                        </a:lnTo>
                        <a:lnTo>
                          <a:pt x="19" y="169"/>
                        </a:lnTo>
                        <a:lnTo>
                          <a:pt x="22" y="173"/>
                        </a:lnTo>
                        <a:lnTo>
                          <a:pt x="25" y="177"/>
                        </a:lnTo>
                        <a:lnTo>
                          <a:pt x="28" y="181"/>
                        </a:lnTo>
                        <a:lnTo>
                          <a:pt x="32" y="185"/>
                        </a:lnTo>
                        <a:lnTo>
                          <a:pt x="36" y="189"/>
                        </a:lnTo>
                        <a:lnTo>
                          <a:pt x="39" y="192"/>
                        </a:lnTo>
                        <a:lnTo>
                          <a:pt x="43" y="195"/>
                        </a:lnTo>
                        <a:lnTo>
                          <a:pt x="48" y="198"/>
                        </a:lnTo>
                        <a:lnTo>
                          <a:pt x="52" y="201"/>
                        </a:lnTo>
                        <a:lnTo>
                          <a:pt x="57" y="204"/>
                        </a:lnTo>
                        <a:lnTo>
                          <a:pt x="61" y="206"/>
                        </a:lnTo>
                        <a:lnTo>
                          <a:pt x="66" y="208"/>
                        </a:lnTo>
                        <a:lnTo>
                          <a:pt x="71" y="210"/>
                        </a:lnTo>
                        <a:lnTo>
                          <a:pt x="76" y="212"/>
                        </a:lnTo>
                        <a:lnTo>
                          <a:pt x="81" y="213"/>
                        </a:lnTo>
                        <a:lnTo>
                          <a:pt x="86" y="215"/>
                        </a:lnTo>
                        <a:lnTo>
                          <a:pt x="92" y="216"/>
                        </a:lnTo>
                        <a:lnTo>
                          <a:pt x="97" y="216"/>
                        </a:lnTo>
                        <a:lnTo>
                          <a:pt x="103" y="217"/>
                        </a:lnTo>
                        <a:lnTo>
                          <a:pt x="108" y="217"/>
                        </a:lnTo>
                        <a:lnTo>
                          <a:pt x="114" y="217"/>
                        </a:lnTo>
                        <a:lnTo>
                          <a:pt x="119" y="216"/>
                        </a:lnTo>
                        <a:lnTo>
                          <a:pt x="124" y="216"/>
                        </a:lnTo>
                        <a:lnTo>
                          <a:pt x="130" y="215"/>
                        </a:lnTo>
                        <a:lnTo>
                          <a:pt x="135" y="213"/>
                        </a:lnTo>
                        <a:lnTo>
                          <a:pt x="140" y="212"/>
                        </a:lnTo>
                        <a:lnTo>
                          <a:pt x="145" y="210"/>
                        </a:lnTo>
                        <a:lnTo>
                          <a:pt x="150" y="208"/>
                        </a:lnTo>
                        <a:lnTo>
                          <a:pt x="155" y="206"/>
                        </a:lnTo>
                        <a:lnTo>
                          <a:pt x="160" y="204"/>
                        </a:lnTo>
                        <a:lnTo>
                          <a:pt x="164" y="201"/>
                        </a:lnTo>
                        <a:lnTo>
                          <a:pt x="168" y="198"/>
                        </a:lnTo>
                        <a:lnTo>
                          <a:pt x="173" y="195"/>
                        </a:lnTo>
                        <a:lnTo>
                          <a:pt x="177" y="192"/>
                        </a:lnTo>
                        <a:lnTo>
                          <a:pt x="181" y="189"/>
                        </a:lnTo>
                        <a:lnTo>
                          <a:pt x="184" y="185"/>
                        </a:lnTo>
                        <a:lnTo>
                          <a:pt x="188" y="181"/>
                        </a:lnTo>
                        <a:lnTo>
                          <a:pt x="191" y="177"/>
                        </a:lnTo>
                        <a:lnTo>
                          <a:pt x="195" y="173"/>
                        </a:lnTo>
                        <a:lnTo>
                          <a:pt x="198" y="169"/>
                        </a:lnTo>
                        <a:lnTo>
                          <a:pt x="200" y="165"/>
                        </a:lnTo>
                        <a:lnTo>
                          <a:pt x="203" y="160"/>
                        </a:lnTo>
                        <a:lnTo>
                          <a:pt x="205" y="155"/>
                        </a:lnTo>
                        <a:lnTo>
                          <a:pt x="208" y="151"/>
                        </a:lnTo>
                        <a:lnTo>
                          <a:pt x="210" y="146"/>
                        </a:lnTo>
                        <a:lnTo>
                          <a:pt x="211" y="141"/>
                        </a:lnTo>
                        <a:lnTo>
                          <a:pt x="213" y="136"/>
                        </a:lnTo>
                        <a:lnTo>
                          <a:pt x="214" y="130"/>
                        </a:lnTo>
                        <a:lnTo>
                          <a:pt x="215" y="125"/>
                        </a:lnTo>
                        <a:lnTo>
                          <a:pt x="216" y="120"/>
                        </a:lnTo>
                        <a:lnTo>
                          <a:pt x="216" y="114"/>
                        </a:lnTo>
                        <a:lnTo>
                          <a:pt x="216" y="108"/>
                        </a:lnTo>
                        <a:lnTo>
                          <a:pt x="216" y="103"/>
                        </a:lnTo>
                        <a:lnTo>
                          <a:pt x="216" y="97"/>
                        </a:lnTo>
                        <a:lnTo>
                          <a:pt x="215" y="92"/>
                        </a:lnTo>
                        <a:lnTo>
                          <a:pt x="214" y="87"/>
                        </a:lnTo>
                        <a:lnTo>
                          <a:pt x="213" y="81"/>
                        </a:lnTo>
                        <a:lnTo>
                          <a:pt x="211" y="76"/>
                        </a:lnTo>
                        <a:lnTo>
                          <a:pt x="210" y="71"/>
                        </a:lnTo>
                        <a:lnTo>
                          <a:pt x="208" y="66"/>
                        </a:lnTo>
                        <a:lnTo>
                          <a:pt x="205" y="61"/>
                        </a:lnTo>
                        <a:lnTo>
                          <a:pt x="203" y="57"/>
                        </a:lnTo>
                        <a:lnTo>
                          <a:pt x="200" y="52"/>
                        </a:lnTo>
                        <a:lnTo>
                          <a:pt x="198" y="48"/>
                        </a:lnTo>
                        <a:lnTo>
                          <a:pt x="195" y="44"/>
                        </a:lnTo>
                        <a:lnTo>
                          <a:pt x="191" y="39"/>
                        </a:lnTo>
                        <a:lnTo>
                          <a:pt x="188" y="36"/>
                        </a:lnTo>
                        <a:lnTo>
                          <a:pt x="184" y="32"/>
                        </a:lnTo>
                        <a:lnTo>
                          <a:pt x="181" y="28"/>
                        </a:lnTo>
                        <a:lnTo>
                          <a:pt x="177" y="25"/>
                        </a:lnTo>
                        <a:lnTo>
                          <a:pt x="173" y="21"/>
                        </a:lnTo>
                        <a:lnTo>
                          <a:pt x="168" y="18"/>
                        </a:lnTo>
                        <a:lnTo>
                          <a:pt x="164" y="16"/>
                        </a:lnTo>
                        <a:lnTo>
                          <a:pt x="160" y="13"/>
                        </a:lnTo>
                        <a:lnTo>
                          <a:pt x="155" y="11"/>
                        </a:lnTo>
                        <a:lnTo>
                          <a:pt x="150" y="9"/>
                        </a:lnTo>
                        <a:lnTo>
                          <a:pt x="145" y="6"/>
                        </a:lnTo>
                        <a:lnTo>
                          <a:pt x="140" y="5"/>
                        </a:lnTo>
                        <a:lnTo>
                          <a:pt x="135" y="3"/>
                        </a:lnTo>
                        <a:lnTo>
                          <a:pt x="130" y="2"/>
                        </a:lnTo>
                        <a:lnTo>
                          <a:pt x="124" y="1"/>
                        </a:lnTo>
                        <a:lnTo>
                          <a:pt x="119" y="0"/>
                        </a:lnTo>
                        <a:lnTo>
                          <a:pt x="114" y="0"/>
                        </a:lnTo>
                        <a:lnTo>
                          <a:pt x="108" y="0"/>
                        </a:lnTo>
                        <a:lnTo>
                          <a:pt x="103" y="0"/>
                        </a:lnTo>
                        <a:lnTo>
                          <a:pt x="97" y="0"/>
                        </a:lnTo>
                        <a:lnTo>
                          <a:pt x="92" y="1"/>
                        </a:lnTo>
                        <a:lnTo>
                          <a:pt x="86" y="2"/>
                        </a:lnTo>
                        <a:lnTo>
                          <a:pt x="81" y="3"/>
                        </a:lnTo>
                        <a:lnTo>
                          <a:pt x="76" y="5"/>
                        </a:lnTo>
                        <a:lnTo>
                          <a:pt x="71" y="6"/>
                        </a:lnTo>
                        <a:lnTo>
                          <a:pt x="66" y="9"/>
                        </a:lnTo>
                        <a:lnTo>
                          <a:pt x="61" y="11"/>
                        </a:lnTo>
                        <a:lnTo>
                          <a:pt x="57" y="13"/>
                        </a:lnTo>
                        <a:lnTo>
                          <a:pt x="52" y="16"/>
                        </a:lnTo>
                        <a:lnTo>
                          <a:pt x="48" y="18"/>
                        </a:lnTo>
                        <a:lnTo>
                          <a:pt x="43" y="21"/>
                        </a:lnTo>
                        <a:lnTo>
                          <a:pt x="39" y="25"/>
                        </a:lnTo>
                        <a:lnTo>
                          <a:pt x="36" y="28"/>
                        </a:lnTo>
                        <a:lnTo>
                          <a:pt x="32" y="32"/>
                        </a:lnTo>
                        <a:lnTo>
                          <a:pt x="28" y="36"/>
                        </a:lnTo>
                        <a:lnTo>
                          <a:pt x="25" y="39"/>
                        </a:lnTo>
                        <a:lnTo>
                          <a:pt x="22" y="44"/>
                        </a:lnTo>
                        <a:lnTo>
                          <a:pt x="19" y="48"/>
                        </a:lnTo>
                        <a:lnTo>
                          <a:pt x="16" y="52"/>
                        </a:lnTo>
                        <a:lnTo>
                          <a:pt x="13" y="57"/>
                        </a:lnTo>
                        <a:lnTo>
                          <a:pt x="11" y="61"/>
                        </a:lnTo>
                        <a:lnTo>
                          <a:pt x="9" y="66"/>
                        </a:lnTo>
                        <a:lnTo>
                          <a:pt x="7" y="71"/>
                        </a:lnTo>
                        <a:lnTo>
                          <a:pt x="5" y="76"/>
                        </a:lnTo>
                        <a:lnTo>
                          <a:pt x="4" y="81"/>
                        </a:lnTo>
                        <a:lnTo>
                          <a:pt x="2" y="87"/>
                        </a:lnTo>
                        <a:lnTo>
                          <a:pt x="1" y="92"/>
                        </a:lnTo>
                        <a:lnTo>
                          <a:pt x="1" y="97"/>
                        </a:lnTo>
                        <a:lnTo>
                          <a:pt x="0" y="103"/>
                        </a:lnTo>
                        <a:lnTo>
                          <a:pt x="0" y="108"/>
                        </a:lnTo>
                      </a:path>
                    </a:pathLst>
                  </a:custGeom>
                  <a:noFill/>
                  <a:ln w="1" cap="rnd">
                    <a:solidFill>
                      <a:srgbClr val="151619"/>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13" name="Freeform 26"/>
                  <p:cNvSpPr/>
                  <p:nvPr/>
                </p:nvSpPr>
                <p:spPr bwMode="auto">
                  <a:xfrm>
                    <a:off x="4081" y="2229"/>
                    <a:ext cx="186" cy="186"/>
                  </a:xfrm>
                  <a:custGeom>
                    <a:avLst/>
                    <a:gdLst>
                      <a:gd name="T0" fmla="*/ 1 w 186"/>
                      <a:gd name="T1" fmla="*/ 84 h 186"/>
                      <a:gd name="T2" fmla="*/ 3 w 186"/>
                      <a:gd name="T3" fmla="*/ 70 h 186"/>
                      <a:gd name="T4" fmla="*/ 7 w 186"/>
                      <a:gd name="T5" fmla="*/ 57 h 186"/>
                      <a:gd name="T6" fmla="*/ 14 w 186"/>
                      <a:gd name="T7" fmla="*/ 45 h 186"/>
                      <a:gd name="T8" fmla="*/ 21 w 186"/>
                      <a:gd name="T9" fmla="*/ 34 h 186"/>
                      <a:gd name="T10" fmla="*/ 31 w 186"/>
                      <a:gd name="T11" fmla="*/ 24 h 186"/>
                      <a:gd name="T12" fmla="*/ 41 w 186"/>
                      <a:gd name="T13" fmla="*/ 16 h 186"/>
                      <a:gd name="T14" fmla="*/ 53 w 186"/>
                      <a:gd name="T15" fmla="*/ 9 h 186"/>
                      <a:gd name="T16" fmla="*/ 65 w 186"/>
                      <a:gd name="T17" fmla="*/ 4 h 186"/>
                      <a:gd name="T18" fmla="*/ 79 w 186"/>
                      <a:gd name="T19" fmla="*/ 1 h 186"/>
                      <a:gd name="T20" fmla="*/ 93 w 186"/>
                      <a:gd name="T21" fmla="*/ 0 h 186"/>
                      <a:gd name="T22" fmla="*/ 107 w 186"/>
                      <a:gd name="T23" fmla="*/ 1 h 186"/>
                      <a:gd name="T24" fmla="*/ 121 w 186"/>
                      <a:gd name="T25" fmla="*/ 4 h 186"/>
                      <a:gd name="T26" fmla="*/ 133 w 186"/>
                      <a:gd name="T27" fmla="*/ 9 h 186"/>
                      <a:gd name="T28" fmla="*/ 145 w 186"/>
                      <a:gd name="T29" fmla="*/ 16 h 186"/>
                      <a:gd name="T30" fmla="*/ 156 w 186"/>
                      <a:gd name="T31" fmla="*/ 24 h 186"/>
                      <a:gd name="T32" fmla="*/ 165 w 186"/>
                      <a:gd name="T33" fmla="*/ 34 h 186"/>
                      <a:gd name="T34" fmla="*/ 173 w 186"/>
                      <a:gd name="T35" fmla="*/ 45 h 186"/>
                      <a:gd name="T36" fmla="*/ 179 w 186"/>
                      <a:gd name="T37" fmla="*/ 57 h 186"/>
                      <a:gd name="T38" fmla="*/ 183 w 186"/>
                      <a:gd name="T39" fmla="*/ 70 h 186"/>
                      <a:gd name="T40" fmla="*/ 186 w 186"/>
                      <a:gd name="T41" fmla="*/ 84 h 186"/>
                      <a:gd name="T42" fmla="*/ 186 w 186"/>
                      <a:gd name="T43" fmla="*/ 98 h 186"/>
                      <a:gd name="T44" fmla="*/ 184 w 186"/>
                      <a:gd name="T45" fmla="*/ 112 h 186"/>
                      <a:gd name="T46" fmla="*/ 180 w 186"/>
                      <a:gd name="T47" fmla="*/ 125 h 186"/>
                      <a:gd name="T48" fmla="*/ 175 w 186"/>
                      <a:gd name="T49" fmla="*/ 137 h 186"/>
                      <a:gd name="T50" fmla="*/ 168 w 186"/>
                      <a:gd name="T51" fmla="*/ 149 h 186"/>
                      <a:gd name="T52" fmla="*/ 159 w 186"/>
                      <a:gd name="T53" fmla="*/ 159 h 186"/>
                      <a:gd name="T54" fmla="*/ 149 w 186"/>
                      <a:gd name="T55" fmla="*/ 168 h 186"/>
                      <a:gd name="T56" fmla="*/ 137 w 186"/>
                      <a:gd name="T57" fmla="*/ 175 h 186"/>
                      <a:gd name="T58" fmla="*/ 125 w 186"/>
                      <a:gd name="T59" fmla="*/ 180 h 186"/>
                      <a:gd name="T60" fmla="*/ 112 w 186"/>
                      <a:gd name="T61" fmla="*/ 184 h 186"/>
                      <a:gd name="T62" fmla="*/ 98 w 186"/>
                      <a:gd name="T63" fmla="*/ 186 h 186"/>
                      <a:gd name="T64" fmla="*/ 84 w 186"/>
                      <a:gd name="T65" fmla="*/ 186 h 186"/>
                      <a:gd name="T66" fmla="*/ 70 w 186"/>
                      <a:gd name="T67" fmla="*/ 183 h 186"/>
                      <a:gd name="T68" fmla="*/ 57 w 186"/>
                      <a:gd name="T69" fmla="*/ 179 h 186"/>
                      <a:gd name="T70" fmla="*/ 45 w 186"/>
                      <a:gd name="T71" fmla="*/ 172 h 186"/>
                      <a:gd name="T72" fmla="*/ 34 w 186"/>
                      <a:gd name="T73" fmla="*/ 165 h 186"/>
                      <a:gd name="T74" fmla="*/ 24 w 186"/>
                      <a:gd name="T75" fmla="*/ 155 h 186"/>
                      <a:gd name="T76" fmla="*/ 16 w 186"/>
                      <a:gd name="T77" fmla="*/ 145 h 186"/>
                      <a:gd name="T78" fmla="*/ 9 w 186"/>
                      <a:gd name="T79" fmla="*/ 133 h 186"/>
                      <a:gd name="T80" fmla="*/ 4 w 186"/>
                      <a:gd name="T81" fmla="*/ 121 h 186"/>
                      <a:gd name="T82" fmla="*/ 1 w 186"/>
                      <a:gd name="T83" fmla="*/ 107 h 186"/>
                      <a:gd name="T84" fmla="*/ 0 w 186"/>
                      <a:gd name="T85" fmla="*/ 93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 h="186">
                        <a:moveTo>
                          <a:pt x="0" y="93"/>
                        </a:moveTo>
                        <a:lnTo>
                          <a:pt x="0" y="88"/>
                        </a:lnTo>
                        <a:lnTo>
                          <a:pt x="1" y="84"/>
                        </a:lnTo>
                        <a:lnTo>
                          <a:pt x="1" y="79"/>
                        </a:lnTo>
                        <a:lnTo>
                          <a:pt x="2" y="74"/>
                        </a:lnTo>
                        <a:lnTo>
                          <a:pt x="3" y="70"/>
                        </a:lnTo>
                        <a:lnTo>
                          <a:pt x="4" y="65"/>
                        </a:lnTo>
                        <a:lnTo>
                          <a:pt x="6" y="61"/>
                        </a:lnTo>
                        <a:lnTo>
                          <a:pt x="7" y="57"/>
                        </a:lnTo>
                        <a:lnTo>
                          <a:pt x="9" y="53"/>
                        </a:lnTo>
                        <a:lnTo>
                          <a:pt x="11" y="49"/>
                        </a:lnTo>
                        <a:lnTo>
                          <a:pt x="14" y="45"/>
                        </a:lnTo>
                        <a:lnTo>
                          <a:pt x="16" y="41"/>
                        </a:lnTo>
                        <a:lnTo>
                          <a:pt x="19" y="37"/>
                        </a:lnTo>
                        <a:lnTo>
                          <a:pt x="21" y="34"/>
                        </a:lnTo>
                        <a:lnTo>
                          <a:pt x="24" y="30"/>
                        </a:lnTo>
                        <a:lnTo>
                          <a:pt x="27" y="27"/>
                        </a:lnTo>
                        <a:lnTo>
                          <a:pt x="31" y="24"/>
                        </a:lnTo>
                        <a:lnTo>
                          <a:pt x="34" y="21"/>
                        </a:lnTo>
                        <a:lnTo>
                          <a:pt x="37" y="18"/>
                        </a:lnTo>
                        <a:lnTo>
                          <a:pt x="41" y="16"/>
                        </a:lnTo>
                        <a:lnTo>
                          <a:pt x="45" y="13"/>
                        </a:lnTo>
                        <a:lnTo>
                          <a:pt x="49" y="11"/>
                        </a:lnTo>
                        <a:lnTo>
                          <a:pt x="53" y="9"/>
                        </a:lnTo>
                        <a:lnTo>
                          <a:pt x="57" y="7"/>
                        </a:lnTo>
                        <a:lnTo>
                          <a:pt x="61" y="6"/>
                        </a:lnTo>
                        <a:lnTo>
                          <a:pt x="65" y="4"/>
                        </a:lnTo>
                        <a:lnTo>
                          <a:pt x="70" y="3"/>
                        </a:lnTo>
                        <a:lnTo>
                          <a:pt x="74" y="2"/>
                        </a:lnTo>
                        <a:lnTo>
                          <a:pt x="79" y="1"/>
                        </a:lnTo>
                        <a:lnTo>
                          <a:pt x="84" y="0"/>
                        </a:lnTo>
                        <a:lnTo>
                          <a:pt x="88" y="0"/>
                        </a:lnTo>
                        <a:lnTo>
                          <a:pt x="93" y="0"/>
                        </a:lnTo>
                        <a:lnTo>
                          <a:pt x="98" y="0"/>
                        </a:lnTo>
                        <a:lnTo>
                          <a:pt x="103" y="0"/>
                        </a:lnTo>
                        <a:lnTo>
                          <a:pt x="107" y="1"/>
                        </a:lnTo>
                        <a:lnTo>
                          <a:pt x="112" y="2"/>
                        </a:lnTo>
                        <a:lnTo>
                          <a:pt x="116" y="3"/>
                        </a:lnTo>
                        <a:lnTo>
                          <a:pt x="121" y="4"/>
                        </a:lnTo>
                        <a:lnTo>
                          <a:pt x="125" y="6"/>
                        </a:lnTo>
                        <a:lnTo>
                          <a:pt x="129" y="7"/>
                        </a:lnTo>
                        <a:lnTo>
                          <a:pt x="133" y="9"/>
                        </a:lnTo>
                        <a:lnTo>
                          <a:pt x="137" y="11"/>
                        </a:lnTo>
                        <a:lnTo>
                          <a:pt x="141" y="13"/>
                        </a:lnTo>
                        <a:lnTo>
                          <a:pt x="145" y="16"/>
                        </a:lnTo>
                        <a:lnTo>
                          <a:pt x="149" y="18"/>
                        </a:lnTo>
                        <a:lnTo>
                          <a:pt x="152" y="21"/>
                        </a:lnTo>
                        <a:lnTo>
                          <a:pt x="156" y="24"/>
                        </a:lnTo>
                        <a:lnTo>
                          <a:pt x="159" y="27"/>
                        </a:lnTo>
                        <a:lnTo>
                          <a:pt x="162" y="30"/>
                        </a:lnTo>
                        <a:lnTo>
                          <a:pt x="165" y="34"/>
                        </a:lnTo>
                        <a:lnTo>
                          <a:pt x="168" y="37"/>
                        </a:lnTo>
                        <a:lnTo>
                          <a:pt x="170" y="41"/>
                        </a:lnTo>
                        <a:lnTo>
                          <a:pt x="173" y="45"/>
                        </a:lnTo>
                        <a:lnTo>
                          <a:pt x="175" y="49"/>
                        </a:lnTo>
                        <a:lnTo>
                          <a:pt x="177" y="53"/>
                        </a:lnTo>
                        <a:lnTo>
                          <a:pt x="179" y="57"/>
                        </a:lnTo>
                        <a:lnTo>
                          <a:pt x="180" y="61"/>
                        </a:lnTo>
                        <a:lnTo>
                          <a:pt x="182" y="65"/>
                        </a:lnTo>
                        <a:lnTo>
                          <a:pt x="183" y="70"/>
                        </a:lnTo>
                        <a:lnTo>
                          <a:pt x="184" y="74"/>
                        </a:lnTo>
                        <a:lnTo>
                          <a:pt x="185" y="79"/>
                        </a:lnTo>
                        <a:lnTo>
                          <a:pt x="186" y="84"/>
                        </a:lnTo>
                        <a:lnTo>
                          <a:pt x="186" y="88"/>
                        </a:lnTo>
                        <a:lnTo>
                          <a:pt x="186" y="93"/>
                        </a:lnTo>
                        <a:lnTo>
                          <a:pt x="186" y="98"/>
                        </a:lnTo>
                        <a:lnTo>
                          <a:pt x="186" y="102"/>
                        </a:lnTo>
                        <a:lnTo>
                          <a:pt x="185" y="107"/>
                        </a:lnTo>
                        <a:lnTo>
                          <a:pt x="184" y="112"/>
                        </a:lnTo>
                        <a:lnTo>
                          <a:pt x="183" y="116"/>
                        </a:lnTo>
                        <a:lnTo>
                          <a:pt x="182" y="121"/>
                        </a:lnTo>
                        <a:lnTo>
                          <a:pt x="180" y="125"/>
                        </a:lnTo>
                        <a:lnTo>
                          <a:pt x="179" y="129"/>
                        </a:lnTo>
                        <a:lnTo>
                          <a:pt x="177" y="133"/>
                        </a:lnTo>
                        <a:lnTo>
                          <a:pt x="175" y="137"/>
                        </a:lnTo>
                        <a:lnTo>
                          <a:pt x="173" y="141"/>
                        </a:lnTo>
                        <a:lnTo>
                          <a:pt x="170" y="145"/>
                        </a:lnTo>
                        <a:lnTo>
                          <a:pt x="168" y="149"/>
                        </a:lnTo>
                        <a:lnTo>
                          <a:pt x="165" y="152"/>
                        </a:lnTo>
                        <a:lnTo>
                          <a:pt x="162" y="155"/>
                        </a:lnTo>
                        <a:lnTo>
                          <a:pt x="159" y="159"/>
                        </a:lnTo>
                        <a:lnTo>
                          <a:pt x="156" y="162"/>
                        </a:lnTo>
                        <a:lnTo>
                          <a:pt x="152" y="165"/>
                        </a:lnTo>
                        <a:lnTo>
                          <a:pt x="149" y="168"/>
                        </a:lnTo>
                        <a:lnTo>
                          <a:pt x="145" y="170"/>
                        </a:lnTo>
                        <a:lnTo>
                          <a:pt x="141" y="172"/>
                        </a:lnTo>
                        <a:lnTo>
                          <a:pt x="137" y="175"/>
                        </a:lnTo>
                        <a:lnTo>
                          <a:pt x="133" y="177"/>
                        </a:lnTo>
                        <a:lnTo>
                          <a:pt x="129" y="179"/>
                        </a:lnTo>
                        <a:lnTo>
                          <a:pt x="125" y="180"/>
                        </a:lnTo>
                        <a:lnTo>
                          <a:pt x="121" y="182"/>
                        </a:lnTo>
                        <a:lnTo>
                          <a:pt x="116" y="183"/>
                        </a:lnTo>
                        <a:lnTo>
                          <a:pt x="112" y="184"/>
                        </a:lnTo>
                        <a:lnTo>
                          <a:pt x="107" y="185"/>
                        </a:lnTo>
                        <a:lnTo>
                          <a:pt x="103" y="186"/>
                        </a:lnTo>
                        <a:lnTo>
                          <a:pt x="98" y="186"/>
                        </a:lnTo>
                        <a:lnTo>
                          <a:pt x="93" y="186"/>
                        </a:lnTo>
                        <a:lnTo>
                          <a:pt x="88" y="186"/>
                        </a:lnTo>
                        <a:lnTo>
                          <a:pt x="84" y="186"/>
                        </a:lnTo>
                        <a:lnTo>
                          <a:pt x="79" y="185"/>
                        </a:lnTo>
                        <a:lnTo>
                          <a:pt x="74" y="184"/>
                        </a:lnTo>
                        <a:lnTo>
                          <a:pt x="70" y="183"/>
                        </a:lnTo>
                        <a:lnTo>
                          <a:pt x="65" y="182"/>
                        </a:lnTo>
                        <a:lnTo>
                          <a:pt x="61" y="180"/>
                        </a:lnTo>
                        <a:lnTo>
                          <a:pt x="57" y="179"/>
                        </a:lnTo>
                        <a:lnTo>
                          <a:pt x="53" y="177"/>
                        </a:lnTo>
                        <a:lnTo>
                          <a:pt x="49" y="175"/>
                        </a:lnTo>
                        <a:lnTo>
                          <a:pt x="45" y="172"/>
                        </a:lnTo>
                        <a:lnTo>
                          <a:pt x="41" y="170"/>
                        </a:lnTo>
                        <a:lnTo>
                          <a:pt x="37" y="168"/>
                        </a:lnTo>
                        <a:lnTo>
                          <a:pt x="34" y="165"/>
                        </a:lnTo>
                        <a:lnTo>
                          <a:pt x="31" y="162"/>
                        </a:lnTo>
                        <a:lnTo>
                          <a:pt x="27" y="159"/>
                        </a:lnTo>
                        <a:lnTo>
                          <a:pt x="24" y="155"/>
                        </a:lnTo>
                        <a:lnTo>
                          <a:pt x="21" y="152"/>
                        </a:lnTo>
                        <a:lnTo>
                          <a:pt x="19" y="149"/>
                        </a:lnTo>
                        <a:lnTo>
                          <a:pt x="16" y="145"/>
                        </a:lnTo>
                        <a:lnTo>
                          <a:pt x="14" y="141"/>
                        </a:lnTo>
                        <a:lnTo>
                          <a:pt x="11" y="137"/>
                        </a:lnTo>
                        <a:lnTo>
                          <a:pt x="9" y="133"/>
                        </a:lnTo>
                        <a:lnTo>
                          <a:pt x="7" y="129"/>
                        </a:lnTo>
                        <a:lnTo>
                          <a:pt x="6" y="125"/>
                        </a:lnTo>
                        <a:lnTo>
                          <a:pt x="4" y="121"/>
                        </a:lnTo>
                        <a:lnTo>
                          <a:pt x="3" y="116"/>
                        </a:lnTo>
                        <a:lnTo>
                          <a:pt x="2" y="112"/>
                        </a:lnTo>
                        <a:lnTo>
                          <a:pt x="1" y="107"/>
                        </a:lnTo>
                        <a:lnTo>
                          <a:pt x="1" y="102"/>
                        </a:lnTo>
                        <a:lnTo>
                          <a:pt x="0" y="98"/>
                        </a:lnTo>
                        <a:lnTo>
                          <a:pt x="0" y="93"/>
                        </a:lnTo>
                      </a:path>
                    </a:pathLst>
                  </a:custGeom>
                  <a:noFill/>
                  <a:ln w="1" cap="rnd">
                    <a:solidFill>
                      <a:srgbClr val="151619"/>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14" name="Freeform 27"/>
                  <p:cNvSpPr>
                    <a:spLocks noEditPoints="1"/>
                  </p:cNvSpPr>
                  <p:nvPr/>
                </p:nvSpPr>
                <p:spPr bwMode="auto">
                  <a:xfrm>
                    <a:off x="4053" y="2220"/>
                    <a:ext cx="216" cy="217"/>
                  </a:xfrm>
                  <a:custGeom>
                    <a:avLst/>
                    <a:gdLst>
                      <a:gd name="T0" fmla="*/ 2 w 216"/>
                      <a:gd name="T1" fmla="*/ 130 h 217"/>
                      <a:gd name="T2" fmla="*/ 11 w 216"/>
                      <a:gd name="T3" fmla="*/ 156 h 217"/>
                      <a:gd name="T4" fmla="*/ 25 w 216"/>
                      <a:gd name="T5" fmla="*/ 177 h 217"/>
                      <a:gd name="T6" fmla="*/ 44 w 216"/>
                      <a:gd name="T7" fmla="*/ 195 h 217"/>
                      <a:gd name="T8" fmla="*/ 66 w 216"/>
                      <a:gd name="T9" fmla="*/ 208 h 217"/>
                      <a:gd name="T10" fmla="*/ 92 w 216"/>
                      <a:gd name="T11" fmla="*/ 216 h 217"/>
                      <a:gd name="T12" fmla="*/ 119 w 216"/>
                      <a:gd name="T13" fmla="*/ 216 h 217"/>
                      <a:gd name="T14" fmla="*/ 145 w 216"/>
                      <a:gd name="T15" fmla="*/ 210 h 217"/>
                      <a:gd name="T16" fmla="*/ 168 w 216"/>
                      <a:gd name="T17" fmla="*/ 198 h 217"/>
                      <a:gd name="T18" fmla="*/ 188 w 216"/>
                      <a:gd name="T19" fmla="*/ 181 h 217"/>
                      <a:gd name="T20" fmla="*/ 203 w 216"/>
                      <a:gd name="T21" fmla="*/ 160 h 217"/>
                      <a:gd name="T22" fmla="*/ 213 w 216"/>
                      <a:gd name="T23" fmla="*/ 136 h 217"/>
                      <a:gd name="T24" fmla="*/ 216 w 216"/>
                      <a:gd name="T25" fmla="*/ 108 h 217"/>
                      <a:gd name="T26" fmla="*/ 213 w 216"/>
                      <a:gd name="T27" fmla="*/ 81 h 217"/>
                      <a:gd name="T28" fmla="*/ 203 w 216"/>
                      <a:gd name="T29" fmla="*/ 57 h 217"/>
                      <a:gd name="T30" fmla="*/ 188 w 216"/>
                      <a:gd name="T31" fmla="*/ 36 h 217"/>
                      <a:gd name="T32" fmla="*/ 168 w 216"/>
                      <a:gd name="T33" fmla="*/ 19 h 217"/>
                      <a:gd name="T34" fmla="*/ 145 w 216"/>
                      <a:gd name="T35" fmla="*/ 7 h 217"/>
                      <a:gd name="T36" fmla="*/ 119 w 216"/>
                      <a:gd name="T37" fmla="*/ 1 h 217"/>
                      <a:gd name="T38" fmla="*/ 92 w 216"/>
                      <a:gd name="T39" fmla="*/ 1 h 217"/>
                      <a:gd name="T40" fmla="*/ 66 w 216"/>
                      <a:gd name="T41" fmla="*/ 9 h 217"/>
                      <a:gd name="T42" fmla="*/ 44 w 216"/>
                      <a:gd name="T43" fmla="*/ 22 h 217"/>
                      <a:gd name="T44" fmla="*/ 25 w 216"/>
                      <a:gd name="T45" fmla="*/ 39 h 217"/>
                      <a:gd name="T46" fmla="*/ 11 w 216"/>
                      <a:gd name="T47" fmla="*/ 61 h 217"/>
                      <a:gd name="T48" fmla="*/ 2 w 216"/>
                      <a:gd name="T49" fmla="*/ 87 h 217"/>
                      <a:gd name="T50" fmla="*/ 15 w 216"/>
                      <a:gd name="T51" fmla="*/ 108 h 217"/>
                      <a:gd name="T52" fmla="*/ 18 w 216"/>
                      <a:gd name="T53" fmla="*/ 85 h 217"/>
                      <a:gd name="T54" fmla="*/ 26 w 216"/>
                      <a:gd name="T55" fmla="*/ 64 h 217"/>
                      <a:gd name="T56" fmla="*/ 39 w 216"/>
                      <a:gd name="T57" fmla="*/ 46 h 217"/>
                      <a:gd name="T58" fmla="*/ 56 w 216"/>
                      <a:gd name="T59" fmla="*/ 31 h 217"/>
                      <a:gd name="T60" fmla="*/ 76 w 216"/>
                      <a:gd name="T61" fmla="*/ 21 h 217"/>
                      <a:gd name="T62" fmla="*/ 99 w 216"/>
                      <a:gd name="T63" fmla="*/ 16 h 217"/>
                      <a:gd name="T64" fmla="*/ 122 w 216"/>
                      <a:gd name="T65" fmla="*/ 16 h 217"/>
                      <a:gd name="T66" fmla="*/ 144 w 216"/>
                      <a:gd name="T67" fmla="*/ 22 h 217"/>
                      <a:gd name="T68" fmla="*/ 164 w 216"/>
                      <a:gd name="T69" fmla="*/ 34 h 217"/>
                      <a:gd name="T70" fmla="*/ 180 w 216"/>
                      <a:gd name="T71" fmla="*/ 49 h 217"/>
                      <a:gd name="T72" fmla="*/ 192 w 216"/>
                      <a:gd name="T73" fmla="*/ 68 h 217"/>
                      <a:gd name="T74" fmla="*/ 199 w 216"/>
                      <a:gd name="T75" fmla="*/ 90 h 217"/>
                      <a:gd name="T76" fmla="*/ 201 w 216"/>
                      <a:gd name="T77" fmla="*/ 113 h 217"/>
                      <a:gd name="T78" fmla="*/ 197 w 216"/>
                      <a:gd name="T79" fmla="*/ 136 h 217"/>
                      <a:gd name="T80" fmla="*/ 188 w 216"/>
                      <a:gd name="T81" fmla="*/ 157 h 217"/>
                      <a:gd name="T82" fmla="*/ 174 w 216"/>
                      <a:gd name="T83" fmla="*/ 174 h 217"/>
                      <a:gd name="T84" fmla="*/ 156 w 216"/>
                      <a:gd name="T85" fmla="*/ 188 h 217"/>
                      <a:gd name="T86" fmla="*/ 136 w 216"/>
                      <a:gd name="T87" fmla="*/ 198 h 217"/>
                      <a:gd name="T88" fmla="*/ 113 w 216"/>
                      <a:gd name="T89" fmla="*/ 202 h 217"/>
                      <a:gd name="T90" fmla="*/ 89 w 216"/>
                      <a:gd name="T91" fmla="*/ 200 h 217"/>
                      <a:gd name="T92" fmla="*/ 68 w 216"/>
                      <a:gd name="T93" fmla="*/ 193 h 217"/>
                      <a:gd name="T94" fmla="*/ 49 w 216"/>
                      <a:gd name="T95" fmla="*/ 180 h 217"/>
                      <a:gd name="T96" fmla="*/ 34 w 216"/>
                      <a:gd name="T97" fmla="*/ 164 h 217"/>
                      <a:gd name="T98" fmla="*/ 23 w 216"/>
                      <a:gd name="T99" fmla="*/ 145 h 217"/>
                      <a:gd name="T100" fmla="*/ 16 w 216"/>
                      <a:gd name="T101" fmla="*/ 123 h 2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 h="217">
                        <a:moveTo>
                          <a:pt x="0" y="108"/>
                        </a:moveTo>
                        <a:lnTo>
                          <a:pt x="0" y="114"/>
                        </a:lnTo>
                        <a:lnTo>
                          <a:pt x="1" y="120"/>
                        </a:lnTo>
                        <a:lnTo>
                          <a:pt x="1" y="125"/>
                        </a:lnTo>
                        <a:lnTo>
                          <a:pt x="2" y="130"/>
                        </a:lnTo>
                        <a:lnTo>
                          <a:pt x="4" y="136"/>
                        </a:lnTo>
                        <a:lnTo>
                          <a:pt x="5" y="141"/>
                        </a:lnTo>
                        <a:lnTo>
                          <a:pt x="7" y="146"/>
                        </a:lnTo>
                        <a:lnTo>
                          <a:pt x="9" y="151"/>
                        </a:lnTo>
                        <a:lnTo>
                          <a:pt x="11" y="156"/>
                        </a:lnTo>
                        <a:lnTo>
                          <a:pt x="13" y="160"/>
                        </a:lnTo>
                        <a:lnTo>
                          <a:pt x="16" y="165"/>
                        </a:lnTo>
                        <a:lnTo>
                          <a:pt x="19" y="169"/>
                        </a:lnTo>
                        <a:lnTo>
                          <a:pt x="22" y="173"/>
                        </a:lnTo>
                        <a:lnTo>
                          <a:pt x="25" y="177"/>
                        </a:lnTo>
                        <a:lnTo>
                          <a:pt x="28" y="181"/>
                        </a:lnTo>
                        <a:lnTo>
                          <a:pt x="32" y="185"/>
                        </a:lnTo>
                        <a:lnTo>
                          <a:pt x="35" y="189"/>
                        </a:lnTo>
                        <a:lnTo>
                          <a:pt x="39" y="192"/>
                        </a:lnTo>
                        <a:lnTo>
                          <a:pt x="44" y="195"/>
                        </a:lnTo>
                        <a:lnTo>
                          <a:pt x="48" y="198"/>
                        </a:lnTo>
                        <a:lnTo>
                          <a:pt x="52" y="201"/>
                        </a:lnTo>
                        <a:lnTo>
                          <a:pt x="57" y="204"/>
                        </a:lnTo>
                        <a:lnTo>
                          <a:pt x="61" y="206"/>
                        </a:lnTo>
                        <a:lnTo>
                          <a:pt x="66" y="208"/>
                        </a:lnTo>
                        <a:lnTo>
                          <a:pt x="71" y="210"/>
                        </a:lnTo>
                        <a:lnTo>
                          <a:pt x="76" y="212"/>
                        </a:lnTo>
                        <a:lnTo>
                          <a:pt x="81" y="214"/>
                        </a:lnTo>
                        <a:lnTo>
                          <a:pt x="86" y="215"/>
                        </a:lnTo>
                        <a:lnTo>
                          <a:pt x="92" y="216"/>
                        </a:lnTo>
                        <a:lnTo>
                          <a:pt x="97" y="216"/>
                        </a:lnTo>
                        <a:lnTo>
                          <a:pt x="103" y="217"/>
                        </a:lnTo>
                        <a:lnTo>
                          <a:pt x="108" y="217"/>
                        </a:lnTo>
                        <a:lnTo>
                          <a:pt x="114" y="217"/>
                        </a:lnTo>
                        <a:lnTo>
                          <a:pt x="119" y="216"/>
                        </a:lnTo>
                        <a:lnTo>
                          <a:pt x="125" y="216"/>
                        </a:lnTo>
                        <a:lnTo>
                          <a:pt x="130" y="215"/>
                        </a:lnTo>
                        <a:lnTo>
                          <a:pt x="135" y="214"/>
                        </a:lnTo>
                        <a:lnTo>
                          <a:pt x="140" y="212"/>
                        </a:lnTo>
                        <a:lnTo>
                          <a:pt x="145" y="210"/>
                        </a:lnTo>
                        <a:lnTo>
                          <a:pt x="150" y="208"/>
                        </a:lnTo>
                        <a:lnTo>
                          <a:pt x="155" y="206"/>
                        </a:lnTo>
                        <a:lnTo>
                          <a:pt x="160" y="204"/>
                        </a:lnTo>
                        <a:lnTo>
                          <a:pt x="164" y="201"/>
                        </a:lnTo>
                        <a:lnTo>
                          <a:pt x="168" y="198"/>
                        </a:lnTo>
                        <a:lnTo>
                          <a:pt x="173" y="195"/>
                        </a:lnTo>
                        <a:lnTo>
                          <a:pt x="177" y="192"/>
                        </a:lnTo>
                        <a:lnTo>
                          <a:pt x="181" y="189"/>
                        </a:lnTo>
                        <a:lnTo>
                          <a:pt x="184" y="185"/>
                        </a:lnTo>
                        <a:lnTo>
                          <a:pt x="188" y="181"/>
                        </a:lnTo>
                        <a:lnTo>
                          <a:pt x="191" y="177"/>
                        </a:lnTo>
                        <a:lnTo>
                          <a:pt x="195" y="173"/>
                        </a:lnTo>
                        <a:lnTo>
                          <a:pt x="198" y="169"/>
                        </a:lnTo>
                        <a:lnTo>
                          <a:pt x="200" y="165"/>
                        </a:lnTo>
                        <a:lnTo>
                          <a:pt x="203" y="160"/>
                        </a:lnTo>
                        <a:lnTo>
                          <a:pt x="205" y="156"/>
                        </a:lnTo>
                        <a:lnTo>
                          <a:pt x="208" y="151"/>
                        </a:lnTo>
                        <a:lnTo>
                          <a:pt x="210" y="146"/>
                        </a:lnTo>
                        <a:lnTo>
                          <a:pt x="211" y="141"/>
                        </a:lnTo>
                        <a:lnTo>
                          <a:pt x="213" y="136"/>
                        </a:lnTo>
                        <a:lnTo>
                          <a:pt x="214" y="130"/>
                        </a:lnTo>
                        <a:lnTo>
                          <a:pt x="215" y="125"/>
                        </a:lnTo>
                        <a:lnTo>
                          <a:pt x="216" y="120"/>
                        </a:lnTo>
                        <a:lnTo>
                          <a:pt x="216" y="114"/>
                        </a:lnTo>
                        <a:lnTo>
                          <a:pt x="216" y="108"/>
                        </a:lnTo>
                        <a:lnTo>
                          <a:pt x="216" y="103"/>
                        </a:lnTo>
                        <a:lnTo>
                          <a:pt x="216" y="97"/>
                        </a:lnTo>
                        <a:lnTo>
                          <a:pt x="215" y="92"/>
                        </a:lnTo>
                        <a:lnTo>
                          <a:pt x="214" y="87"/>
                        </a:lnTo>
                        <a:lnTo>
                          <a:pt x="213" y="81"/>
                        </a:lnTo>
                        <a:lnTo>
                          <a:pt x="211" y="76"/>
                        </a:lnTo>
                        <a:lnTo>
                          <a:pt x="210" y="71"/>
                        </a:lnTo>
                        <a:lnTo>
                          <a:pt x="208" y="66"/>
                        </a:lnTo>
                        <a:lnTo>
                          <a:pt x="205" y="61"/>
                        </a:lnTo>
                        <a:lnTo>
                          <a:pt x="203" y="57"/>
                        </a:lnTo>
                        <a:lnTo>
                          <a:pt x="200" y="52"/>
                        </a:lnTo>
                        <a:lnTo>
                          <a:pt x="198" y="48"/>
                        </a:lnTo>
                        <a:lnTo>
                          <a:pt x="195" y="44"/>
                        </a:lnTo>
                        <a:lnTo>
                          <a:pt x="191" y="39"/>
                        </a:lnTo>
                        <a:lnTo>
                          <a:pt x="188" y="36"/>
                        </a:lnTo>
                        <a:lnTo>
                          <a:pt x="184" y="32"/>
                        </a:lnTo>
                        <a:lnTo>
                          <a:pt x="181" y="28"/>
                        </a:lnTo>
                        <a:lnTo>
                          <a:pt x="177" y="25"/>
                        </a:lnTo>
                        <a:lnTo>
                          <a:pt x="173" y="22"/>
                        </a:lnTo>
                        <a:lnTo>
                          <a:pt x="168" y="19"/>
                        </a:lnTo>
                        <a:lnTo>
                          <a:pt x="164" y="16"/>
                        </a:lnTo>
                        <a:lnTo>
                          <a:pt x="160" y="13"/>
                        </a:lnTo>
                        <a:lnTo>
                          <a:pt x="155" y="11"/>
                        </a:lnTo>
                        <a:lnTo>
                          <a:pt x="150" y="9"/>
                        </a:lnTo>
                        <a:lnTo>
                          <a:pt x="145" y="7"/>
                        </a:lnTo>
                        <a:lnTo>
                          <a:pt x="140" y="5"/>
                        </a:lnTo>
                        <a:lnTo>
                          <a:pt x="135" y="3"/>
                        </a:lnTo>
                        <a:lnTo>
                          <a:pt x="130" y="2"/>
                        </a:lnTo>
                        <a:lnTo>
                          <a:pt x="125" y="1"/>
                        </a:lnTo>
                        <a:lnTo>
                          <a:pt x="119" y="1"/>
                        </a:lnTo>
                        <a:lnTo>
                          <a:pt x="114" y="0"/>
                        </a:lnTo>
                        <a:lnTo>
                          <a:pt x="108" y="0"/>
                        </a:lnTo>
                        <a:lnTo>
                          <a:pt x="103" y="0"/>
                        </a:lnTo>
                        <a:lnTo>
                          <a:pt x="97" y="1"/>
                        </a:lnTo>
                        <a:lnTo>
                          <a:pt x="92" y="1"/>
                        </a:lnTo>
                        <a:lnTo>
                          <a:pt x="86" y="2"/>
                        </a:lnTo>
                        <a:lnTo>
                          <a:pt x="81" y="3"/>
                        </a:lnTo>
                        <a:lnTo>
                          <a:pt x="76" y="5"/>
                        </a:lnTo>
                        <a:lnTo>
                          <a:pt x="71" y="7"/>
                        </a:lnTo>
                        <a:lnTo>
                          <a:pt x="66" y="9"/>
                        </a:lnTo>
                        <a:lnTo>
                          <a:pt x="61" y="11"/>
                        </a:lnTo>
                        <a:lnTo>
                          <a:pt x="57" y="13"/>
                        </a:lnTo>
                        <a:lnTo>
                          <a:pt x="52" y="16"/>
                        </a:lnTo>
                        <a:lnTo>
                          <a:pt x="48" y="19"/>
                        </a:lnTo>
                        <a:lnTo>
                          <a:pt x="44" y="22"/>
                        </a:lnTo>
                        <a:lnTo>
                          <a:pt x="39" y="25"/>
                        </a:lnTo>
                        <a:lnTo>
                          <a:pt x="35" y="28"/>
                        </a:lnTo>
                        <a:lnTo>
                          <a:pt x="32" y="32"/>
                        </a:lnTo>
                        <a:lnTo>
                          <a:pt x="28" y="36"/>
                        </a:lnTo>
                        <a:lnTo>
                          <a:pt x="25" y="39"/>
                        </a:lnTo>
                        <a:lnTo>
                          <a:pt x="22" y="44"/>
                        </a:lnTo>
                        <a:lnTo>
                          <a:pt x="19" y="48"/>
                        </a:lnTo>
                        <a:lnTo>
                          <a:pt x="16" y="52"/>
                        </a:lnTo>
                        <a:lnTo>
                          <a:pt x="13" y="57"/>
                        </a:lnTo>
                        <a:lnTo>
                          <a:pt x="11" y="61"/>
                        </a:lnTo>
                        <a:lnTo>
                          <a:pt x="9" y="66"/>
                        </a:lnTo>
                        <a:lnTo>
                          <a:pt x="7" y="71"/>
                        </a:lnTo>
                        <a:lnTo>
                          <a:pt x="5" y="76"/>
                        </a:lnTo>
                        <a:lnTo>
                          <a:pt x="4" y="81"/>
                        </a:lnTo>
                        <a:lnTo>
                          <a:pt x="2" y="87"/>
                        </a:lnTo>
                        <a:lnTo>
                          <a:pt x="1" y="92"/>
                        </a:lnTo>
                        <a:lnTo>
                          <a:pt x="1" y="97"/>
                        </a:lnTo>
                        <a:lnTo>
                          <a:pt x="0" y="103"/>
                        </a:lnTo>
                        <a:lnTo>
                          <a:pt x="0" y="108"/>
                        </a:lnTo>
                        <a:close/>
                        <a:moveTo>
                          <a:pt x="15" y="108"/>
                        </a:moveTo>
                        <a:lnTo>
                          <a:pt x="15" y="104"/>
                        </a:lnTo>
                        <a:lnTo>
                          <a:pt x="16" y="99"/>
                        </a:lnTo>
                        <a:lnTo>
                          <a:pt x="16" y="94"/>
                        </a:lnTo>
                        <a:lnTo>
                          <a:pt x="17" y="90"/>
                        </a:lnTo>
                        <a:lnTo>
                          <a:pt x="18" y="85"/>
                        </a:lnTo>
                        <a:lnTo>
                          <a:pt x="19" y="81"/>
                        </a:lnTo>
                        <a:lnTo>
                          <a:pt x="21" y="76"/>
                        </a:lnTo>
                        <a:lnTo>
                          <a:pt x="23" y="72"/>
                        </a:lnTo>
                        <a:lnTo>
                          <a:pt x="24" y="68"/>
                        </a:lnTo>
                        <a:lnTo>
                          <a:pt x="26" y="64"/>
                        </a:lnTo>
                        <a:lnTo>
                          <a:pt x="29" y="60"/>
                        </a:lnTo>
                        <a:lnTo>
                          <a:pt x="31" y="56"/>
                        </a:lnTo>
                        <a:lnTo>
                          <a:pt x="34" y="53"/>
                        </a:lnTo>
                        <a:lnTo>
                          <a:pt x="36" y="49"/>
                        </a:lnTo>
                        <a:lnTo>
                          <a:pt x="39" y="46"/>
                        </a:lnTo>
                        <a:lnTo>
                          <a:pt x="42" y="42"/>
                        </a:lnTo>
                        <a:lnTo>
                          <a:pt x="46" y="39"/>
                        </a:lnTo>
                        <a:lnTo>
                          <a:pt x="49" y="36"/>
                        </a:lnTo>
                        <a:lnTo>
                          <a:pt x="53" y="34"/>
                        </a:lnTo>
                        <a:lnTo>
                          <a:pt x="56" y="31"/>
                        </a:lnTo>
                        <a:lnTo>
                          <a:pt x="60" y="29"/>
                        </a:lnTo>
                        <a:lnTo>
                          <a:pt x="64" y="26"/>
                        </a:lnTo>
                        <a:lnTo>
                          <a:pt x="68" y="24"/>
                        </a:lnTo>
                        <a:lnTo>
                          <a:pt x="72" y="22"/>
                        </a:lnTo>
                        <a:lnTo>
                          <a:pt x="76" y="21"/>
                        </a:lnTo>
                        <a:lnTo>
                          <a:pt x="80" y="19"/>
                        </a:lnTo>
                        <a:lnTo>
                          <a:pt x="85" y="18"/>
                        </a:lnTo>
                        <a:lnTo>
                          <a:pt x="89" y="17"/>
                        </a:lnTo>
                        <a:lnTo>
                          <a:pt x="94" y="16"/>
                        </a:lnTo>
                        <a:lnTo>
                          <a:pt x="99" y="16"/>
                        </a:lnTo>
                        <a:lnTo>
                          <a:pt x="103" y="15"/>
                        </a:lnTo>
                        <a:lnTo>
                          <a:pt x="108" y="15"/>
                        </a:lnTo>
                        <a:lnTo>
                          <a:pt x="113" y="15"/>
                        </a:lnTo>
                        <a:lnTo>
                          <a:pt x="118" y="16"/>
                        </a:lnTo>
                        <a:lnTo>
                          <a:pt x="122" y="16"/>
                        </a:lnTo>
                        <a:lnTo>
                          <a:pt x="127" y="17"/>
                        </a:lnTo>
                        <a:lnTo>
                          <a:pt x="131" y="18"/>
                        </a:lnTo>
                        <a:lnTo>
                          <a:pt x="136" y="19"/>
                        </a:lnTo>
                        <a:lnTo>
                          <a:pt x="140" y="21"/>
                        </a:lnTo>
                        <a:lnTo>
                          <a:pt x="144" y="22"/>
                        </a:lnTo>
                        <a:lnTo>
                          <a:pt x="148" y="24"/>
                        </a:lnTo>
                        <a:lnTo>
                          <a:pt x="152" y="26"/>
                        </a:lnTo>
                        <a:lnTo>
                          <a:pt x="156" y="29"/>
                        </a:lnTo>
                        <a:lnTo>
                          <a:pt x="160" y="31"/>
                        </a:lnTo>
                        <a:lnTo>
                          <a:pt x="164" y="34"/>
                        </a:lnTo>
                        <a:lnTo>
                          <a:pt x="167" y="36"/>
                        </a:lnTo>
                        <a:lnTo>
                          <a:pt x="171" y="39"/>
                        </a:lnTo>
                        <a:lnTo>
                          <a:pt x="174" y="42"/>
                        </a:lnTo>
                        <a:lnTo>
                          <a:pt x="177" y="46"/>
                        </a:lnTo>
                        <a:lnTo>
                          <a:pt x="180" y="49"/>
                        </a:lnTo>
                        <a:lnTo>
                          <a:pt x="182" y="53"/>
                        </a:lnTo>
                        <a:lnTo>
                          <a:pt x="185" y="56"/>
                        </a:lnTo>
                        <a:lnTo>
                          <a:pt x="188" y="60"/>
                        </a:lnTo>
                        <a:lnTo>
                          <a:pt x="190" y="64"/>
                        </a:lnTo>
                        <a:lnTo>
                          <a:pt x="192" y="68"/>
                        </a:lnTo>
                        <a:lnTo>
                          <a:pt x="194" y="72"/>
                        </a:lnTo>
                        <a:lnTo>
                          <a:pt x="195" y="76"/>
                        </a:lnTo>
                        <a:lnTo>
                          <a:pt x="197" y="81"/>
                        </a:lnTo>
                        <a:lnTo>
                          <a:pt x="198" y="85"/>
                        </a:lnTo>
                        <a:lnTo>
                          <a:pt x="199" y="90"/>
                        </a:lnTo>
                        <a:lnTo>
                          <a:pt x="200" y="94"/>
                        </a:lnTo>
                        <a:lnTo>
                          <a:pt x="201" y="99"/>
                        </a:lnTo>
                        <a:lnTo>
                          <a:pt x="201" y="104"/>
                        </a:lnTo>
                        <a:lnTo>
                          <a:pt x="201" y="108"/>
                        </a:lnTo>
                        <a:lnTo>
                          <a:pt x="201" y="113"/>
                        </a:lnTo>
                        <a:lnTo>
                          <a:pt x="201" y="118"/>
                        </a:lnTo>
                        <a:lnTo>
                          <a:pt x="200" y="123"/>
                        </a:lnTo>
                        <a:lnTo>
                          <a:pt x="199" y="127"/>
                        </a:lnTo>
                        <a:lnTo>
                          <a:pt x="198" y="132"/>
                        </a:lnTo>
                        <a:lnTo>
                          <a:pt x="197" y="136"/>
                        </a:lnTo>
                        <a:lnTo>
                          <a:pt x="195" y="141"/>
                        </a:lnTo>
                        <a:lnTo>
                          <a:pt x="194" y="145"/>
                        </a:lnTo>
                        <a:lnTo>
                          <a:pt x="192" y="149"/>
                        </a:lnTo>
                        <a:lnTo>
                          <a:pt x="190" y="153"/>
                        </a:lnTo>
                        <a:lnTo>
                          <a:pt x="188" y="157"/>
                        </a:lnTo>
                        <a:lnTo>
                          <a:pt x="185" y="161"/>
                        </a:lnTo>
                        <a:lnTo>
                          <a:pt x="182" y="164"/>
                        </a:lnTo>
                        <a:lnTo>
                          <a:pt x="180" y="168"/>
                        </a:lnTo>
                        <a:lnTo>
                          <a:pt x="177" y="171"/>
                        </a:lnTo>
                        <a:lnTo>
                          <a:pt x="174" y="174"/>
                        </a:lnTo>
                        <a:lnTo>
                          <a:pt x="171" y="178"/>
                        </a:lnTo>
                        <a:lnTo>
                          <a:pt x="167" y="180"/>
                        </a:lnTo>
                        <a:lnTo>
                          <a:pt x="164" y="183"/>
                        </a:lnTo>
                        <a:lnTo>
                          <a:pt x="160" y="186"/>
                        </a:lnTo>
                        <a:lnTo>
                          <a:pt x="156" y="188"/>
                        </a:lnTo>
                        <a:lnTo>
                          <a:pt x="152" y="191"/>
                        </a:lnTo>
                        <a:lnTo>
                          <a:pt x="148" y="193"/>
                        </a:lnTo>
                        <a:lnTo>
                          <a:pt x="144" y="195"/>
                        </a:lnTo>
                        <a:lnTo>
                          <a:pt x="140" y="196"/>
                        </a:lnTo>
                        <a:lnTo>
                          <a:pt x="136" y="198"/>
                        </a:lnTo>
                        <a:lnTo>
                          <a:pt x="131" y="199"/>
                        </a:lnTo>
                        <a:lnTo>
                          <a:pt x="127" y="200"/>
                        </a:lnTo>
                        <a:lnTo>
                          <a:pt x="122" y="201"/>
                        </a:lnTo>
                        <a:lnTo>
                          <a:pt x="118" y="201"/>
                        </a:lnTo>
                        <a:lnTo>
                          <a:pt x="113" y="202"/>
                        </a:lnTo>
                        <a:lnTo>
                          <a:pt x="108" y="202"/>
                        </a:lnTo>
                        <a:lnTo>
                          <a:pt x="103" y="202"/>
                        </a:lnTo>
                        <a:lnTo>
                          <a:pt x="99" y="201"/>
                        </a:lnTo>
                        <a:lnTo>
                          <a:pt x="94" y="201"/>
                        </a:lnTo>
                        <a:lnTo>
                          <a:pt x="89" y="200"/>
                        </a:lnTo>
                        <a:lnTo>
                          <a:pt x="85" y="199"/>
                        </a:lnTo>
                        <a:lnTo>
                          <a:pt x="80" y="198"/>
                        </a:lnTo>
                        <a:lnTo>
                          <a:pt x="76" y="196"/>
                        </a:lnTo>
                        <a:lnTo>
                          <a:pt x="72" y="195"/>
                        </a:lnTo>
                        <a:lnTo>
                          <a:pt x="68" y="193"/>
                        </a:lnTo>
                        <a:lnTo>
                          <a:pt x="64" y="191"/>
                        </a:lnTo>
                        <a:lnTo>
                          <a:pt x="60" y="188"/>
                        </a:lnTo>
                        <a:lnTo>
                          <a:pt x="56" y="186"/>
                        </a:lnTo>
                        <a:lnTo>
                          <a:pt x="53" y="183"/>
                        </a:lnTo>
                        <a:lnTo>
                          <a:pt x="49" y="180"/>
                        </a:lnTo>
                        <a:lnTo>
                          <a:pt x="46" y="178"/>
                        </a:lnTo>
                        <a:lnTo>
                          <a:pt x="42" y="174"/>
                        </a:lnTo>
                        <a:lnTo>
                          <a:pt x="39" y="171"/>
                        </a:lnTo>
                        <a:lnTo>
                          <a:pt x="36" y="168"/>
                        </a:lnTo>
                        <a:lnTo>
                          <a:pt x="34" y="164"/>
                        </a:lnTo>
                        <a:lnTo>
                          <a:pt x="31" y="161"/>
                        </a:lnTo>
                        <a:lnTo>
                          <a:pt x="29" y="157"/>
                        </a:lnTo>
                        <a:lnTo>
                          <a:pt x="26" y="153"/>
                        </a:lnTo>
                        <a:lnTo>
                          <a:pt x="24" y="149"/>
                        </a:lnTo>
                        <a:lnTo>
                          <a:pt x="23" y="145"/>
                        </a:lnTo>
                        <a:lnTo>
                          <a:pt x="21" y="141"/>
                        </a:lnTo>
                        <a:lnTo>
                          <a:pt x="19" y="136"/>
                        </a:lnTo>
                        <a:lnTo>
                          <a:pt x="18" y="132"/>
                        </a:lnTo>
                        <a:lnTo>
                          <a:pt x="17" y="127"/>
                        </a:lnTo>
                        <a:lnTo>
                          <a:pt x="16" y="123"/>
                        </a:lnTo>
                        <a:lnTo>
                          <a:pt x="16" y="118"/>
                        </a:lnTo>
                        <a:lnTo>
                          <a:pt x="15" y="113"/>
                        </a:lnTo>
                        <a:lnTo>
                          <a:pt x="15"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15" name="Freeform 28"/>
                  <p:cNvSpPr/>
                  <p:nvPr/>
                </p:nvSpPr>
                <p:spPr bwMode="auto">
                  <a:xfrm>
                    <a:off x="4053" y="2220"/>
                    <a:ext cx="216" cy="217"/>
                  </a:xfrm>
                  <a:custGeom>
                    <a:avLst/>
                    <a:gdLst>
                      <a:gd name="T0" fmla="*/ 1 w 216"/>
                      <a:gd name="T1" fmla="*/ 120 h 217"/>
                      <a:gd name="T2" fmla="*/ 4 w 216"/>
                      <a:gd name="T3" fmla="*/ 136 h 217"/>
                      <a:gd name="T4" fmla="*/ 9 w 216"/>
                      <a:gd name="T5" fmla="*/ 151 h 217"/>
                      <a:gd name="T6" fmla="*/ 16 w 216"/>
                      <a:gd name="T7" fmla="*/ 165 h 217"/>
                      <a:gd name="T8" fmla="*/ 25 w 216"/>
                      <a:gd name="T9" fmla="*/ 177 h 217"/>
                      <a:gd name="T10" fmla="*/ 35 w 216"/>
                      <a:gd name="T11" fmla="*/ 189 h 217"/>
                      <a:gd name="T12" fmla="*/ 48 w 216"/>
                      <a:gd name="T13" fmla="*/ 198 h 217"/>
                      <a:gd name="T14" fmla="*/ 61 w 216"/>
                      <a:gd name="T15" fmla="*/ 206 h 217"/>
                      <a:gd name="T16" fmla="*/ 76 w 216"/>
                      <a:gd name="T17" fmla="*/ 212 h 217"/>
                      <a:gd name="T18" fmla="*/ 92 w 216"/>
                      <a:gd name="T19" fmla="*/ 216 h 217"/>
                      <a:gd name="T20" fmla="*/ 108 w 216"/>
                      <a:gd name="T21" fmla="*/ 217 h 217"/>
                      <a:gd name="T22" fmla="*/ 125 w 216"/>
                      <a:gd name="T23" fmla="*/ 216 h 217"/>
                      <a:gd name="T24" fmla="*/ 140 w 216"/>
                      <a:gd name="T25" fmla="*/ 212 h 217"/>
                      <a:gd name="T26" fmla="*/ 155 w 216"/>
                      <a:gd name="T27" fmla="*/ 206 h 217"/>
                      <a:gd name="T28" fmla="*/ 168 w 216"/>
                      <a:gd name="T29" fmla="*/ 198 h 217"/>
                      <a:gd name="T30" fmla="*/ 181 w 216"/>
                      <a:gd name="T31" fmla="*/ 189 h 217"/>
                      <a:gd name="T32" fmla="*/ 191 w 216"/>
                      <a:gd name="T33" fmla="*/ 177 h 217"/>
                      <a:gd name="T34" fmla="*/ 200 w 216"/>
                      <a:gd name="T35" fmla="*/ 165 h 217"/>
                      <a:gd name="T36" fmla="*/ 208 w 216"/>
                      <a:gd name="T37" fmla="*/ 151 h 217"/>
                      <a:gd name="T38" fmla="*/ 213 w 216"/>
                      <a:gd name="T39" fmla="*/ 136 h 217"/>
                      <a:gd name="T40" fmla="*/ 216 w 216"/>
                      <a:gd name="T41" fmla="*/ 120 h 217"/>
                      <a:gd name="T42" fmla="*/ 216 w 216"/>
                      <a:gd name="T43" fmla="*/ 103 h 217"/>
                      <a:gd name="T44" fmla="*/ 214 w 216"/>
                      <a:gd name="T45" fmla="*/ 87 h 217"/>
                      <a:gd name="T46" fmla="*/ 210 w 216"/>
                      <a:gd name="T47" fmla="*/ 71 h 217"/>
                      <a:gd name="T48" fmla="*/ 203 w 216"/>
                      <a:gd name="T49" fmla="*/ 57 h 217"/>
                      <a:gd name="T50" fmla="*/ 195 w 216"/>
                      <a:gd name="T51" fmla="*/ 44 h 217"/>
                      <a:gd name="T52" fmla="*/ 184 w 216"/>
                      <a:gd name="T53" fmla="*/ 32 h 217"/>
                      <a:gd name="T54" fmla="*/ 173 w 216"/>
                      <a:gd name="T55" fmla="*/ 22 h 217"/>
                      <a:gd name="T56" fmla="*/ 160 w 216"/>
                      <a:gd name="T57" fmla="*/ 13 h 217"/>
                      <a:gd name="T58" fmla="*/ 145 w 216"/>
                      <a:gd name="T59" fmla="*/ 7 h 217"/>
                      <a:gd name="T60" fmla="*/ 130 w 216"/>
                      <a:gd name="T61" fmla="*/ 2 h 217"/>
                      <a:gd name="T62" fmla="*/ 114 w 216"/>
                      <a:gd name="T63" fmla="*/ 0 h 217"/>
                      <a:gd name="T64" fmla="*/ 97 w 216"/>
                      <a:gd name="T65" fmla="*/ 1 h 217"/>
                      <a:gd name="T66" fmla="*/ 81 w 216"/>
                      <a:gd name="T67" fmla="*/ 3 h 217"/>
                      <a:gd name="T68" fmla="*/ 66 w 216"/>
                      <a:gd name="T69" fmla="*/ 9 h 217"/>
                      <a:gd name="T70" fmla="*/ 52 w 216"/>
                      <a:gd name="T71" fmla="*/ 16 h 217"/>
                      <a:gd name="T72" fmla="*/ 39 w 216"/>
                      <a:gd name="T73" fmla="*/ 25 h 217"/>
                      <a:gd name="T74" fmla="*/ 28 w 216"/>
                      <a:gd name="T75" fmla="*/ 36 h 217"/>
                      <a:gd name="T76" fmla="*/ 19 w 216"/>
                      <a:gd name="T77" fmla="*/ 48 h 217"/>
                      <a:gd name="T78" fmla="*/ 11 w 216"/>
                      <a:gd name="T79" fmla="*/ 61 h 217"/>
                      <a:gd name="T80" fmla="*/ 5 w 216"/>
                      <a:gd name="T81" fmla="*/ 76 h 217"/>
                      <a:gd name="T82" fmla="*/ 1 w 216"/>
                      <a:gd name="T83" fmla="*/ 92 h 217"/>
                      <a:gd name="T84" fmla="*/ 0 w 216"/>
                      <a:gd name="T85" fmla="*/ 108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 h="217">
                        <a:moveTo>
                          <a:pt x="0" y="108"/>
                        </a:moveTo>
                        <a:lnTo>
                          <a:pt x="0" y="114"/>
                        </a:lnTo>
                        <a:lnTo>
                          <a:pt x="1" y="120"/>
                        </a:lnTo>
                        <a:lnTo>
                          <a:pt x="1" y="125"/>
                        </a:lnTo>
                        <a:lnTo>
                          <a:pt x="2" y="130"/>
                        </a:lnTo>
                        <a:lnTo>
                          <a:pt x="4" y="136"/>
                        </a:lnTo>
                        <a:lnTo>
                          <a:pt x="5" y="141"/>
                        </a:lnTo>
                        <a:lnTo>
                          <a:pt x="7" y="146"/>
                        </a:lnTo>
                        <a:lnTo>
                          <a:pt x="9" y="151"/>
                        </a:lnTo>
                        <a:lnTo>
                          <a:pt x="11" y="156"/>
                        </a:lnTo>
                        <a:lnTo>
                          <a:pt x="13" y="160"/>
                        </a:lnTo>
                        <a:lnTo>
                          <a:pt x="16" y="165"/>
                        </a:lnTo>
                        <a:lnTo>
                          <a:pt x="19" y="169"/>
                        </a:lnTo>
                        <a:lnTo>
                          <a:pt x="22" y="173"/>
                        </a:lnTo>
                        <a:lnTo>
                          <a:pt x="25" y="177"/>
                        </a:lnTo>
                        <a:lnTo>
                          <a:pt x="28" y="181"/>
                        </a:lnTo>
                        <a:lnTo>
                          <a:pt x="32" y="185"/>
                        </a:lnTo>
                        <a:lnTo>
                          <a:pt x="35" y="189"/>
                        </a:lnTo>
                        <a:lnTo>
                          <a:pt x="39" y="192"/>
                        </a:lnTo>
                        <a:lnTo>
                          <a:pt x="44" y="195"/>
                        </a:lnTo>
                        <a:lnTo>
                          <a:pt x="48" y="198"/>
                        </a:lnTo>
                        <a:lnTo>
                          <a:pt x="52" y="201"/>
                        </a:lnTo>
                        <a:lnTo>
                          <a:pt x="57" y="204"/>
                        </a:lnTo>
                        <a:lnTo>
                          <a:pt x="61" y="206"/>
                        </a:lnTo>
                        <a:lnTo>
                          <a:pt x="66" y="208"/>
                        </a:lnTo>
                        <a:lnTo>
                          <a:pt x="71" y="210"/>
                        </a:lnTo>
                        <a:lnTo>
                          <a:pt x="76" y="212"/>
                        </a:lnTo>
                        <a:lnTo>
                          <a:pt x="81" y="214"/>
                        </a:lnTo>
                        <a:lnTo>
                          <a:pt x="86" y="215"/>
                        </a:lnTo>
                        <a:lnTo>
                          <a:pt x="92" y="216"/>
                        </a:lnTo>
                        <a:lnTo>
                          <a:pt x="97" y="216"/>
                        </a:lnTo>
                        <a:lnTo>
                          <a:pt x="103" y="217"/>
                        </a:lnTo>
                        <a:lnTo>
                          <a:pt x="108" y="217"/>
                        </a:lnTo>
                        <a:lnTo>
                          <a:pt x="114" y="217"/>
                        </a:lnTo>
                        <a:lnTo>
                          <a:pt x="119" y="216"/>
                        </a:lnTo>
                        <a:lnTo>
                          <a:pt x="125" y="216"/>
                        </a:lnTo>
                        <a:lnTo>
                          <a:pt x="130" y="215"/>
                        </a:lnTo>
                        <a:lnTo>
                          <a:pt x="135" y="214"/>
                        </a:lnTo>
                        <a:lnTo>
                          <a:pt x="140" y="212"/>
                        </a:lnTo>
                        <a:lnTo>
                          <a:pt x="145" y="210"/>
                        </a:lnTo>
                        <a:lnTo>
                          <a:pt x="150" y="208"/>
                        </a:lnTo>
                        <a:lnTo>
                          <a:pt x="155" y="206"/>
                        </a:lnTo>
                        <a:lnTo>
                          <a:pt x="160" y="204"/>
                        </a:lnTo>
                        <a:lnTo>
                          <a:pt x="164" y="201"/>
                        </a:lnTo>
                        <a:lnTo>
                          <a:pt x="168" y="198"/>
                        </a:lnTo>
                        <a:lnTo>
                          <a:pt x="173" y="195"/>
                        </a:lnTo>
                        <a:lnTo>
                          <a:pt x="177" y="192"/>
                        </a:lnTo>
                        <a:lnTo>
                          <a:pt x="181" y="189"/>
                        </a:lnTo>
                        <a:lnTo>
                          <a:pt x="184" y="185"/>
                        </a:lnTo>
                        <a:lnTo>
                          <a:pt x="188" y="181"/>
                        </a:lnTo>
                        <a:lnTo>
                          <a:pt x="191" y="177"/>
                        </a:lnTo>
                        <a:lnTo>
                          <a:pt x="195" y="173"/>
                        </a:lnTo>
                        <a:lnTo>
                          <a:pt x="198" y="169"/>
                        </a:lnTo>
                        <a:lnTo>
                          <a:pt x="200" y="165"/>
                        </a:lnTo>
                        <a:lnTo>
                          <a:pt x="203" y="160"/>
                        </a:lnTo>
                        <a:lnTo>
                          <a:pt x="205" y="156"/>
                        </a:lnTo>
                        <a:lnTo>
                          <a:pt x="208" y="151"/>
                        </a:lnTo>
                        <a:lnTo>
                          <a:pt x="210" y="146"/>
                        </a:lnTo>
                        <a:lnTo>
                          <a:pt x="211" y="141"/>
                        </a:lnTo>
                        <a:lnTo>
                          <a:pt x="213" y="136"/>
                        </a:lnTo>
                        <a:lnTo>
                          <a:pt x="214" y="130"/>
                        </a:lnTo>
                        <a:lnTo>
                          <a:pt x="215" y="125"/>
                        </a:lnTo>
                        <a:lnTo>
                          <a:pt x="216" y="120"/>
                        </a:lnTo>
                        <a:lnTo>
                          <a:pt x="216" y="114"/>
                        </a:lnTo>
                        <a:lnTo>
                          <a:pt x="216" y="108"/>
                        </a:lnTo>
                        <a:lnTo>
                          <a:pt x="216" y="103"/>
                        </a:lnTo>
                        <a:lnTo>
                          <a:pt x="216" y="97"/>
                        </a:lnTo>
                        <a:lnTo>
                          <a:pt x="215" y="92"/>
                        </a:lnTo>
                        <a:lnTo>
                          <a:pt x="214" y="87"/>
                        </a:lnTo>
                        <a:lnTo>
                          <a:pt x="213" y="81"/>
                        </a:lnTo>
                        <a:lnTo>
                          <a:pt x="211" y="76"/>
                        </a:lnTo>
                        <a:lnTo>
                          <a:pt x="210" y="71"/>
                        </a:lnTo>
                        <a:lnTo>
                          <a:pt x="208" y="66"/>
                        </a:lnTo>
                        <a:lnTo>
                          <a:pt x="205" y="61"/>
                        </a:lnTo>
                        <a:lnTo>
                          <a:pt x="203" y="57"/>
                        </a:lnTo>
                        <a:lnTo>
                          <a:pt x="200" y="52"/>
                        </a:lnTo>
                        <a:lnTo>
                          <a:pt x="198" y="48"/>
                        </a:lnTo>
                        <a:lnTo>
                          <a:pt x="195" y="44"/>
                        </a:lnTo>
                        <a:lnTo>
                          <a:pt x="191" y="39"/>
                        </a:lnTo>
                        <a:lnTo>
                          <a:pt x="188" y="36"/>
                        </a:lnTo>
                        <a:lnTo>
                          <a:pt x="184" y="32"/>
                        </a:lnTo>
                        <a:lnTo>
                          <a:pt x="181" y="28"/>
                        </a:lnTo>
                        <a:lnTo>
                          <a:pt x="177" y="25"/>
                        </a:lnTo>
                        <a:lnTo>
                          <a:pt x="173" y="22"/>
                        </a:lnTo>
                        <a:lnTo>
                          <a:pt x="168" y="19"/>
                        </a:lnTo>
                        <a:lnTo>
                          <a:pt x="164" y="16"/>
                        </a:lnTo>
                        <a:lnTo>
                          <a:pt x="160" y="13"/>
                        </a:lnTo>
                        <a:lnTo>
                          <a:pt x="155" y="11"/>
                        </a:lnTo>
                        <a:lnTo>
                          <a:pt x="150" y="9"/>
                        </a:lnTo>
                        <a:lnTo>
                          <a:pt x="145" y="7"/>
                        </a:lnTo>
                        <a:lnTo>
                          <a:pt x="140" y="5"/>
                        </a:lnTo>
                        <a:lnTo>
                          <a:pt x="135" y="3"/>
                        </a:lnTo>
                        <a:lnTo>
                          <a:pt x="130" y="2"/>
                        </a:lnTo>
                        <a:lnTo>
                          <a:pt x="125" y="1"/>
                        </a:lnTo>
                        <a:lnTo>
                          <a:pt x="119" y="1"/>
                        </a:lnTo>
                        <a:lnTo>
                          <a:pt x="114" y="0"/>
                        </a:lnTo>
                        <a:lnTo>
                          <a:pt x="108" y="0"/>
                        </a:lnTo>
                        <a:lnTo>
                          <a:pt x="103" y="0"/>
                        </a:lnTo>
                        <a:lnTo>
                          <a:pt x="97" y="1"/>
                        </a:lnTo>
                        <a:lnTo>
                          <a:pt x="92" y="1"/>
                        </a:lnTo>
                        <a:lnTo>
                          <a:pt x="86" y="2"/>
                        </a:lnTo>
                        <a:lnTo>
                          <a:pt x="81" y="3"/>
                        </a:lnTo>
                        <a:lnTo>
                          <a:pt x="76" y="5"/>
                        </a:lnTo>
                        <a:lnTo>
                          <a:pt x="71" y="7"/>
                        </a:lnTo>
                        <a:lnTo>
                          <a:pt x="66" y="9"/>
                        </a:lnTo>
                        <a:lnTo>
                          <a:pt x="61" y="11"/>
                        </a:lnTo>
                        <a:lnTo>
                          <a:pt x="57" y="13"/>
                        </a:lnTo>
                        <a:lnTo>
                          <a:pt x="52" y="16"/>
                        </a:lnTo>
                        <a:lnTo>
                          <a:pt x="48" y="19"/>
                        </a:lnTo>
                        <a:lnTo>
                          <a:pt x="44" y="22"/>
                        </a:lnTo>
                        <a:lnTo>
                          <a:pt x="39" y="25"/>
                        </a:lnTo>
                        <a:lnTo>
                          <a:pt x="35" y="28"/>
                        </a:lnTo>
                        <a:lnTo>
                          <a:pt x="32" y="32"/>
                        </a:lnTo>
                        <a:lnTo>
                          <a:pt x="28" y="36"/>
                        </a:lnTo>
                        <a:lnTo>
                          <a:pt x="25" y="39"/>
                        </a:lnTo>
                        <a:lnTo>
                          <a:pt x="22" y="44"/>
                        </a:lnTo>
                        <a:lnTo>
                          <a:pt x="19" y="48"/>
                        </a:lnTo>
                        <a:lnTo>
                          <a:pt x="16" y="52"/>
                        </a:lnTo>
                        <a:lnTo>
                          <a:pt x="13" y="57"/>
                        </a:lnTo>
                        <a:lnTo>
                          <a:pt x="11" y="61"/>
                        </a:lnTo>
                        <a:lnTo>
                          <a:pt x="9" y="66"/>
                        </a:lnTo>
                        <a:lnTo>
                          <a:pt x="7" y="71"/>
                        </a:lnTo>
                        <a:lnTo>
                          <a:pt x="5" y="76"/>
                        </a:lnTo>
                        <a:lnTo>
                          <a:pt x="4" y="81"/>
                        </a:lnTo>
                        <a:lnTo>
                          <a:pt x="2" y="87"/>
                        </a:lnTo>
                        <a:lnTo>
                          <a:pt x="1" y="92"/>
                        </a:lnTo>
                        <a:lnTo>
                          <a:pt x="1" y="97"/>
                        </a:lnTo>
                        <a:lnTo>
                          <a:pt x="0" y="103"/>
                        </a:lnTo>
                        <a:lnTo>
                          <a:pt x="0" y="108"/>
                        </a:lnTo>
                        <a:close/>
                      </a:path>
                    </a:pathLst>
                  </a:custGeom>
                  <a:noFill/>
                  <a:ln w="1" cap="rnd">
                    <a:solidFill>
                      <a:srgbClr val="151619"/>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16" name="Freeform 29"/>
                  <p:cNvSpPr/>
                  <p:nvPr/>
                </p:nvSpPr>
                <p:spPr bwMode="auto">
                  <a:xfrm>
                    <a:off x="4068" y="2236"/>
                    <a:ext cx="186" cy="186"/>
                  </a:xfrm>
                  <a:custGeom>
                    <a:avLst/>
                    <a:gdLst>
                      <a:gd name="T0" fmla="*/ 1 w 186"/>
                      <a:gd name="T1" fmla="*/ 83 h 186"/>
                      <a:gd name="T2" fmla="*/ 3 w 186"/>
                      <a:gd name="T3" fmla="*/ 70 h 186"/>
                      <a:gd name="T4" fmla="*/ 7 w 186"/>
                      <a:gd name="T5" fmla="*/ 57 h 186"/>
                      <a:gd name="T6" fmla="*/ 14 w 186"/>
                      <a:gd name="T7" fmla="*/ 45 h 186"/>
                      <a:gd name="T8" fmla="*/ 21 w 186"/>
                      <a:gd name="T9" fmla="*/ 34 h 186"/>
                      <a:gd name="T10" fmla="*/ 31 w 186"/>
                      <a:gd name="T11" fmla="*/ 24 h 186"/>
                      <a:gd name="T12" fmla="*/ 41 w 186"/>
                      <a:gd name="T13" fmla="*/ 16 h 186"/>
                      <a:gd name="T14" fmla="*/ 53 w 186"/>
                      <a:gd name="T15" fmla="*/ 9 h 186"/>
                      <a:gd name="T16" fmla="*/ 65 w 186"/>
                      <a:gd name="T17" fmla="*/ 4 h 186"/>
                      <a:gd name="T18" fmla="*/ 79 w 186"/>
                      <a:gd name="T19" fmla="*/ 1 h 186"/>
                      <a:gd name="T20" fmla="*/ 93 w 186"/>
                      <a:gd name="T21" fmla="*/ 0 h 186"/>
                      <a:gd name="T22" fmla="*/ 107 w 186"/>
                      <a:gd name="T23" fmla="*/ 1 h 186"/>
                      <a:gd name="T24" fmla="*/ 121 w 186"/>
                      <a:gd name="T25" fmla="*/ 4 h 186"/>
                      <a:gd name="T26" fmla="*/ 133 w 186"/>
                      <a:gd name="T27" fmla="*/ 9 h 186"/>
                      <a:gd name="T28" fmla="*/ 145 w 186"/>
                      <a:gd name="T29" fmla="*/ 16 h 186"/>
                      <a:gd name="T30" fmla="*/ 156 w 186"/>
                      <a:gd name="T31" fmla="*/ 24 h 186"/>
                      <a:gd name="T32" fmla="*/ 165 w 186"/>
                      <a:gd name="T33" fmla="*/ 34 h 186"/>
                      <a:gd name="T34" fmla="*/ 173 w 186"/>
                      <a:gd name="T35" fmla="*/ 45 h 186"/>
                      <a:gd name="T36" fmla="*/ 179 w 186"/>
                      <a:gd name="T37" fmla="*/ 57 h 186"/>
                      <a:gd name="T38" fmla="*/ 183 w 186"/>
                      <a:gd name="T39" fmla="*/ 70 h 186"/>
                      <a:gd name="T40" fmla="*/ 186 w 186"/>
                      <a:gd name="T41" fmla="*/ 83 h 186"/>
                      <a:gd name="T42" fmla="*/ 186 w 186"/>
                      <a:gd name="T43" fmla="*/ 98 h 186"/>
                      <a:gd name="T44" fmla="*/ 184 w 186"/>
                      <a:gd name="T45" fmla="*/ 112 h 186"/>
                      <a:gd name="T46" fmla="*/ 180 w 186"/>
                      <a:gd name="T47" fmla="*/ 125 h 186"/>
                      <a:gd name="T48" fmla="*/ 175 w 186"/>
                      <a:gd name="T49" fmla="*/ 137 h 186"/>
                      <a:gd name="T50" fmla="*/ 168 w 186"/>
                      <a:gd name="T51" fmla="*/ 149 h 186"/>
                      <a:gd name="T52" fmla="*/ 159 w 186"/>
                      <a:gd name="T53" fmla="*/ 159 h 186"/>
                      <a:gd name="T54" fmla="*/ 149 w 186"/>
                      <a:gd name="T55" fmla="*/ 167 h 186"/>
                      <a:gd name="T56" fmla="*/ 137 w 186"/>
                      <a:gd name="T57" fmla="*/ 175 h 186"/>
                      <a:gd name="T58" fmla="*/ 125 w 186"/>
                      <a:gd name="T59" fmla="*/ 180 h 186"/>
                      <a:gd name="T60" fmla="*/ 112 w 186"/>
                      <a:gd name="T61" fmla="*/ 184 h 186"/>
                      <a:gd name="T62" fmla="*/ 98 w 186"/>
                      <a:gd name="T63" fmla="*/ 186 h 186"/>
                      <a:gd name="T64" fmla="*/ 84 w 186"/>
                      <a:gd name="T65" fmla="*/ 185 h 186"/>
                      <a:gd name="T66" fmla="*/ 70 w 186"/>
                      <a:gd name="T67" fmla="*/ 183 h 186"/>
                      <a:gd name="T68" fmla="*/ 57 w 186"/>
                      <a:gd name="T69" fmla="*/ 179 h 186"/>
                      <a:gd name="T70" fmla="*/ 45 w 186"/>
                      <a:gd name="T71" fmla="*/ 173 h 186"/>
                      <a:gd name="T72" fmla="*/ 34 w 186"/>
                      <a:gd name="T73" fmla="*/ 165 h 186"/>
                      <a:gd name="T74" fmla="*/ 24 w 186"/>
                      <a:gd name="T75" fmla="*/ 155 h 186"/>
                      <a:gd name="T76" fmla="*/ 16 w 186"/>
                      <a:gd name="T77" fmla="*/ 145 h 186"/>
                      <a:gd name="T78" fmla="*/ 9 w 186"/>
                      <a:gd name="T79" fmla="*/ 133 h 186"/>
                      <a:gd name="T80" fmla="*/ 4 w 186"/>
                      <a:gd name="T81" fmla="*/ 121 h 186"/>
                      <a:gd name="T82" fmla="*/ 1 w 186"/>
                      <a:gd name="T83" fmla="*/ 107 h 186"/>
                      <a:gd name="T84" fmla="*/ 0 w 186"/>
                      <a:gd name="T85" fmla="*/ 93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 h="186">
                        <a:moveTo>
                          <a:pt x="0" y="93"/>
                        </a:moveTo>
                        <a:lnTo>
                          <a:pt x="0" y="88"/>
                        </a:lnTo>
                        <a:lnTo>
                          <a:pt x="1" y="83"/>
                        </a:lnTo>
                        <a:lnTo>
                          <a:pt x="1" y="79"/>
                        </a:lnTo>
                        <a:lnTo>
                          <a:pt x="2" y="74"/>
                        </a:lnTo>
                        <a:lnTo>
                          <a:pt x="3" y="70"/>
                        </a:lnTo>
                        <a:lnTo>
                          <a:pt x="4" y="65"/>
                        </a:lnTo>
                        <a:lnTo>
                          <a:pt x="6" y="61"/>
                        </a:lnTo>
                        <a:lnTo>
                          <a:pt x="7" y="57"/>
                        </a:lnTo>
                        <a:lnTo>
                          <a:pt x="9" y="53"/>
                        </a:lnTo>
                        <a:lnTo>
                          <a:pt x="11" y="49"/>
                        </a:lnTo>
                        <a:lnTo>
                          <a:pt x="14" y="45"/>
                        </a:lnTo>
                        <a:lnTo>
                          <a:pt x="16" y="41"/>
                        </a:lnTo>
                        <a:lnTo>
                          <a:pt x="19" y="37"/>
                        </a:lnTo>
                        <a:lnTo>
                          <a:pt x="21" y="34"/>
                        </a:lnTo>
                        <a:lnTo>
                          <a:pt x="24" y="30"/>
                        </a:lnTo>
                        <a:lnTo>
                          <a:pt x="27" y="27"/>
                        </a:lnTo>
                        <a:lnTo>
                          <a:pt x="31" y="24"/>
                        </a:lnTo>
                        <a:lnTo>
                          <a:pt x="34" y="21"/>
                        </a:lnTo>
                        <a:lnTo>
                          <a:pt x="38" y="18"/>
                        </a:lnTo>
                        <a:lnTo>
                          <a:pt x="41" y="16"/>
                        </a:lnTo>
                        <a:lnTo>
                          <a:pt x="45" y="13"/>
                        </a:lnTo>
                        <a:lnTo>
                          <a:pt x="49" y="11"/>
                        </a:lnTo>
                        <a:lnTo>
                          <a:pt x="53" y="9"/>
                        </a:lnTo>
                        <a:lnTo>
                          <a:pt x="57" y="7"/>
                        </a:lnTo>
                        <a:lnTo>
                          <a:pt x="61" y="6"/>
                        </a:lnTo>
                        <a:lnTo>
                          <a:pt x="65" y="4"/>
                        </a:lnTo>
                        <a:lnTo>
                          <a:pt x="70" y="3"/>
                        </a:lnTo>
                        <a:lnTo>
                          <a:pt x="74" y="2"/>
                        </a:lnTo>
                        <a:lnTo>
                          <a:pt x="79" y="1"/>
                        </a:lnTo>
                        <a:lnTo>
                          <a:pt x="84" y="0"/>
                        </a:lnTo>
                        <a:lnTo>
                          <a:pt x="88" y="0"/>
                        </a:lnTo>
                        <a:lnTo>
                          <a:pt x="93" y="0"/>
                        </a:lnTo>
                        <a:lnTo>
                          <a:pt x="98" y="0"/>
                        </a:lnTo>
                        <a:lnTo>
                          <a:pt x="103" y="0"/>
                        </a:lnTo>
                        <a:lnTo>
                          <a:pt x="107" y="1"/>
                        </a:lnTo>
                        <a:lnTo>
                          <a:pt x="112" y="2"/>
                        </a:lnTo>
                        <a:lnTo>
                          <a:pt x="116" y="3"/>
                        </a:lnTo>
                        <a:lnTo>
                          <a:pt x="121" y="4"/>
                        </a:lnTo>
                        <a:lnTo>
                          <a:pt x="125" y="6"/>
                        </a:lnTo>
                        <a:lnTo>
                          <a:pt x="129" y="7"/>
                        </a:lnTo>
                        <a:lnTo>
                          <a:pt x="133" y="9"/>
                        </a:lnTo>
                        <a:lnTo>
                          <a:pt x="137" y="11"/>
                        </a:lnTo>
                        <a:lnTo>
                          <a:pt x="141" y="13"/>
                        </a:lnTo>
                        <a:lnTo>
                          <a:pt x="145" y="16"/>
                        </a:lnTo>
                        <a:lnTo>
                          <a:pt x="149" y="18"/>
                        </a:lnTo>
                        <a:lnTo>
                          <a:pt x="152" y="21"/>
                        </a:lnTo>
                        <a:lnTo>
                          <a:pt x="156" y="24"/>
                        </a:lnTo>
                        <a:lnTo>
                          <a:pt x="159" y="27"/>
                        </a:lnTo>
                        <a:lnTo>
                          <a:pt x="162" y="30"/>
                        </a:lnTo>
                        <a:lnTo>
                          <a:pt x="165" y="34"/>
                        </a:lnTo>
                        <a:lnTo>
                          <a:pt x="168" y="37"/>
                        </a:lnTo>
                        <a:lnTo>
                          <a:pt x="170" y="41"/>
                        </a:lnTo>
                        <a:lnTo>
                          <a:pt x="173" y="45"/>
                        </a:lnTo>
                        <a:lnTo>
                          <a:pt x="175" y="49"/>
                        </a:lnTo>
                        <a:lnTo>
                          <a:pt x="177" y="53"/>
                        </a:lnTo>
                        <a:lnTo>
                          <a:pt x="179" y="57"/>
                        </a:lnTo>
                        <a:lnTo>
                          <a:pt x="180" y="61"/>
                        </a:lnTo>
                        <a:lnTo>
                          <a:pt x="182" y="65"/>
                        </a:lnTo>
                        <a:lnTo>
                          <a:pt x="183" y="70"/>
                        </a:lnTo>
                        <a:lnTo>
                          <a:pt x="184" y="74"/>
                        </a:lnTo>
                        <a:lnTo>
                          <a:pt x="185" y="79"/>
                        </a:lnTo>
                        <a:lnTo>
                          <a:pt x="186" y="83"/>
                        </a:lnTo>
                        <a:lnTo>
                          <a:pt x="186" y="88"/>
                        </a:lnTo>
                        <a:lnTo>
                          <a:pt x="186" y="93"/>
                        </a:lnTo>
                        <a:lnTo>
                          <a:pt x="186" y="98"/>
                        </a:lnTo>
                        <a:lnTo>
                          <a:pt x="186" y="102"/>
                        </a:lnTo>
                        <a:lnTo>
                          <a:pt x="185" y="107"/>
                        </a:lnTo>
                        <a:lnTo>
                          <a:pt x="184" y="112"/>
                        </a:lnTo>
                        <a:lnTo>
                          <a:pt x="183" y="116"/>
                        </a:lnTo>
                        <a:lnTo>
                          <a:pt x="182" y="121"/>
                        </a:lnTo>
                        <a:lnTo>
                          <a:pt x="180" y="125"/>
                        </a:lnTo>
                        <a:lnTo>
                          <a:pt x="179" y="129"/>
                        </a:lnTo>
                        <a:lnTo>
                          <a:pt x="177" y="133"/>
                        </a:lnTo>
                        <a:lnTo>
                          <a:pt x="175" y="137"/>
                        </a:lnTo>
                        <a:lnTo>
                          <a:pt x="173" y="141"/>
                        </a:lnTo>
                        <a:lnTo>
                          <a:pt x="170" y="145"/>
                        </a:lnTo>
                        <a:lnTo>
                          <a:pt x="168" y="149"/>
                        </a:lnTo>
                        <a:lnTo>
                          <a:pt x="165" y="152"/>
                        </a:lnTo>
                        <a:lnTo>
                          <a:pt x="162" y="155"/>
                        </a:lnTo>
                        <a:lnTo>
                          <a:pt x="159" y="159"/>
                        </a:lnTo>
                        <a:lnTo>
                          <a:pt x="156" y="162"/>
                        </a:lnTo>
                        <a:lnTo>
                          <a:pt x="152" y="165"/>
                        </a:lnTo>
                        <a:lnTo>
                          <a:pt x="149" y="167"/>
                        </a:lnTo>
                        <a:lnTo>
                          <a:pt x="145" y="170"/>
                        </a:lnTo>
                        <a:lnTo>
                          <a:pt x="141" y="173"/>
                        </a:lnTo>
                        <a:lnTo>
                          <a:pt x="137" y="175"/>
                        </a:lnTo>
                        <a:lnTo>
                          <a:pt x="133" y="177"/>
                        </a:lnTo>
                        <a:lnTo>
                          <a:pt x="129" y="179"/>
                        </a:lnTo>
                        <a:lnTo>
                          <a:pt x="125" y="180"/>
                        </a:lnTo>
                        <a:lnTo>
                          <a:pt x="121" y="182"/>
                        </a:lnTo>
                        <a:lnTo>
                          <a:pt x="116" y="183"/>
                        </a:lnTo>
                        <a:lnTo>
                          <a:pt x="112" y="184"/>
                        </a:lnTo>
                        <a:lnTo>
                          <a:pt x="107" y="185"/>
                        </a:lnTo>
                        <a:lnTo>
                          <a:pt x="103" y="185"/>
                        </a:lnTo>
                        <a:lnTo>
                          <a:pt x="98" y="186"/>
                        </a:lnTo>
                        <a:lnTo>
                          <a:pt x="93" y="186"/>
                        </a:lnTo>
                        <a:lnTo>
                          <a:pt x="88" y="186"/>
                        </a:lnTo>
                        <a:lnTo>
                          <a:pt x="84" y="185"/>
                        </a:lnTo>
                        <a:lnTo>
                          <a:pt x="79" y="185"/>
                        </a:lnTo>
                        <a:lnTo>
                          <a:pt x="74" y="184"/>
                        </a:lnTo>
                        <a:lnTo>
                          <a:pt x="70" y="183"/>
                        </a:lnTo>
                        <a:lnTo>
                          <a:pt x="65" y="182"/>
                        </a:lnTo>
                        <a:lnTo>
                          <a:pt x="61" y="180"/>
                        </a:lnTo>
                        <a:lnTo>
                          <a:pt x="57" y="179"/>
                        </a:lnTo>
                        <a:lnTo>
                          <a:pt x="53" y="177"/>
                        </a:lnTo>
                        <a:lnTo>
                          <a:pt x="49" y="175"/>
                        </a:lnTo>
                        <a:lnTo>
                          <a:pt x="45" y="173"/>
                        </a:lnTo>
                        <a:lnTo>
                          <a:pt x="41" y="170"/>
                        </a:lnTo>
                        <a:lnTo>
                          <a:pt x="38" y="167"/>
                        </a:lnTo>
                        <a:lnTo>
                          <a:pt x="34" y="165"/>
                        </a:lnTo>
                        <a:lnTo>
                          <a:pt x="31" y="162"/>
                        </a:lnTo>
                        <a:lnTo>
                          <a:pt x="27" y="159"/>
                        </a:lnTo>
                        <a:lnTo>
                          <a:pt x="24" y="155"/>
                        </a:lnTo>
                        <a:lnTo>
                          <a:pt x="21" y="152"/>
                        </a:lnTo>
                        <a:lnTo>
                          <a:pt x="19" y="149"/>
                        </a:lnTo>
                        <a:lnTo>
                          <a:pt x="16" y="145"/>
                        </a:lnTo>
                        <a:lnTo>
                          <a:pt x="14" y="141"/>
                        </a:lnTo>
                        <a:lnTo>
                          <a:pt x="11" y="137"/>
                        </a:lnTo>
                        <a:lnTo>
                          <a:pt x="9" y="133"/>
                        </a:lnTo>
                        <a:lnTo>
                          <a:pt x="7" y="129"/>
                        </a:lnTo>
                        <a:lnTo>
                          <a:pt x="6" y="125"/>
                        </a:lnTo>
                        <a:lnTo>
                          <a:pt x="4" y="121"/>
                        </a:lnTo>
                        <a:lnTo>
                          <a:pt x="3" y="116"/>
                        </a:lnTo>
                        <a:lnTo>
                          <a:pt x="2" y="112"/>
                        </a:lnTo>
                        <a:lnTo>
                          <a:pt x="1" y="107"/>
                        </a:lnTo>
                        <a:lnTo>
                          <a:pt x="1" y="102"/>
                        </a:lnTo>
                        <a:lnTo>
                          <a:pt x="0" y="98"/>
                        </a:lnTo>
                        <a:lnTo>
                          <a:pt x="0" y="93"/>
                        </a:lnTo>
                      </a:path>
                    </a:pathLst>
                  </a:custGeom>
                  <a:noFill/>
                  <a:ln w="1" cap="rnd">
                    <a:solidFill>
                      <a:srgbClr val="151619"/>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17" name="Freeform 30"/>
                  <p:cNvSpPr/>
                  <p:nvPr/>
                </p:nvSpPr>
                <p:spPr bwMode="auto">
                  <a:xfrm>
                    <a:off x="4196" y="2276"/>
                    <a:ext cx="19" cy="90"/>
                  </a:xfrm>
                  <a:custGeom>
                    <a:avLst/>
                    <a:gdLst>
                      <a:gd name="T0" fmla="*/ 10 w 19"/>
                      <a:gd name="T1" fmla="*/ 0 h 90"/>
                      <a:gd name="T2" fmla="*/ 0 w 19"/>
                      <a:gd name="T3" fmla="*/ 10 h 90"/>
                      <a:gd name="T4" fmla="*/ 0 w 19"/>
                      <a:gd name="T5" fmla="*/ 90 h 90"/>
                      <a:gd name="T6" fmla="*/ 19 w 19"/>
                      <a:gd name="T7" fmla="*/ 90 h 90"/>
                      <a:gd name="T8" fmla="*/ 19 w 19"/>
                      <a:gd name="T9" fmla="*/ 10 h 90"/>
                      <a:gd name="T10" fmla="*/ 10 w 19"/>
                      <a:gd name="T11" fmla="*/ 0 h 90"/>
                      <a:gd name="T12" fmla="*/ 19 w 19"/>
                      <a:gd name="T13" fmla="*/ 10 h 90"/>
                      <a:gd name="T14" fmla="*/ 19 w 19"/>
                      <a:gd name="T15" fmla="*/ 0 h 90"/>
                      <a:gd name="T16" fmla="*/ 10 w 19"/>
                      <a:gd name="T17" fmla="*/ 0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0">
                        <a:moveTo>
                          <a:pt x="10" y="0"/>
                        </a:moveTo>
                        <a:lnTo>
                          <a:pt x="0" y="10"/>
                        </a:lnTo>
                        <a:lnTo>
                          <a:pt x="0" y="90"/>
                        </a:lnTo>
                        <a:lnTo>
                          <a:pt x="19" y="90"/>
                        </a:lnTo>
                        <a:lnTo>
                          <a:pt x="19" y="10"/>
                        </a:lnTo>
                        <a:lnTo>
                          <a:pt x="10" y="0"/>
                        </a:lnTo>
                        <a:lnTo>
                          <a:pt x="19" y="10"/>
                        </a:lnTo>
                        <a:lnTo>
                          <a:pt x="19"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18" name="Freeform 31"/>
                  <p:cNvSpPr/>
                  <p:nvPr/>
                </p:nvSpPr>
                <p:spPr bwMode="auto">
                  <a:xfrm>
                    <a:off x="4115" y="2276"/>
                    <a:ext cx="91" cy="19"/>
                  </a:xfrm>
                  <a:custGeom>
                    <a:avLst/>
                    <a:gdLst>
                      <a:gd name="T0" fmla="*/ 0 w 91"/>
                      <a:gd name="T1" fmla="*/ 10 h 19"/>
                      <a:gd name="T2" fmla="*/ 10 w 91"/>
                      <a:gd name="T3" fmla="*/ 19 h 19"/>
                      <a:gd name="T4" fmla="*/ 91 w 91"/>
                      <a:gd name="T5" fmla="*/ 19 h 19"/>
                      <a:gd name="T6" fmla="*/ 91 w 91"/>
                      <a:gd name="T7" fmla="*/ 0 h 19"/>
                      <a:gd name="T8" fmla="*/ 10 w 91"/>
                      <a:gd name="T9" fmla="*/ 0 h 19"/>
                      <a:gd name="T10" fmla="*/ 0 w 91"/>
                      <a:gd name="T11" fmla="*/ 10 h 19"/>
                      <a:gd name="T12" fmla="*/ 10 w 91"/>
                      <a:gd name="T13" fmla="*/ 0 h 19"/>
                      <a:gd name="T14" fmla="*/ 0 w 91"/>
                      <a:gd name="T15" fmla="*/ 0 h 19"/>
                      <a:gd name="T16" fmla="*/ 0 w 91"/>
                      <a:gd name="T17" fmla="*/ 1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19">
                        <a:moveTo>
                          <a:pt x="0" y="10"/>
                        </a:moveTo>
                        <a:lnTo>
                          <a:pt x="10" y="19"/>
                        </a:lnTo>
                        <a:lnTo>
                          <a:pt x="91" y="19"/>
                        </a:lnTo>
                        <a:lnTo>
                          <a:pt x="91" y="0"/>
                        </a:lnTo>
                        <a:lnTo>
                          <a:pt x="10" y="0"/>
                        </a:lnTo>
                        <a:lnTo>
                          <a:pt x="0" y="10"/>
                        </a:lnTo>
                        <a:lnTo>
                          <a:pt x="10" y="0"/>
                        </a:lnTo>
                        <a:lnTo>
                          <a:pt x="0"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19" name="Freeform 32"/>
                  <p:cNvSpPr/>
                  <p:nvPr/>
                </p:nvSpPr>
                <p:spPr bwMode="auto">
                  <a:xfrm>
                    <a:off x="4115" y="2285"/>
                    <a:ext cx="19" cy="91"/>
                  </a:xfrm>
                  <a:custGeom>
                    <a:avLst/>
                    <a:gdLst>
                      <a:gd name="T0" fmla="*/ 10 w 19"/>
                      <a:gd name="T1" fmla="*/ 91 h 91"/>
                      <a:gd name="T2" fmla="*/ 19 w 19"/>
                      <a:gd name="T3" fmla="*/ 81 h 91"/>
                      <a:gd name="T4" fmla="*/ 19 w 19"/>
                      <a:gd name="T5" fmla="*/ 0 h 91"/>
                      <a:gd name="T6" fmla="*/ 0 w 19"/>
                      <a:gd name="T7" fmla="*/ 0 h 91"/>
                      <a:gd name="T8" fmla="*/ 0 w 19"/>
                      <a:gd name="T9" fmla="*/ 81 h 91"/>
                      <a:gd name="T10" fmla="*/ 10 w 19"/>
                      <a:gd name="T11" fmla="*/ 91 h 91"/>
                      <a:gd name="T12" fmla="*/ 0 w 19"/>
                      <a:gd name="T13" fmla="*/ 81 h 91"/>
                      <a:gd name="T14" fmla="*/ 0 w 19"/>
                      <a:gd name="T15" fmla="*/ 91 h 91"/>
                      <a:gd name="T16" fmla="*/ 10 w 19"/>
                      <a:gd name="T17" fmla="*/ 9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1">
                        <a:moveTo>
                          <a:pt x="10" y="91"/>
                        </a:moveTo>
                        <a:lnTo>
                          <a:pt x="19" y="81"/>
                        </a:lnTo>
                        <a:lnTo>
                          <a:pt x="19" y="0"/>
                        </a:lnTo>
                        <a:lnTo>
                          <a:pt x="0" y="0"/>
                        </a:lnTo>
                        <a:lnTo>
                          <a:pt x="0" y="81"/>
                        </a:lnTo>
                        <a:lnTo>
                          <a:pt x="10" y="91"/>
                        </a:lnTo>
                        <a:lnTo>
                          <a:pt x="0" y="81"/>
                        </a:lnTo>
                        <a:lnTo>
                          <a:pt x="0" y="91"/>
                        </a:lnTo>
                        <a:lnTo>
                          <a:pt x="10" y="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0" name="Freeform 35"/>
                  <p:cNvSpPr/>
                  <p:nvPr/>
                </p:nvSpPr>
                <p:spPr bwMode="auto">
                  <a:xfrm>
                    <a:off x="4307" y="2190"/>
                    <a:ext cx="5" cy="320"/>
                  </a:xfrm>
                  <a:custGeom>
                    <a:avLst/>
                    <a:gdLst>
                      <a:gd name="T0" fmla="*/ 3 w 5"/>
                      <a:gd name="T1" fmla="*/ 0 h 320"/>
                      <a:gd name="T2" fmla="*/ 0 w 5"/>
                      <a:gd name="T3" fmla="*/ 3 h 320"/>
                      <a:gd name="T4" fmla="*/ 0 w 5"/>
                      <a:gd name="T5" fmla="*/ 320 h 320"/>
                      <a:gd name="T6" fmla="*/ 5 w 5"/>
                      <a:gd name="T7" fmla="*/ 320 h 320"/>
                      <a:gd name="T8" fmla="*/ 5 w 5"/>
                      <a:gd name="T9" fmla="*/ 3 h 320"/>
                      <a:gd name="T10" fmla="*/ 3 w 5"/>
                      <a:gd name="T11" fmla="*/ 0 h 320"/>
                      <a:gd name="T12" fmla="*/ 5 w 5"/>
                      <a:gd name="T13" fmla="*/ 3 h 320"/>
                      <a:gd name="T14" fmla="*/ 5 w 5"/>
                      <a:gd name="T15" fmla="*/ 0 h 320"/>
                      <a:gd name="T16" fmla="*/ 3 w 5"/>
                      <a:gd name="T17" fmla="*/ 0 h 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0">
                        <a:moveTo>
                          <a:pt x="3" y="0"/>
                        </a:moveTo>
                        <a:lnTo>
                          <a:pt x="0" y="3"/>
                        </a:lnTo>
                        <a:lnTo>
                          <a:pt x="0" y="320"/>
                        </a:lnTo>
                        <a:lnTo>
                          <a:pt x="5" y="320"/>
                        </a:lnTo>
                        <a:lnTo>
                          <a:pt x="5" y="3"/>
                        </a:lnTo>
                        <a:lnTo>
                          <a:pt x="3" y="0"/>
                        </a:lnTo>
                        <a:lnTo>
                          <a:pt x="5" y="3"/>
                        </a:lnTo>
                        <a:lnTo>
                          <a:pt x="5" y="0"/>
                        </a:lnTo>
                        <a:lnTo>
                          <a:pt x="3" y="0"/>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1" name="Freeform 36"/>
                  <p:cNvSpPr/>
                  <p:nvPr/>
                </p:nvSpPr>
                <p:spPr bwMode="auto">
                  <a:xfrm>
                    <a:off x="3972" y="2190"/>
                    <a:ext cx="337" cy="6"/>
                  </a:xfrm>
                  <a:custGeom>
                    <a:avLst/>
                    <a:gdLst>
                      <a:gd name="T0" fmla="*/ 0 w 337"/>
                      <a:gd name="T1" fmla="*/ 3 h 6"/>
                      <a:gd name="T2" fmla="*/ 3 w 337"/>
                      <a:gd name="T3" fmla="*/ 6 h 6"/>
                      <a:gd name="T4" fmla="*/ 337 w 337"/>
                      <a:gd name="T5" fmla="*/ 6 h 6"/>
                      <a:gd name="T6" fmla="*/ 337 w 337"/>
                      <a:gd name="T7" fmla="*/ 0 h 6"/>
                      <a:gd name="T8" fmla="*/ 3 w 337"/>
                      <a:gd name="T9" fmla="*/ 0 h 6"/>
                      <a:gd name="T10" fmla="*/ 0 w 337"/>
                      <a:gd name="T11" fmla="*/ 3 h 6"/>
                      <a:gd name="T12" fmla="*/ 3 w 337"/>
                      <a:gd name="T13" fmla="*/ 0 h 6"/>
                      <a:gd name="T14" fmla="*/ 0 w 337"/>
                      <a:gd name="T15" fmla="*/ 0 h 6"/>
                      <a:gd name="T16" fmla="*/ 0 w 337"/>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 h="6">
                        <a:moveTo>
                          <a:pt x="0" y="3"/>
                        </a:moveTo>
                        <a:lnTo>
                          <a:pt x="3" y="6"/>
                        </a:lnTo>
                        <a:lnTo>
                          <a:pt x="337" y="6"/>
                        </a:lnTo>
                        <a:lnTo>
                          <a:pt x="337" y="0"/>
                        </a:lnTo>
                        <a:lnTo>
                          <a:pt x="3" y="0"/>
                        </a:lnTo>
                        <a:lnTo>
                          <a:pt x="0" y="3"/>
                        </a:lnTo>
                        <a:lnTo>
                          <a:pt x="3" y="0"/>
                        </a:lnTo>
                        <a:lnTo>
                          <a:pt x="0" y="0"/>
                        </a:lnTo>
                        <a:lnTo>
                          <a:pt x="0" y="3"/>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2" name="Freeform 37"/>
                  <p:cNvSpPr/>
                  <p:nvPr/>
                </p:nvSpPr>
                <p:spPr bwMode="auto">
                  <a:xfrm>
                    <a:off x="3972" y="2193"/>
                    <a:ext cx="5" cy="319"/>
                  </a:xfrm>
                  <a:custGeom>
                    <a:avLst/>
                    <a:gdLst>
                      <a:gd name="T0" fmla="*/ 3 w 5"/>
                      <a:gd name="T1" fmla="*/ 319 h 319"/>
                      <a:gd name="T2" fmla="*/ 5 w 5"/>
                      <a:gd name="T3" fmla="*/ 316 h 319"/>
                      <a:gd name="T4" fmla="*/ 5 w 5"/>
                      <a:gd name="T5" fmla="*/ 0 h 319"/>
                      <a:gd name="T6" fmla="*/ 0 w 5"/>
                      <a:gd name="T7" fmla="*/ 0 h 319"/>
                      <a:gd name="T8" fmla="*/ 0 w 5"/>
                      <a:gd name="T9" fmla="*/ 316 h 319"/>
                      <a:gd name="T10" fmla="*/ 3 w 5"/>
                      <a:gd name="T11" fmla="*/ 319 h 319"/>
                      <a:gd name="T12" fmla="*/ 0 w 5"/>
                      <a:gd name="T13" fmla="*/ 316 h 319"/>
                      <a:gd name="T14" fmla="*/ 0 w 5"/>
                      <a:gd name="T15" fmla="*/ 319 h 319"/>
                      <a:gd name="T16" fmla="*/ 3 w 5"/>
                      <a:gd name="T17" fmla="*/ 319 h 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19">
                        <a:moveTo>
                          <a:pt x="3" y="319"/>
                        </a:moveTo>
                        <a:lnTo>
                          <a:pt x="5" y="316"/>
                        </a:lnTo>
                        <a:lnTo>
                          <a:pt x="5" y="0"/>
                        </a:lnTo>
                        <a:lnTo>
                          <a:pt x="0" y="0"/>
                        </a:lnTo>
                        <a:lnTo>
                          <a:pt x="0" y="316"/>
                        </a:lnTo>
                        <a:lnTo>
                          <a:pt x="3" y="319"/>
                        </a:lnTo>
                        <a:lnTo>
                          <a:pt x="0" y="316"/>
                        </a:lnTo>
                        <a:lnTo>
                          <a:pt x="0" y="319"/>
                        </a:lnTo>
                        <a:lnTo>
                          <a:pt x="3" y="319"/>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3" name="Freeform 38"/>
                  <p:cNvSpPr/>
                  <p:nvPr/>
                </p:nvSpPr>
                <p:spPr bwMode="auto">
                  <a:xfrm>
                    <a:off x="3975" y="2507"/>
                    <a:ext cx="337" cy="5"/>
                  </a:xfrm>
                  <a:custGeom>
                    <a:avLst/>
                    <a:gdLst>
                      <a:gd name="T0" fmla="*/ 337 w 337"/>
                      <a:gd name="T1" fmla="*/ 2 h 5"/>
                      <a:gd name="T2" fmla="*/ 334 w 337"/>
                      <a:gd name="T3" fmla="*/ 0 h 5"/>
                      <a:gd name="T4" fmla="*/ 0 w 337"/>
                      <a:gd name="T5" fmla="*/ 0 h 5"/>
                      <a:gd name="T6" fmla="*/ 0 w 337"/>
                      <a:gd name="T7" fmla="*/ 5 h 5"/>
                      <a:gd name="T8" fmla="*/ 334 w 337"/>
                      <a:gd name="T9" fmla="*/ 5 h 5"/>
                      <a:gd name="T10" fmla="*/ 337 w 337"/>
                      <a:gd name="T11" fmla="*/ 2 h 5"/>
                      <a:gd name="T12" fmla="*/ 334 w 337"/>
                      <a:gd name="T13" fmla="*/ 5 h 5"/>
                      <a:gd name="T14" fmla="*/ 337 w 337"/>
                      <a:gd name="T15" fmla="*/ 5 h 5"/>
                      <a:gd name="T16" fmla="*/ 337 w 337"/>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 h="5">
                        <a:moveTo>
                          <a:pt x="337" y="2"/>
                        </a:moveTo>
                        <a:lnTo>
                          <a:pt x="334" y="0"/>
                        </a:lnTo>
                        <a:lnTo>
                          <a:pt x="0" y="0"/>
                        </a:lnTo>
                        <a:lnTo>
                          <a:pt x="0" y="5"/>
                        </a:lnTo>
                        <a:lnTo>
                          <a:pt x="334" y="5"/>
                        </a:lnTo>
                        <a:lnTo>
                          <a:pt x="337" y="2"/>
                        </a:lnTo>
                        <a:lnTo>
                          <a:pt x="334" y="5"/>
                        </a:lnTo>
                        <a:lnTo>
                          <a:pt x="337" y="5"/>
                        </a:lnTo>
                        <a:lnTo>
                          <a:pt x="337" y="2"/>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4" name="Freeform 39"/>
                  <p:cNvSpPr/>
                  <p:nvPr/>
                </p:nvSpPr>
                <p:spPr bwMode="auto">
                  <a:xfrm>
                    <a:off x="3975" y="2121"/>
                    <a:ext cx="409" cy="72"/>
                  </a:xfrm>
                  <a:custGeom>
                    <a:avLst/>
                    <a:gdLst>
                      <a:gd name="T0" fmla="*/ 334 w 409"/>
                      <a:gd name="T1" fmla="*/ 72 h 72"/>
                      <a:gd name="T2" fmla="*/ 409 w 409"/>
                      <a:gd name="T3" fmla="*/ 0 h 72"/>
                      <a:gd name="T4" fmla="*/ 75 w 409"/>
                      <a:gd name="T5" fmla="*/ 0 h 72"/>
                      <a:gd name="T6" fmla="*/ 0 w 409"/>
                      <a:gd name="T7" fmla="*/ 72 h 72"/>
                      <a:gd name="T8" fmla="*/ 334 w 409"/>
                      <a:gd name="T9" fmla="*/ 72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 h="72">
                        <a:moveTo>
                          <a:pt x="334" y="72"/>
                        </a:moveTo>
                        <a:lnTo>
                          <a:pt x="409" y="0"/>
                        </a:lnTo>
                        <a:lnTo>
                          <a:pt x="75" y="0"/>
                        </a:lnTo>
                        <a:lnTo>
                          <a:pt x="0" y="72"/>
                        </a:lnTo>
                        <a:lnTo>
                          <a:pt x="334" y="72"/>
                        </a:lnTo>
                        <a:close/>
                      </a:path>
                    </a:pathLst>
                  </a:custGeom>
                  <a:solidFill>
                    <a:srgbClr val="3CAF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5" name="Freeform 40"/>
                  <p:cNvSpPr/>
                  <p:nvPr/>
                </p:nvSpPr>
                <p:spPr bwMode="auto">
                  <a:xfrm>
                    <a:off x="4308" y="2119"/>
                    <a:ext cx="83" cy="76"/>
                  </a:xfrm>
                  <a:custGeom>
                    <a:avLst/>
                    <a:gdLst>
                      <a:gd name="T0" fmla="*/ 76 w 83"/>
                      <a:gd name="T1" fmla="*/ 0 h 76"/>
                      <a:gd name="T2" fmla="*/ 75 w 83"/>
                      <a:gd name="T3" fmla="*/ 1 h 76"/>
                      <a:gd name="T4" fmla="*/ 0 w 83"/>
                      <a:gd name="T5" fmla="*/ 72 h 76"/>
                      <a:gd name="T6" fmla="*/ 4 w 83"/>
                      <a:gd name="T7" fmla="*/ 76 h 76"/>
                      <a:gd name="T8" fmla="*/ 78 w 83"/>
                      <a:gd name="T9" fmla="*/ 5 h 76"/>
                      <a:gd name="T10" fmla="*/ 76 w 83"/>
                      <a:gd name="T11" fmla="*/ 0 h 76"/>
                      <a:gd name="T12" fmla="*/ 78 w 83"/>
                      <a:gd name="T13" fmla="*/ 5 h 76"/>
                      <a:gd name="T14" fmla="*/ 83 w 83"/>
                      <a:gd name="T15" fmla="*/ 0 h 76"/>
                      <a:gd name="T16" fmla="*/ 76 w 83"/>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6">
                        <a:moveTo>
                          <a:pt x="76" y="0"/>
                        </a:moveTo>
                        <a:lnTo>
                          <a:pt x="75" y="1"/>
                        </a:lnTo>
                        <a:lnTo>
                          <a:pt x="0" y="72"/>
                        </a:lnTo>
                        <a:lnTo>
                          <a:pt x="4" y="76"/>
                        </a:lnTo>
                        <a:lnTo>
                          <a:pt x="78" y="5"/>
                        </a:lnTo>
                        <a:lnTo>
                          <a:pt x="76" y="0"/>
                        </a:lnTo>
                        <a:lnTo>
                          <a:pt x="78" y="5"/>
                        </a:lnTo>
                        <a:lnTo>
                          <a:pt x="83" y="0"/>
                        </a:lnTo>
                        <a:lnTo>
                          <a:pt x="76" y="0"/>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6" name="Freeform 41"/>
                  <p:cNvSpPr/>
                  <p:nvPr/>
                </p:nvSpPr>
                <p:spPr bwMode="auto">
                  <a:xfrm>
                    <a:off x="4048" y="2119"/>
                    <a:ext cx="336" cy="5"/>
                  </a:xfrm>
                  <a:custGeom>
                    <a:avLst/>
                    <a:gdLst>
                      <a:gd name="T0" fmla="*/ 0 w 336"/>
                      <a:gd name="T1" fmla="*/ 1 h 5"/>
                      <a:gd name="T2" fmla="*/ 2 w 336"/>
                      <a:gd name="T3" fmla="*/ 5 h 5"/>
                      <a:gd name="T4" fmla="*/ 336 w 336"/>
                      <a:gd name="T5" fmla="*/ 5 h 5"/>
                      <a:gd name="T6" fmla="*/ 336 w 336"/>
                      <a:gd name="T7" fmla="*/ 0 h 5"/>
                      <a:gd name="T8" fmla="*/ 2 w 336"/>
                      <a:gd name="T9" fmla="*/ 0 h 5"/>
                      <a:gd name="T10" fmla="*/ 0 w 336"/>
                      <a:gd name="T11" fmla="*/ 1 h 5"/>
                      <a:gd name="T12" fmla="*/ 2 w 336"/>
                      <a:gd name="T13" fmla="*/ 0 h 5"/>
                      <a:gd name="T14" fmla="*/ 1 w 336"/>
                      <a:gd name="T15" fmla="*/ 0 h 5"/>
                      <a:gd name="T16" fmla="*/ 0 w 336"/>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5">
                        <a:moveTo>
                          <a:pt x="0" y="1"/>
                        </a:moveTo>
                        <a:lnTo>
                          <a:pt x="2" y="5"/>
                        </a:lnTo>
                        <a:lnTo>
                          <a:pt x="336" y="5"/>
                        </a:lnTo>
                        <a:lnTo>
                          <a:pt x="336" y="0"/>
                        </a:lnTo>
                        <a:lnTo>
                          <a:pt x="2" y="0"/>
                        </a:lnTo>
                        <a:lnTo>
                          <a:pt x="0" y="1"/>
                        </a:lnTo>
                        <a:lnTo>
                          <a:pt x="2" y="0"/>
                        </a:lnTo>
                        <a:lnTo>
                          <a:pt x="1" y="0"/>
                        </a:lnTo>
                        <a:lnTo>
                          <a:pt x="0" y="1"/>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7" name="Freeform 42"/>
                  <p:cNvSpPr/>
                  <p:nvPr/>
                </p:nvSpPr>
                <p:spPr bwMode="auto">
                  <a:xfrm>
                    <a:off x="3968" y="2119"/>
                    <a:ext cx="84" cy="77"/>
                  </a:xfrm>
                  <a:custGeom>
                    <a:avLst/>
                    <a:gdLst>
                      <a:gd name="T0" fmla="*/ 7 w 84"/>
                      <a:gd name="T1" fmla="*/ 77 h 77"/>
                      <a:gd name="T2" fmla="*/ 9 w 84"/>
                      <a:gd name="T3" fmla="*/ 76 h 77"/>
                      <a:gd name="T4" fmla="*/ 84 w 84"/>
                      <a:gd name="T5" fmla="*/ 4 h 77"/>
                      <a:gd name="T6" fmla="*/ 80 w 84"/>
                      <a:gd name="T7" fmla="*/ 0 h 77"/>
                      <a:gd name="T8" fmla="*/ 5 w 84"/>
                      <a:gd name="T9" fmla="*/ 72 h 77"/>
                      <a:gd name="T10" fmla="*/ 7 w 84"/>
                      <a:gd name="T11" fmla="*/ 77 h 77"/>
                      <a:gd name="T12" fmla="*/ 5 w 84"/>
                      <a:gd name="T13" fmla="*/ 72 h 77"/>
                      <a:gd name="T14" fmla="*/ 0 w 84"/>
                      <a:gd name="T15" fmla="*/ 77 h 77"/>
                      <a:gd name="T16" fmla="*/ 7 w 84"/>
                      <a:gd name="T17" fmla="*/ 77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77">
                        <a:moveTo>
                          <a:pt x="7" y="77"/>
                        </a:moveTo>
                        <a:lnTo>
                          <a:pt x="9" y="76"/>
                        </a:lnTo>
                        <a:lnTo>
                          <a:pt x="84" y="4"/>
                        </a:lnTo>
                        <a:lnTo>
                          <a:pt x="80" y="0"/>
                        </a:lnTo>
                        <a:lnTo>
                          <a:pt x="5" y="72"/>
                        </a:lnTo>
                        <a:lnTo>
                          <a:pt x="7" y="77"/>
                        </a:lnTo>
                        <a:lnTo>
                          <a:pt x="5" y="72"/>
                        </a:lnTo>
                        <a:lnTo>
                          <a:pt x="0" y="77"/>
                        </a:lnTo>
                        <a:lnTo>
                          <a:pt x="7" y="77"/>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8" name="Freeform 43"/>
                  <p:cNvSpPr/>
                  <p:nvPr/>
                </p:nvSpPr>
                <p:spPr bwMode="auto">
                  <a:xfrm>
                    <a:off x="3975" y="2190"/>
                    <a:ext cx="336" cy="6"/>
                  </a:xfrm>
                  <a:custGeom>
                    <a:avLst/>
                    <a:gdLst>
                      <a:gd name="T0" fmla="*/ 336 w 336"/>
                      <a:gd name="T1" fmla="*/ 5 h 6"/>
                      <a:gd name="T2" fmla="*/ 334 w 336"/>
                      <a:gd name="T3" fmla="*/ 0 h 6"/>
                      <a:gd name="T4" fmla="*/ 0 w 336"/>
                      <a:gd name="T5" fmla="*/ 0 h 6"/>
                      <a:gd name="T6" fmla="*/ 0 w 336"/>
                      <a:gd name="T7" fmla="*/ 6 h 6"/>
                      <a:gd name="T8" fmla="*/ 334 w 336"/>
                      <a:gd name="T9" fmla="*/ 6 h 6"/>
                      <a:gd name="T10" fmla="*/ 336 w 336"/>
                      <a:gd name="T11" fmla="*/ 5 h 6"/>
                      <a:gd name="T12" fmla="*/ 334 w 336"/>
                      <a:gd name="T13" fmla="*/ 6 h 6"/>
                      <a:gd name="T14" fmla="*/ 335 w 336"/>
                      <a:gd name="T15" fmla="*/ 6 h 6"/>
                      <a:gd name="T16" fmla="*/ 336 w 336"/>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6">
                        <a:moveTo>
                          <a:pt x="336" y="5"/>
                        </a:moveTo>
                        <a:lnTo>
                          <a:pt x="334" y="0"/>
                        </a:lnTo>
                        <a:lnTo>
                          <a:pt x="0" y="0"/>
                        </a:lnTo>
                        <a:lnTo>
                          <a:pt x="0" y="6"/>
                        </a:lnTo>
                        <a:lnTo>
                          <a:pt x="334" y="6"/>
                        </a:lnTo>
                        <a:lnTo>
                          <a:pt x="336" y="5"/>
                        </a:lnTo>
                        <a:lnTo>
                          <a:pt x="334" y="6"/>
                        </a:lnTo>
                        <a:lnTo>
                          <a:pt x="335" y="6"/>
                        </a:lnTo>
                        <a:lnTo>
                          <a:pt x="336" y="5"/>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29" name="Freeform 44"/>
                  <p:cNvSpPr/>
                  <p:nvPr/>
                </p:nvSpPr>
                <p:spPr bwMode="auto">
                  <a:xfrm>
                    <a:off x="4309" y="2121"/>
                    <a:ext cx="75" cy="389"/>
                  </a:xfrm>
                  <a:custGeom>
                    <a:avLst/>
                    <a:gdLst>
                      <a:gd name="T0" fmla="*/ 75 w 75"/>
                      <a:gd name="T1" fmla="*/ 317 h 389"/>
                      <a:gd name="T2" fmla="*/ 75 w 75"/>
                      <a:gd name="T3" fmla="*/ 0 h 389"/>
                      <a:gd name="T4" fmla="*/ 0 w 75"/>
                      <a:gd name="T5" fmla="*/ 72 h 389"/>
                      <a:gd name="T6" fmla="*/ 0 w 75"/>
                      <a:gd name="T7" fmla="*/ 389 h 389"/>
                      <a:gd name="T8" fmla="*/ 75 w 75"/>
                      <a:gd name="T9" fmla="*/ 317 h 3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389">
                        <a:moveTo>
                          <a:pt x="75" y="317"/>
                        </a:moveTo>
                        <a:lnTo>
                          <a:pt x="75" y="0"/>
                        </a:lnTo>
                        <a:lnTo>
                          <a:pt x="0" y="72"/>
                        </a:lnTo>
                        <a:lnTo>
                          <a:pt x="0" y="389"/>
                        </a:lnTo>
                        <a:lnTo>
                          <a:pt x="75" y="317"/>
                        </a:lnTo>
                        <a:close/>
                      </a:path>
                    </a:pathLst>
                  </a:custGeom>
                  <a:solidFill>
                    <a:srgbClr val="075F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30" name="Freeform 45"/>
                  <p:cNvSpPr/>
                  <p:nvPr/>
                </p:nvSpPr>
                <p:spPr bwMode="auto">
                  <a:xfrm>
                    <a:off x="4382" y="2115"/>
                    <a:ext cx="5" cy="323"/>
                  </a:xfrm>
                  <a:custGeom>
                    <a:avLst/>
                    <a:gdLst>
                      <a:gd name="T0" fmla="*/ 1 w 5"/>
                      <a:gd name="T1" fmla="*/ 4 h 323"/>
                      <a:gd name="T2" fmla="*/ 0 w 5"/>
                      <a:gd name="T3" fmla="*/ 6 h 323"/>
                      <a:gd name="T4" fmla="*/ 0 w 5"/>
                      <a:gd name="T5" fmla="*/ 323 h 323"/>
                      <a:gd name="T6" fmla="*/ 5 w 5"/>
                      <a:gd name="T7" fmla="*/ 323 h 323"/>
                      <a:gd name="T8" fmla="*/ 5 w 5"/>
                      <a:gd name="T9" fmla="*/ 6 h 323"/>
                      <a:gd name="T10" fmla="*/ 1 w 5"/>
                      <a:gd name="T11" fmla="*/ 4 h 323"/>
                      <a:gd name="T12" fmla="*/ 5 w 5"/>
                      <a:gd name="T13" fmla="*/ 6 h 323"/>
                      <a:gd name="T14" fmla="*/ 5 w 5"/>
                      <a:gd name="T15" fmla="*/ 0 h 323"/>
                      <a:gd name="T16" fmla="*/ 1 w 5"/>
                      <a:gd name="T17" fmla="*/ 4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3">
                        <a:moveTo>
                          <a:pt x="1" y="4"/>
                        </a:moveTo>
                        <a:lnTo>
                          <a:pt x="0" y="6"/>
                        </a:lnTo>
                        <a:lnTo>
                          <a:pt x="0" y="323"/>
                        </a:lnTo>
                        <a:lnTo>
                          <a:pt x="5" y="323"/>
                        </a:lnTo>
                        <a:lnTo>
                          <a:pt x="5" y="6"/>
                        </a:lnTo>
                        <a:lnTo>
                          <a:pt x="1" y="4"/>
                        </a:lnTo>
                        <a:lnTo>
                          <a:pt x="5" y="6"/>
                        </a:lnTo>
                        <a:lnTo>
                          <a:pt x="5" y="0"/>
                        </a:lnTo>
                        <a:lnTo>
                          <a:pt x="1" y="4"/>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31" name="Freeform 47"/>
                  <p:cNvSpPr/>
                  <p:nvPr/>
                </p:nvSpPr>
                <p:spPr bwMode="auto">
                  <a:xfrm>
                    <a:off x="4307" y="2193"/>
                    <a:ext cx="5" cy="323"/>
                  </a:xfrm>
                  <a:custGeom>
                    <a:avLst/>
                    <a:gdLst>
                      <a:gd name="T0" fmla="*/ 4 w 5"/>
                      <a:gd name="T1" fmla="*/ 319 h 323"/>
                      <a:gd name="T2" fmla="*/ 5 w 5"/>
                      <a:gd name="T3" fmla="*/ 317 h 323"/>
                      <a:gd name="T4" fmla="*/ 5 w 5"/>
                      <a:gd name="T5" fmla="*/ 0 h 323"/>
                      <a:gd name="T6" fmla="*/ 0 w 5"/>
                      <a:gd name="T7" fmla="*/ 0 h 323"/>
                      <a:gd name="T8" fmla="*/ 0 w 5"/>
                      <a:gd name="T9" fmla="*/ 317 h 323"/>
                      <a:gd name="T10" fmla="*/ 4 w 5"/>
                      <a:gd name="T11" fmla="*/ 319 h 323"/>
                      <a:gd name="T12" fmla="*/ 0 w 5"/>
                      <a:gd name="T13" fmla="*/ 317 h 323"/>
                      <a:gd name="T14" fmla="*/ 0 w 5"/>
                      <a:gd name="T15" fmla="*/ 323 h 323"/>
                      <a:gd name="T16" fmla="*/ 4 w 5"/>
                      <a:gd name="T17" fmla="*/ 319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3">
                        <a:moveTo>
                          <a:pt x="4" y="319"/>
                        </a:moveTo>
                        <a:lnTo>
                          <a:pt x="5" y="317"/>
                        </a:lnTo>
                        <a:lnTo>
                          <a:pt x="5" y="0"/>
                        </a:lnTo>
                        <a:lnTo>
                          <a:pt x="0" y="0"/>
                        </a:lnTo>
                        <a:lnTo>
                          <a:pt x="0" y="317"/>
                        </a:lnTo>
                        <a:lnTo>
                          <a:pt x="4" y="319"/>
                        </a:lnTo>
                        <a:lnTo>
                          <a:pt x="0" y="317"/>
                        </a:lnTo>
                        <a:lnTo>
                          <a:pt x="0" y="323"/>
                        </a:lnTo>
                        <a:lnTo>
                          <a:pt x="4" y="319"/>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32" name="Freeform 48"/>
                  <p:cNvSpPr/>
                  <p:nvPr/>
                </p:nvSpPr>
                <p:spPr bwMode="auto">
                  <a:xfrm>
                    <a:off x="4308" y="2436"/>
                    <a:ext cx="79" cy="76"/>
                  </a:xfrm>
                  <a:custGeom>
                    <a:avLst/>
                    <a:gdLst>
                      <a:gd name="T0" fmla="*/ 79 w 79"/>
                      <a:gd name="T1" fmla="*/ 2 h 76"/>
                      <a:gd name="T2" fmla="*/ 74 w 79"/>
                      <a:gd name="T3" fmla="*/ 0 h 76"/>
                      <a:gd name="T4" fmla="*/ 0 w 79"/>
                      <a:gd name="T5" fmla="*/ 72 h 76"/>
                      <a:gd name="T6" fmla="*/ 4 w 79"/>
                      <a:gd name="T7" fmla="*/ 76 h 76"/>
                      <a:gd name="T8" fmla="*/ 78 w 79"/>
                      <a:gd name="T9" fmla="*/ 4 h 76"/>
                      <a:gd name="T10" fmla="*/ 79 w 79"/>
                      <a:gd name="T11" fmla="*/ 2 h 76"/>
                      <a:gd name="T12" fmla="*/ 78 w 79"/>
                      <a:gd name="T13" fmla="*/ 4 h 76"/>
                      <a:gd name="T14" fmla="*/ 79 w 79"/>
                      <a:gd name="T15" fmla="*/ 3 h 76"/>
                      <a:gd name="T16" fmla="*/ 79 w 79"/>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76">
                        <a:moveTo>
                          <a:pt x="79" y="2"/>
                        </a:moveTo>
                        <a:lnTo>
                          <a:pt x="74" y="0"/>
                        </a:lnTo>
                        <a:lnTo>
                          <a:pt x="0" y="72"/>
                        </a:lnTo>
                        <a:lnTo>
                          <a:pt x="4" y="76"/>
                        </a:lnTo>
                        <a:lnTo>
                          <a:pt x="78" y="4"/>
                        </a:lnTo>
                        <a:lnTo>
                          <a:pt x="79" y="2"/>
                        </a:lnTo>
                        <a:lnTo>
                          <a:pt x="78" y="4"/>
                        </a:lnTo>
                        <a:lnTo>
                          <a:pt x="79" y="3"/>
                        </a:lnTo>
                        <a:lnTo>
                          <a:pt x="79" y="2"/>
                        </a:lnTo>
                        <a:close/>
                      </a:path>
                    </a:pathLst>
                  </a:custGeom>
                  <a:solidFill>
                    <a:srgbClr val="ADD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33" name="Freeform 49"/>
                  <p:cNvSpPr/>
                  <p:nvPr/>
                </p:nvSpPr>
                <p:spPr bwMode="auto">
                  <a:xfrm>
                    <a:off x="3995" y="2465"/>
                    <a:ext cx="29" cy="29"/>
                  </a:xfrm>
                  <a:custGeom>
                    <a:avLst/>
                    <a:gdLst>
                      <a:gd name="T0" fmla="*/ 16 w 29"/>
                      <a:gd name="T1" fmla="*/ 29 h 29"/>
                      <a:gd name="T2" fmla="*/ 18 w 29"/>
                      <a:gd name="T3" fmla="*/ 29 h 29"/>
                      <a:gd name="T4" fmla="*/ 20 w 29"/>
                      <a:gd name="T5" fmla="*/ 28 h 29"/>
                      <a:gd name="T6" fmla="*/ 22 w 29"/>
                      <a:gd name="T7" fmla="*/ 27 h 29"/>
                      <a:gd name="T8" fmla="*/ 24 w 29"/>
                      <a:gd name="T9" fmla="*/ 26 h 29"/>
                      <a:gd name="T10" fmla="*/ 25 w 29"/>
                      <a:gd name="T11" fmla="*/ 24 h 29"/>
                      <a:gd name="T12" fmla="*/ 27 w 29"/>
                      <a:gd name="T13" fmla="*/ 23 h 29"/>
                      <a:gd name="T14" fmla="*/ 28 w 29"/>
                      <a:gd name="T15" fmla="*/ 21 h 29"/>
                      <a:gd name="T16" fmla="*/ 28 w 29"/>
                      <a:gd name="T17" fmla="*/ 19 h 29"/>
                      <a:gd name="T18" fmla="*/ 29 w 29"/>
                      <a:gd name="T19" fmla="*/ 17 h 29"/>
                      <a:gd name="T20" fmla="*/ 29 w 29"/>
                      <a:gd name="T21" fmla="*/ 14 h 29"/>
                      <a:gd name="T22" fmla="*/ 29 w 29"/>
                      <a:gd name="T23" fmla="*/ 12 h 29"/>
                      <a:gd name="T24" fmla="*/ 28 w 29"/>
                      <a:gd name="T25" fmla="*/ 10 h 29"/>
                      <a:gd name="T26" fmla="*/ 28 w 29"/>
                      <a:gd name="T27" fmla="*/ 8 h 29"/>
                      <a:gd name="T28" fmla="*/ 27 w 29"/>
                      <a:gd name="T29" fmla="*/ 6 h 29"/>
                      <a:gd name="T30" fmla="*/ 25 w 29"/>
                      <a:gd name="T31" fmla="*/ 5 h 29"/>
                      <a:gd name="T32" fmla="*/ 24 w 29"/>
                      <a:gd name="T33" fmla="*/ 3 h 29"/>
                      <a:gd name="T34" fmla="*/ 22 w 29"/>
                      <a:gd name="T35" fmla="*/ 2 h 29"/>
                      <a:gd name="T36" fmla="*/ 20 w 29"/>
                      <a:gd name="T37" fmla="*/ 1 h 29"/>
                      <a:gd name="T38" fmla="*/ 18 w 29"/>
                      <a:gd name="T39" fmla="*/ 0 h 29"/>
                      <a:gd name="T40" fmla="*/ 16 w 29"/>
                      <a:gd name="T41" fmla="*/ 0 h 29"/>
                      <a:gd name="T42" fmla="*/ 14 w 29"/>
                      <a:gd name="T43" fmla="*/ 0 h 29"/>
                      <a:gd name="T44" fmla="*/ 12 w 29"/>
                      <a:gd name="T45" fmla="*/ 0 h 29"/>
                      <a:gd name="T46" fmla="*/ 10 w 29"/>
                      <a:gd name="T47" fmla="*/ 1 h 29"/>
                      <a:gd name="T48" fmla="*/ 8 w 29"/>
                      <a:gd name="T49" fmla="*/ 2 h 29"/>
                      <a:gd name="T50" fmla="*/ 6 w 29"/>
                      <a:gd name="T51" fmla="*/ 3 h 29"/>
                      <a:gd name="T52" fmla="*/ 4 w 29"/>
                      <a:gd name="T53" fmla="*/ 4 h 29"/>
                      <a:gd name="T54" fmla="*/ 3 w 29"/>
                      <a:gd name="T55" fmla="*/ 6 h 29"/>
                      <a:gd name="T56" fmla="*/ 2 w 29"/>
                      <a:gd name="T57" fmla="*/ 8 h 29"/>
                      <a:gd name="T58" fmla="*/ 1 w 29"/>
                      <a:gd name="T59" fmla="*/ 9 h 29"/>
                      <a:gd name="T60" fmla="*/ 0 w 29"/>
                      <a:gd name="T61" fmla="*/ 12 h 29"/>
                      <a:gd name="T62" fmla="*/ 0 w 29"/>
                      <a:gd name="T63" fmla="*/ 14 h 29"/>
                      <a:gd name="T64" fmla="*/ 0 w 29"/>
                      <a:gd name="T65" fmla="*/ 16 h 29"/>
                      <a:gd name="T66" fmla="*/ 0 w 29"/>
                      <a:gd name="T67" fmla="*/ 18 h 29"/>
                      <a:gd name="T68" fmla="*/ 1 w 29"/>
                      <a:gd name="T69" fmla="*/ 20 h 29"/>
                      <a:gd name="T70" fmla="*/ 2 w 29"/>
                      <a:gd name="T71" fmla="*/ 22 h 29"/>
                      <a:gd name="T72" fmla="*/ 3 w 29"/>
                      <a:gd name="T73" fmla="*/ 24 h 29"/>
                      <a:gd name="T74" fmla="*/ 5 w 29"/>
                      <a:gd name="T75" fmla="*/ 25 h 29"/>
                      <a:gd name="T76" fmla="*/ 6 w 29"/>
                      <a:gd name="T77" fmla="*/ 27 h 29"/>
                      <a:gd name="T78" fmla="*/ 8 w 29"/>
                      <a:gd name="T79" fmla="*/ 28 h 29"/>
                      <a:gd name="T80" fmla="*/ 10 w 29"/>
                      <a:gd name="T81" fmla="*/ 28 h 29"/>
                      <a:gd name="T82" fmla="*/ 12 w 29"/>
                      <a:gd name="T83" fmla="*/ 29 h 29"/>
                      <a:gd name="T84" fmla="*/ 15 w 29"/>
                      <a:gd name="T85" fmla="*/ 29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 h="29">
                        <a:moveTo>
                          <a:pt x="15" y="29"/>
                        </a:moveTo>
                        <a:lnTo>
                          <a:pt x="15" y="29"/>
                        </a:lnTo>
                        <a:lnTo>
                          <a:pt x="16" y="29"/>
                        </a:lnTo>
                        <a:lnTo>
                          <a:pt x="17" y="29"/>
                        </a:lnTo>
                        <a:lnTo>
                          <a:pt x="18" y="29"/>
                        </a:lnTo>
                        <a:lnTo>
                          <a:pt x="19" y="28"/>
                        </a:lnTo>
                        <a:lnTo>
                          <a:pt x="20" y="28"/>
                        </a:lnTo>
                        <a:lnTo>
                          <a:pt x="21" y="28"/>
                        </a:lnTo>
                        <a:lnTo>
                          <a:pt x="21" y="27"/>
                        </a:lnTo>
                        <a:lnTo>
                          <a:pt x="22" y="27"/>
                        </a:lnTo>
                        <a:lnTo>
                          <a:pt x="23" y="27"/>
                        </a:lnTo>
                        <a:lnTo>
                          <a:pt x="23" y="26"/>
                        </a:lnTo>
                        <a:lnTo>
                          <a:pt x="24" y="26"/>
                        </a:lnTo>
                        <a:lnTo>
                          <a:pt x="24" y="25"/>
                        </a:lnTo>
                        <a:lnTo>
                          <a:pt x="25" y="25"/>
                        </a:lnTo>
                        <a:lnTo>
                          <a:pt x="25" y="24"/>
                        </a:lnTo>
                        <a:lnTo>
                          <a:pt x="26" y="24"/>
                        </a:lnTo>
                        <a:lnTo>
                          <a:pt x="26" y="23"/>
                        </a:lnTo>
                        <a:lnTo>
                          <a:pt x="27" y="23"/>
                        </a:lnTo>
                        <a:lnTo>
                          <a:pt x="27" y="22"/>
                        </a:lnTo>
                        <a:lnTo>
                          <a:pt x="27" y="21"/>
                        </a:lnTo>
                        <a:lnTo>
                          <a:pt x="28" y="21"/>
                        </a:lnTo>
                        <a:lnTo>
                          <a:pt x="28" y="20"/>
                        </a:lnTo>
                        <a:lnTo>
                          <a:pt x="28" y="19"/>
                        </a:lnTo>
                        <a:lnTo>
                          <a:pt x="29" y="18"/>
                        </a:lnTo>
                        <a:lnTo>
                          <a:pt x="29" y="17"/>
                        </a:lnTo>
                        <a:lnTo>
                          <a:pt x="29" y="16"/>
                        </a:lnTo>
                        <a:lnTo>
                          <a:pt x="29" y="15"/>
                        </a:lnTo>
                        <a:lnTo>
                          <a:pt x="29" y="14"/>
                        </a:lnTo>
                        <a:lnTo>
                          <a:pt x="29" y="13"/>
                        </a:lnTo>
                        <a:lnTo>
                          <a:pt x="29" y="12"/>
                        </a:lnTo>
                        <a:lnTo>
                          <a:pt x="29" y="11"/>
                        </a:lnTo>
                        <a:lnTo>
                          <a:pt x="28" y="10"/>
                        </a:lnTo>
                        <a:lnTo>
                          <a:pt x="28" y="9"/>
                        </a:lnTo>
                        <a:lnTo>
                          <a:pt x="28" y="8"/>
                        </a:lnTo>
                        <a:lnTo>
                          <a:pt x="27" y="8"/>
                        </a:lnTo>
                        <a:lnTo>
                          <a:pt x="27" y="7"/>
                        </a:lnTo>
                        <a:lnTo>
                          <a:pt x="27" y="6"/>
                        </a:lnTo>
                        <a:lnTo>
                          <a:pt x="26" y="6"/>
                        </a:lnTo>
                        <a:lnTo>
                          <a:pt x="26" y="5"/>
                        </a:lnTo>
                        <a:lnTo>
                          <a:pt x="25" y="5"/>
                        </a:lnTo>
                        <a:lnTo>
                          <a:pt x="25" y="4"/>
                        </a:lnTo>
                        <a:lnTo>
                          <a:pt x="24" y="4"/>
                        </a:lnTo>
                        <a:lnTo>
                          <a:pt x="24" y="3"/>
                        </a:lnTo>
                        <a:lnTo>
                          <a:pt x="23" y="3"/>
                        </a:lnTo>
                        <a:lnTo>
                          <a:pt x="23" y="2"/>
                        </a:lnTo>
                        <a:lnTo>
                          <a:pt x="22" y="2"/>
                        </a:lnTo>
                        <a:lnTo>
                          <a:pt x="21" y="2"/>
                        </a:lnTo>
                        <a:lnTo>
                          <a:pt x="21" y="1"/>
                        </a:lnTo>
                        <a:lnTo>
                          <a:pt x="20" y="1"/>
                        </a:lnTo>
                        <a:lnTo>
                          <a:pt x="19" y="1"/>
                        </a:lnTo>
                        <a:lnTo>
                          <a:pt x="18" y="0"/>
                        </a:lnTo>
                        <a:lnTo>
                          <a:pt x="17" y="0"/>
                        </a:lnTo>
                        <a:lnTo>
                          <a:pt x="16" y="0"/>
                        </a:lnTo>
                        <a:lnTo>
                          <a:pt x="15" y="0"/>
                        </a:lnTo>
                        <a:lnTo>
                          <a:pt x="14" y="0"/>
                        </a:lnTo>
                        <a:lnTo>
                          <a:pt x="13" y="0"/>
                        </a:lnTo>
                        <a:lnTo>
                          <a:pt x="12" y="0"/>
                        </a:lnTo>
                        <a:lnTo>
                          <a:pt x="11" y="0"/>
                        </a:lnTo>
                        <a:lnTo>
                          <a:pt x="10" y="1"/>
                        </a:lnTo>
                        <a:lnTo>
                          <a:pt x="9" y="1"/>
                        </a:lnTo>
                        <a:lnTo>
                          <a:pt x="8" y="1"/>
                        </a:lnTo>
                        <a:lnTo>
                          <a:pt x="8" y="2"/>
                        </a:lnTo>
                        <a:lnTo>
                          <a:pt x="7" y="2"/>
                        </a:lnTo>
                        <a:lnTo>
                          <a:pt x="6" y="2"/>
                        </a:lnTo>
                        <a:lnTo>
                          <a:pt x="6" y="3"/>
                        </a:lnTo>
                        <a:lnTo>
                          <a:pt x="5" y="3"/>
                        </a:lnTo>
                        <a:lnTo>
                          <a:pt x="5" y="4"/>
                        </a:lnTo>
                        <a:lnTo>
                          <a:pt x="4" y="4"/>
                        </a:lnTo>
                        <a:lnTo>
                          <a:pt x="4" y="5"/>
                        </a:lnTo>
                        <a:lnTo>
                          <a:pt x="3" y="5"/>
                        </a:lnTo>
                        <a:lnTo>
                          <a:pt x="3" y="6"/>
                        </a:lnTo>
                        <a:lnTo>
                          <a:pt x="2" y="7"/>
                        </a:lnTo>
                        <a:lnTo>
                          <a:pt x="2" y="8"/>
                        </a:lnTo>
                        <a:lnTo>
                          <a:pt x="1" y="9"/>
                        </a:lnTo>
                        <a:lnTo>
                          <a:pt x="1" y="10"/>
                        </a:lnTo>
                        <a:lnTo>
                          <a:pt x="0" y="11"/>
                        </a:lnTo>
                        <a:lnTo>
                          <a:pt x="0" y="12"/>
                        </a:lnTo>
                        <a:lnTo>
                          <a:pt x="0" y="13"/>
                        </a:lnTo>
                        <a:lnTo>
                          <a:pt x="0" y="14"/>
                        </a:lnTo>
                        <a:lnTo>
                          <a:pt x="0" y="15"/>
                        </a:lnTo>
                        <a:lnTo>
                          <a:pt x="0" y="16"/>
                        </a:lnTo>
                        <a:lnTo>
                          <a:pt x="0" y="17"/>
                        </a:lnTo>
                        <a:lnTo>
                          <a:pt x="0" y="18"/>
                        </a:lnTo>
                        <a:lnTo>
                          <a:pt x="1" y="19"/>
                        </a:lnTo>
                        <a:lnTo>
                          <a:pt x="1" y="20"/>
                        </a:lnTo>
                        <a:lnTo>
                          <a:pt x="2" y="21"/>
                        </a:lnTo>
                        <a:lnTo>
                          <a:pt x="2" y="22"/>
                        </a:lnTo>
                        <a:lnTo>
                          <a:pt x="3" y="23"/>
                        </a:lnTo>
                        <a:lnTo>
                          <a:pt x="3" y="24"/>
                        </a:lnTo>
                        <a:lnTo>
                          <a:pt x="4" y="24"/>
                        </a:lnTo>
                        <a:lnTo>
                          <a:pt x="4" y="25"/>
                        </a:lnTo>
                        <a:lnTo>
                          <a:pt x="5" y="25"/>
                        </a:lnTo>
                        <a:lnTo>
                          <a:pt x="5" y="26"/>
                        </a:lnTo>
                        <a:lnTo>
                          <a:pt x="6" y="26"/>
                        </a:lnTo>
                        <a:lnTo>
                          <a:pt x="6" y="27"/>
                        </a:lnTo>
                        <a:lnTo>
                          <a:pt x="7" y="27"/>
                        </a:lnTo>
                        <a:lnTo>
                          <a:pt x="8" y="27"/>
                        </a:lnTo>
                        <a:lnTo>
                          <a:pt x="8" y="28"/>
                        </a:lnTo>
                        <a:lnTo>
                          <a:pt x="9" y="28"/>
                        </a:lnTo>
                        <a:lnTo>
                          <a:pt x="10" y="28"/>
                        </a:lnTo>
                        <a:lnTo>
                          <a:pt x="11" y="29"/>
                        </a:lnTo>
                        <a:lnTo>
                          <a:pt x="12" y="29"/>
                        </a:lnTo>
                        <a:lnTo>
                          <a:pt x="13" y="29"/>
                        </a:lnTo>
                        <a:lnTo>
                          <a:pt x="14" y="29"/>
                        </a:lnTo>
                        <a:lnTo>
                          <a:pt x="15"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sp>
                <p:nvSpPr>
                  <p:cNvPr id="234" name="Freeform 50"/>
                  <p:cNvSpPr/>
                  <p:nvPr/>
                </p:nvSpPr>
                <p:spPr bwMode="auto">
                  <a:xfrm>
                    <a:off x="3995" y="2465"/>
                    <a:ext cx="29" cy="29"/>
                  </a:xfrm>
                  <a:custGeom>
                    <a:avLst/>
                    <a:gdLst>
                      <a:gd name="T0" fmla="*/ 16 w 29"/>
                      <a:gd name="T1" fmla="*/ 29 h 29"/>
                      <a:gd name="T2" fmla="*/ 18 w 29"/>
                      <a:gd name="T3" fmla="*/ 29 h 29"/>
                      <a:gd name="T4" fmla="*/ 20 w 29"/>
                      <a:gd name="T5" fmla="*/ 28 h 29"/>
                      <a:gd name="T6" fmla="*/ 22 w 29"/>
                      <a:gd name="T7" fmla="*/ 27 h 29"/>
                      <a:gd name="T8" fmla="*/ 24 w 29"/>
                      <a:gd name="T9" fmla="*/ 26 h 29"/>
                      <a:gd name="T10" fmla="*/ 25 w 29"/>
                      <a:gd name="T11" fmla="*/ 24 h 29"/>
                      <a:gd name="T12" fmla="*/ 27 w 29"/>
                      <a:gd name="T13" fmla="*/ 23 h 29"/>
                      <a:gd name="T14" fmla="*/ 28 w 29"/>
                      <a:gd name="T15" fmla="*/ 21 h 29"/>
                      <a:gd name="T16" fmla="*/ 28 w 29"/>
                      <a:gd name="T17" fmla="*/ 19 h 29"/>
                      <a:gd name="T18" fmla="*/ 29 w 29"/>
                      <a:gd name="T19" fmla="*/ 17 h 29"/>
                      <a:gd name="T20" fmla="*/ 29 w 29"/>
                      <a:gd name="T21" fmla="*/ 14 h 29"/>
                      <a:gd name="T22" fmla="*/ 29 w 29"/>
                      <a:gd name="T23" fmla="*/ 12 h 29"/>
                      <a:gd name="T24" fmla="*/ 28 w 29"/>
                      <a:gd name="T25" fmla="*/ 10 h 29"/>
                      <a:gd name="T26" fmla="*/ 28 w 29"/>
                      <a:gd name="T27" fmla="*/ 8 h 29"/>
                      <a:gd name="T28" fmla="*/ 27 w 29"/>
                      <a:gd name="T29" fmla="*/ 6 h 29"/>
                      <a:gd name="T30" fmla="*/ 25 w 29"/>
                      <a:gd name="T31" fmla="*/ 5 h 29"/>
                      <a:gd name="T32" fmla="*/ 24 w 29"/>
                      <a:gd name="T33" fmla="*/ 3 h 29"/>
                      <a:gd name="T34" fmla="*/ 22 w 29"/>
                      <a:gd name="T35" fmla="*/ 2 h 29"/>
                      <a:gd name="T36" fmla="*/ 20 w 29"/>
                      <a:gd name="T37" fmla="*/ 1 h 29"/>
                      <a:gd name="T38" fmla="*/ 18 w 29"/>
                      <a:gd name="T39" fmla="*/ 0 h 29"/>
                      <a:gd name="T40" fmla="*/ 16 w 29"/>
                      <a:gd name="T41" fmla="*/ 0 h 29"/>
                      <a:gd name="T42" fmla="*/ 14 w 29"/>
                      <a:gd name="T43" fmla="*/ 0 h 29"/>
                      <a:gd name="T44" fmla="*/ 12 w 29"/>
                      <a:gd name="T45" fmla="*/ 0 h 29"/>
                      <a:gd name="T46" fmla="*/ 10 w 29"/>
                      <a:gd name="T47" fmla="*/ 1 h 29"/>
                      <a:gd name="T48" fmla="*/ 8 w 29"/>
                      <a:gd name="T49" fmla="*/ 2 h 29"/>
                      <a:gd name="T50" fmla="*/ 6 w 29"/>
                      <a:gd name="T51" fmla="*/ 3 h 29"/>
                      <a:gd name="T52" fmla="*/ 4 w 29"/>
                      <a:gd name="T53" fmla="*/ 4 h 29"/>
                      <a:gd name="T54" fmla="*/ 3 w 29"/>
                      <a:gd name="T55" fmla="*/ 6 h 29"/>
                      <a:gd name="T56" fmla="*/ 2 w 29"/>
                      <a:gd name="T57" fmla="*/ 8 h 29"/>
                      <a:gd name="T58" fmla="*/ 1 w 29"/>
                      <a:gd name="T59" fmla="*/ 9 h 29"/>
                      <a:gd name="T60" fmla="*/ 0 w 29"/>
                      <a:gd name="T61" fmla="*/ 12 h 29"/>
                      <a:gd name="T62" fmla="*/ 0 w 29"/>
                      <a:gd name="T63" fmla="*/ 14 h 29"/>
                      <a:gd name="T64" fmla="*/ 0 w 29"/>
                      <a:gd name="T65" fmla="*/ 16 h 29"/>
                      <a:gd name="T66" fmla="*/ 0 w 29"/>
                      <a:gd name="T67" fmla="*/ 18 h 29"/>
                      <a:gd name="T68" fmla="*/ 1 w 29"/>
                      <a:gd name="T69" fmla="*/ 20 h 29"/>
                      <a:gd name="T70" fmla="*/ 2 w 29"/>
                      <a:gd name="T71" fmla="*/ 22 h 29"/>
                      <a:gd name="T72" fmla="*/ 3 w 29"/>
                      <a:gd name="T73" fmla="*/ 24 h 29"/>
                      <a:gd name="T74" fmla="*/ 5 w 29"/>
                      <a:gd name="T75" fmla="*/ 25 h 29"/>
                      <a:gd name="T76" fmla="*/ 6 w 29"/>
                      <a:gd name="T77" fmla="*/ 27 h 29"/>
                      <a:gd name="T78" fmla="*/ 8 w 29"/>
                      <a:gd name="T79" fmla="*/ 28 h 29"/>
                      <a:gd name="T80" fmla="*/ 10 w 29"/>
                      <a:gd name="T81" fmla="*/ 28 h 29"/>
                      <a:gd name="T82" fmla="*/ 12 w 29"/>
                      <a:gd name="T83" fmla="*/ 29 h 29"/>
                      <a:gd name="T84" fmla="*/ 15 w 29"/>
                      <a:gd name="T85" fmla="*/ 29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 h="29">
                        <a:moveTo>
                          <a:pt x="15" y="29"/>
                        </a:moveTo>
                        <a:lnTo>
                          <a:pt x="15" y="29"/>
                        </a:lnTo>
                        <a:lnTo>
                          <a:pt x="16" y="29"/>
                        </a:lnTo>
                        <a:lnTo>
                          <a:pt x="17" y="29"/>
                        </a:lnTo>
                        <a:lnTo>
                          <a:pt x="18" y="29"/>
                        </a:lnTo>
                        <a:lnTo>
                          <a:pt x="19" y="28"/>
                        </a:lnTo>
                        <a:lnTo>
                          <a:pt x="20" y="28"/>
                        </a:lnTo>
                        <a:lnTo>
                          <a:pt x="21" y="28"/>
                        </a:lnTo>
                        <a:lnTo>
                          <a:pt x="21" y="27"/>
                        </a:lnTo>
                        <a:lnTo>
                          <a:pt x="22" y="27"/>
                        </a:lnTo>
                        <a:lnTo>
                          <a:pt x="23" y="27"/>
                        </a:lnTo>
                        <a:lnTo>
                          <a:pt x="23" y="26"/>
                        </a:lnTo>
                        <a:lnTo>
                          <a:pt x="24" y="26"/>
                        </a:lnTo>
                        <a:lnTo>
                          <a:pt x="24" y="25"/>
                        </a:lnTo>
                        <a:lnTo>
                          <a:pt x="25" y="25"/>
                        </a:lnTo>
                        <a:lnTo>
                          <a:pt x="25" y="24"/>
                        </a:lnTo>
                        <a:lnTo>
                          <a:pt x="26" y="24"/>
                        </a:lnTo>
                        <a:lnTo>
                          <a:pt x="26" y="23"/>
                        </a:lnTo>
                        <a:lnTo>
                          <a:pt x="27" y="23"/>
                        </a:lnTo>
                        <a:lnTo>
                          <a:pt x="27" y="22"/>
                        </a:lnTo>
                        <a:lnTo>
                          <a:pt x="27" y="21"/>
                        </a:lnTo>
                        <a:lnTo>
                          <a:pt x="28" y="21"/>
                        </a:lnTo>
                        <a:lnTo>
                          <a:pt x="28" y="20"/>
                        </a:lnTo>
                        <a:lnTo>
                          <a:pt x="28" y="19"/>
                        </a:lnTo>
                        <a:lnTo>
                          <a:pt x="29" y="18"/>
                        </a:lnTo>
                        <a:lnTo>
                          <a:pt x="29" y="17"/>
                        </a:lnTo>
                        <a:lnTo>
                          <a:pt x="29" y="16"/>
                        </a:lnTo>
                        <a:lnTo>
                          <a:pt x="29" y="15"/>
                        </a:lnTo>
                        <a:lnTo>
                          <a:pt x="29" y="14"/>
                        </a:lnTo>
                        <a:lnTo>
                          <a:pt x="29" y="13"/>
                        </a:lnTo>
                        <a:lnTo>
                          <a:pt x="29" y="12"/>
                        </a:lnTo>
                        <a:lnTo>
                          <a:pt x="29" y="11"/>
                        </a:lnTo>
                        <a:lnTo>
                          <a:pt x="28" y="10"/>
                        </a:lnTo>
                        <a:lnTo>
                          <a:pt x="28" y="9"/>
                        </a:lnTo>
                        <a:lnTo>
                          <a:pt x="28" y="8"/>
                        </a:lnTo>
                        <a:lnTo>
                          <a:pt x="27" y="8"/>
                        </a:lnTo>
                        <a:lnTo>
                          <a:pt x="27" y="7"/>
                        </a:lnTo>
                        <a:lnTo>
                          <a:pt x="27" y="6"/>
                        </a:lnTo>
                        <a:lnTo>
                          <a:pt x="26" y="6"/>
                        </a:lnTo>
                        <a:lnTo>
                          <a:pt x="26" y="5"/>
                        </a:lnTo>
                        <a:lnTo>
                          <a:pt x="25" y="5"/>
                        </a:lnTo>
                        <a:lnTo>
                          <a:pt x="25" y="4"/>
                        </a:lnTo>
                        <a:lnTo>
                          <a:pt x="24" y="4"/>
                        </a:lnTo>
                        <a:lnTo>
                          <a:pt x="24" y="3"/>
                        </a:lnTo>
                        <a:lnTo>
                          <a:pt x="23" y="3"/>
                        </a:lnTo>
                        <a:lnTo>
                          <a:pt x="23" y="2"/>
                        </a:lnTo>
                        <a:lnTo>
                          <a:pt x="22" y="2"/>
                        </a:lnTo>
                        <a:lnTo>
                          <a:pt x="21" y="2"/>
                        </a:lnTo>
                        <a:lnTo>
                          <a:pt x="21" y="1"/>
                        </a:lnTo>
                        <a:lnTo>
                          <a:pt x="20" y="1"/>
                        </a:lnTo>
                        <a:lnTo>
                          <a:pt x="19" y="1"/>
                        </a:lnTo>
                        <a:lnTo>
                          <a:pt x="18" y="0"/>
                        </a:lnTo>
                        <a:lnTo>
                          <a:pt x="17" y="0"/>
                        </a:lnTo>
                        <a:lnTo>
                          <a:pt x="16" y="0"/>
                        </a:lnTo>
                        <a:lnTo>
                          <a:pt x="15" y="0"/>
                        </a:lnTo>
                        <a:lnTo>
                          <a:pt x="14" y="0"/>
                        </a:lnTo>
                        <a:lnTo>
                          <a:pt x="13" y="0"/>
                        </a:lnTo>
                        <a:lnTo>
                          <a:pt x="12" y="0"/>
                        </a:lnTo>
                        <a:lnTo>
                          <a:pt x="11" y="0"/>
                        </a:lnTo>
                        <a:lnTo>
                          <a:pt x="10" y="1"/>
                        </a:lnTo>
                        <a:lnTo>
                          <a:pt x="9" y="1"/>
                        </a:lnTo>
                        <a:lnTo>
                          <a:pt x="8" y="1"/>
                        </a:lnTo>
                        <a:lnTo>
                          <a:pt x="8" y="2"/>
                        </a:lnTo>
                        <a:lnTo>
                          <a:pt x="7" y="2"/>
                        </a:lnTo>
                        <a:lnTo>
                          <a:pt x="6" y="2"/>
                        </a:lnTo>
                        <a:lnTo>
                          <a:pt x="6" y="3"/>
                        </a:lnTo>
                        <a:lnTo>
                          <a:pt x="5" y="3"/>
                        </a:lnTo>
                        <a:lnTo>
                          <a:pt x="5" y="4"/>
                        </a:lnTo>
                        <a:lnTo>
                          <a:pt x="4" y="4"/>
                        </a:lnTo>
                        <a:lnTo>
                          <a:pt x="4" y="5"/>
                        </a:lnTo>
                        <a:lnTo>
                          <a:pt x="3" y="5"/>
                        </a:lnTo>
                        <a:lnTo>
                          <a:pt x="3" y="6"/>
                        </a:lnTo>
                        <a:lnTo>
                          <a:pt x="2" y="7"/>
                        </a:lnTo>
                        <a:lnTo>
                          <a:pt x="2" y="8"/>
                        </a:lnTo>
                        <a:lnTo>
                          <a:pt x="1" y="9"/>
                        </a:lnTo>
                        <a:lnTo>
                          <a:pt x="1" y="10"/>
                        </a:lnTo>
                        <a:lnTo>
                          <a:pt x="0" y="11"/>
                        </a:lnTo>
                        <a:lnTo>
                          <a:pt x="0" y="12"/>
                        </a:lnTo>
                        <a:lnTo>
                          <a:pt x="0" y="13"/>
                        </a:lnTo>
                        <a:lnTo>
                          <a:pt x="0" y="14"/>
                        </a:lnTo>
                        <a:lnTo>
                          <a:pt x="0" y="15"/>
                        </a:lnTo>
                        <a:lnTo>
                          <a:pt x="0" y="16"/>
                        </a:lnTo>
                        <a:lnTo>
                          <a:pt x="0" y="17"/>
                        </a:lnTo>
                        <a:lnTo>
                          <a:pt x="0" y="18"/>
                        </a:lnTo>
                        <a:lnTo>
                          <a:pt x="1" y="19"/>
                        </a:lnTo>
                        <a:lnTo>
                          <a:pt x="1" y="20"/>
                        </a:lnTo>
                        <a:lnTo>
                          <a:pt x="2" y="21"/>
                        </a:lnTo>
                        <a:lnTo>
                          <a:pt x="2" y="22"/>
                        </a:lnTo>
                        <a:lnTo>
                          <a:pt x="3" y="23"/>
                        </a:lnTo>
                        <a:lnTo>
                          <a:pt x="3" y="24"/>
                        </a:lnTo>
                        <a:lnTo>
                          <a:pt x="4" y="24"/>
                        </a:lnTo>
                        <a:lnTo>
                          <a:pt x="4" y="25"/>
                        </a:lnTo>
                        <a:lnTo>
                          <a:pt x="5" y="25"/>
                        </a:lnTo>
                        <a:lnTo>
                          <a:pt x="5" y="26"/>
                        </a:lnTo>
                        <a:lnTo>
                          <a:pt x="6" y="26"/>
                        </a:lnTo>
                        <a:lnTo>
                          <a:pt x="6" y="27"/>
                        </a:lnTo>
                        <a:lnTo>
                          <a:pt x="7" y="27"/>
                        </a:lnTo>
                        <a:lnTo>
                          <a:pt x="8" y="27"/>
                        </a:lnTo>
                        <a:lnTo>
                          <a:pt x="8" y="28"/>
                        </a:lnTo>
                        <a:lnTo>
                          <a:pt x="9" y="28"/>
                        </a:lnTo>
                        <a:lnTo>
                          <a:pt x="10" y="28"/>
                        </a:lnTo>
                        <a:lnTo>
                          <a:pt x="11" y="29"/>
                        </a:lnTo>
                        <a:lnTo>
                          <a:pt x="12" y="29"/>
                        </a:lnTo>
                        <a:lnTo>
                          <a:pt x="13" y="29"/>
                        </a:lnTo>
                        <a:lnTo>
                          <a:pt x="14" y="29"/>
                        </a:lnTo>
                        <a:lnTo>
                          <a:pt x="15" y="29"/>
                        </a:lnTo>
                      </a:path>
                    </a:pathLst>
                  </a:custGeom>
                  <a:noFill/>
                  <a:ln w="1"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charset="-122"/>
                      <a:ea typeface="微软雅黑" panose="020B0503020204020204" charset="-122"/>
                    </a:endParaRPr>
                  </a:p>
                </p:txBody>
              </p:sp>
              <p:sp>
                <p:nvSpPr>
                  <p:cNvPr id="235" name="Freeform 51"/>
                  <p:cNvSpPr/>
                  <p:nvPr/>
                </p:nvSpPr>
                <p:spPr bwMode="auto">
                  <a:xfrm>
                    <a:off x="3997" y="2383"/>
                    <a:ext cx="108" cy="109"/>
                  </a:xfrm>
                  <a:custGeom>
                    <a:avLst/>
                    <a:gdLst>
                      <a:gd name="T0" fmla="*/ 0 w 108"/>
                      <a:gd name="T1" fmla="*/ 81 h 109"/>
                      <a:gd name="T2" fmla="*/ 28 w 108"/>
                      <a:gd name="T3" fmla="*/ 109 h 109"/>
                      <a:gd name="T4" fmla="*/ 108 w 108"/>
                      <a:gd name="T5" fmla="*/ 27 h 109"/>
                      <a:gd name="T6" fmla="*/ 80 w 108"/>
                      <a:gd name="T7" fmla="*/ 0 h 109"/>
                      <a:gd name="T8" fmla="*/ 0 w 108"/>
                      <a:gd name="T9" fmla="*/ 81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09">
                        <a:moveTo>
                          <a:pt x="0" y="81"/>
                        </a:moveTo>
                        <a:lnTo>
                          <a:pt x="28" y="109"/>
                        </a:lnTo>
                        <a:lnTo>
                          <a:pt x="108" y="27"/>
                        </a:lnTo>
                        <a:lnTo>
                          <a:pt x="80" y="0"/>
                        </a:lnTo>
                        <a:lnTo>
                          <a:pt x="0"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微软雅黑" panose="020B0503020204020204" charset="-122"/>
                      <a:ea typeface="微软雅黑" panose="020B0503020204020204" charset="-122"/>
                    </a:endParaRPr>
                  </a:p>
                </p:txBody>
              </p:sp>
            </p:grpSp>
            <p:pic>
              <p:nvPicPr>
                <p:cNvPr id="256" name="图片 255"/>
                <p:cNvPicPr>
                  <a:picLocks noChangeAspect="1"/>
                </p:cNvPicPr>
                <p:nvPr/>
              </p:nvPicPr>
              <p:blipFill>
                <a:blip r:embed="rId20"/>
                <a:stretch>
                  <a:fillRect/>
                </a:stretch>
              </p:blipFill>
              <p:spPr>
                <a:xfrm>
                  <a:off x="4202427" y="1434058"/>
                  <a:ext cx="369570" cy="374650"/>
                </a:xfrm>
                <a:prstGeom prst="rect">
                  <a:avLst/>
                </a:prstGeom>
              </p:spPr>
            </p:pic>
            <p:pic>
              <p:nvPicPr>
                <p:cNvPr id="257" name="图片 256"/>
                <p:cNvPicPr>
                  <a:picLocks noChangeAspect="1"/>
                </p:cNvPicPr>
                <p:nvPr/>
              </p:nvPicPr>
              <p:blipFill>
                <a:blip r:embed="rId21"/>
                <a:stretch>
                  <a:fillRect/>
                </a:stretch>
              </p:blipFill>
              <p:spPr>
                <a:xfrm>
                  <a:off x="4645476" y="1430175"/>
                  <a:ext cx="281940" cy="394970"/>
                </a:xfrm>
                <a:prstGeom prst="rect">
                  <a:avLst/>
                </a:prstGeom>
              </p:spPr>
            </p:pic>
            <p:sp>
              <p:nvSpPr>
                <p:cNvPr id="260" name="文本框 259"/>
                <p:cNvSpPr txBox="1"/>
                <p:nvPr/>
              </p:nvSpPr>
              <p:spPr>
                <a:xfrm>
                  <a:off x="4031616" y="1810783"/>
                  <a:ext cx="1877556" cy="523220"/>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刻录、蓝牙、共享</a:t>
                  </a:r>
                  <a:endParaRPr lang="zh-CN" altLang="en-US"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设备禁用</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内容识别</a:t>
                  </a:r>
                  <a:endParaRPr lang="zh-CN" altLang="en-US" sz="1400" b="1" dirty="0">
                    <a:latin typeface="微软雅黑" panose="020B0503020204020204" charset="-122"/>
                    <a:ea typeface="微软雅黑" panose="020B0503020204020204" charset="-122"/>
                  </a:endParaRPr>
                </a:p>
              </p:txBody>
            </p:sp>
          </p:grpSp>
          <p:grpSp>
            <p:nvGrpSpPr>
              <p:cNvPr id="298" name="组合 297"/>
              <p:cNvGrpSpPr/>
              <p:nvPr/>
            </p:nvGrpSpPr>
            <p:grpSpPr>
              <a:xfrm>
                <a:off x="495079" y="1304249"/>
                <a:ext cx="5178002" cy="2248257"/>
                <a:chOff x="430812" y="1250804"/>
                <a:chExt cx="5178002" cy="2248257"/>
              </a:xfrm>
            </p:grpSpPr>
            <p:pic>
              <p:nvPicPr>
                <p:cNvPr id="246" name="Picture 27" descr="C:\Documents and Settings\devata\My Documents\!RSA\DLP\Collateral\Graphics\RSA_Icon_PNG_Library\Printer.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1292" y="1260591"/>
                  <a:ext cx="514985" cy="514985"/>
                </a:xfrm>
                <a:prstGeom prst="rect">
                  <a:avLst/>
                </a:prstGeom>
                <a:noFill/>
                <a:ln>
                  <a:noFill/>
                </a:ln>
              </p:spPr>
            </p:pic>
            <p:sp>
              <p:nvSpPr>
                <p:cNvPr id="253" name="文本框 252"/>
                <p:cNvSpPr txBox="1"/>
                <p:nvPr/>
              </p:nvSpPr>
              <p:spPr>
                <a:xfrm>
                  <a:off x="806896" y="1714411"/>
                  <a:ext cx="1325189" cy="738664"/>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打印机控制</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打印权限</a:t>
                  </a:r>
                  <a:r>
                    <a:rPr lang="en-US" altLang="zh-CN" sz="1400" b="1" dirty="0">
                      <a:latin typeface="微软雅黑" panose="020B0503020204020204" charset="-122"/>
                      <a:ea typeface="微软雅黑" panose="020B0503020204020204" charset="-122"/>
                    </a:rPr>
                    <a:t>/</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打印水印</a:t>
                  </a:r>
                  <a:endParaRPr lang="zh-CN" altLang="en-US" sz="1400" b="1" dirty="0">
                    <a:latin typeface="微软雅黑" panose="020B0503020204020204" charset="-122"/>
                    <a:ea typeface="微软雅黑" panose="020B0503020204020204" charset="-122"/>
                  </a:endParaRPr>
                </a:p>
              </p:txBody>
            </p:sp>
            <p:pic>
              <p:nvPicPr>
                <p:cNvPr id="254" name="Picture 33" descr="C:\Documents and Settings\devata\My Documents\!RSA\DLP\Collateral\Graphics\RSA_Icon_PNG_Library\USB-Stick.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85539" y="1250804"/>
                  <a:ext cx="540668" cy="615329"/>
                </a:xfrm>
                <a:prstGeom prst="rect">
                  <a:avLst/>
                </a:prstGeom>
                <a:noFill/>
                <a:ln>
                  <a:noFill/>
                </a:ln>
              </p:spPr>
            </p:pic>
            <p:pic>
              <p:nvPicPr>
                <p:cNvPr id="255" name="图片 254"/>
                <p:cNvPicPr>
                  <a:picLocks noChangeAspect="1"/>
                </p:cNvPicPr>
                <p:nvPr/>
              </p:nvPicPr>
              <p:blipFill>
                <a:blip r:embed="rId24"/>
                <a:stretch>
                  <a:fillRect/>
                </a:stretch>
              </p:blipFill>
              <p:spPr>
                <a:xfrm>
                  <a:off x="3864988" y="1361777"/>
                  <a:ext cx="384175" cy="389890"/>
                </a:xfrm>
                <a:prstGeom prst="rect">
                  <a:avLst/>
                </a:prstGeom>
              </p:spPr>
            </p:pic>
            <p:sp>
              <p:nvSpPr>
                <p:cNvPr id="259" name="文本框 258"/>
                <p:cNvSpPr txBox="1"/>
                <p:nvPr/>
              </p:nvSpPr>
              <p:spPr>
                <a:xfrm>
                  <a:off x="3882657" y="1746529"/>
                  <a:ext cx="1726157" cy="954107"/>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sym typeface="+mn-ea"/>
                    </a:rPr>
                    <a:t>内容防复制</a:t>
                  </a:r>
                  <a:r>
                    <a:rPr lang="en-US" altLang="zh-CN" sz="1400" b="1" dirty="0">
                      <a:latin typeface="微软雅黑" panose="020B0503020204020204" charset="-122"/>
                      <a:ea typeface="微软雅黑" panose="020B0503020204020204" charset="-122"/>
                      <a:sym typeface="+mn-ea"/>
                    </a:rPr>
                    <a:t>/</a:t>
                  </a:r>
                  <a:endParaRPr lang="en-US" altLang="zh-CN" sz="1400" b="1" dirty="0">
                    <a:latin typeface="微软雅黑" panose="020B0503020204020204" charset="-122"/>
                    <a:ea typeface="微软雅黑" panose="020B0503020204020204" charset="-122"/>
                    <a:sym typeface="+mn-ea"/>
                  </a:endParaRPr>
                </a:p>
                <a:p>
                  <a:r>
                    <a:rPr lang="zh-CN" altLang="en-US" sz="1400" b="1" dirty="0">
                      <a:latin typeface="微软雅黑" panose="020B0503020204020204" charset="-122"/>
                      <a:ea typeface="微软雅黑" panose="020B0503020204020204" charset="-122"/>
                      <a:sym typeface="+mn-ea"/>
                    </a:rPr>
                    <a:t>复制字数限制、</a:t>
                  </a:r>
                  <a:endParaRPr lang="en-US" altLang="zh-CN" sz="1400" b="1" dirty="0">
                    <a:latin typeface="微软雅黑" panose="020B0503020204020204" charset="-122"/>
                    <a:ea typeface="微软雅黑" panose="020B0503020204020204" charset="-122"/>
                    <a:sym typeface="+mn-ea"/>
                  </a:endParaRPr>
                </a:p>
                <a:p>
                  <a:r>
                    <a:rPr lang="zh-CN" altLang="en-US" sz="1400" b="1" dirty="0">
                      <a:latin typeface="微软雅黑" panose="020B0503020204020204" charset="-122"/>
                      <a:ea typeface="微软雅黑" panose="020B0503020204020204" charset="-122"/>
                      <a:sym typeface="+mn-ea"/>
                    </a:rPr>
                    <a:t>敏感内容识别</a:t>
                  </a:r>
                  <a:endParaRPr lang="zh-CN" altLang="en-US" sz="1400" b="1" dirty="0">
                    <a:latin typeface="微软雅黑" panose="020B0503020204020204" charset="-122"/>
                    <a:ea typeface="微软雅黑" panose="020B0503020204020204" charset="-122"/>
                    <a:sym typeface="+mn-ea"/>
                  </a:endParaRPr>
                </a:p>
                <a:p>
                  <a:endParaRPr lang="zh-CN" altLang="en-US" sz="1400" b="1" dirty="0">
                    <a:latin typeface="微软雅黑" panose="020B0503020204020204" charset="-122"/>
                    <a:ea typeface="微软雅黑" panose="020B0503020204020204" charset="-122"/>
                  </a:endParaRPr>
                </a:p>
              </p:txBody>
            </p:sp>
            <p:sp>
              <p:nvSpPr>
                <p:cNvPr id="266" name="文本框 265"/>
                <p:cNvSpPr txBox="1"/>
                <p:nvPr/>
              </p:nvSpPr>
              <p:spPr>
                <a:xfrm>
                  <a:off x="2179148" y="1746529"/>
                  <a:ext cx="1517617" cy="738664"/>
                </a:xfrm>
                <a:prstGeom prst="rect">
                  <a:avLst/>
                </a:prstGeom>
                <a:noFill/>
              </p:spPr>
              <p:txBody>
                <a:bodyPr wrap="square" rtlCol="0">
                  <a:spAutoFit/>
                </a:bodyPr>
                <a:lstStyle>
                  <a:defPPr>
                    <a:defRPr lang="zh-CN"/>
                  </a:defPPr>
                  <a:lvl1pPr>
                    <a:defRPr sz="1400" b="1">
                      <a:latin typeface="微软雅黑" panose="020B0503020204020204" charset="-122"/>
                      <a:ea typeface="微软雅黑" panose="020B0503020204020204" charset="-122"/>
                    </a:defRPr>
                  </a:lvl1pPr>
                </a:lstStyle>
                <a:p>
                  <a:r>
                    <a:rPr lang="zh-CN" altLang="en-US" dirty="0"/>
                    <a:t>移动介质管控</a:t>
                  </a:r>
                  <a:endParaRPr lang="en-US" altLang="zh-CN" dirty="0"/>
                </a:p>
                <a:p>
                  <a:r>
                    <a:rPr lang="zh-CN" altLang="en-US" dirty="0"/>
                    <a:t>注册</a:t>
                  </a:r>
                  <a:r>
                    <a:rPr lang="en-US" altLang="zh-CN" dirty="0"/>
                    <a:t>/</a:t>
                  </a:r>
                  <a:r>
                    <a:rPr lang="zh-CN" altLang="en-US" dirty="0"/>
                    <a:t>禁用</a:t>
                  </a:r>
                  <a:r>
                    <a:rPr lang="en-US" altLang="zh-CN" dirty="0"/>
                    <a:t>/</a:t>
                  </a:r>
                  <a:r>
                    <a:rPr lang="zh-CN" altLang="en-US" dirty="0"/>
                    <a:t>只读</a:t>
                  </a:r>
                  <a:r>
                    <a:rPr lang="en-US" altLang="zh-CN" dirty="0"/>
                    <a:t>/</a:t>
                  </a:r>
                  <a:r>
                    <a:rPr lang="zh-CN" altLang="en-US" dirty="0"/>
                    <a:t>读写</a:t>
                  </a:r>
                  <a:r>
                    <a:rPr lang="en-US" altLang="zh-CN" dirty="0"/>
                    <a:t>/</a:t>
                  </a:r>
                  <a:r>
                    <a:rPr lang="zh-CN" altLang="en-US" dirty="0"/>
                    <a:t>内容识别</a:t>
                  </a:r>
                  <a:endParaRPr lang="zh-CN" altLang="en-US" dirty="0"/>
                </a:p>
              </p:txBody>
            </p:sp>
            <p:pic>
              <p:nvPicPr>
                <p:cNvPr id="291" name="图片 290" descr="窗口"/>
                <p:cNvPicPr>
                  <a:picLocks noChangeAspect="1"/>
                </p:cNvPicPr>
                <p:nvPr/>
              </p:nvPicPr>
              <p:blipFill>
                <a:blip r:embed="rId25"/>
                <a:stretch>
                  <a:fillRect/>
                </a:stretch>
              </p:blipFill>
              <p:spPr>
                <a:xfrm>
                  <a:off x="889774" y="2541307"/>
                  <a:ext cx="993463" cy="558469"/>
                </a:xfrm>
                <a:prstGeom prst="rect">
                  <a:avLst/>
                </a:prstGeom>
              </p:spPr>
            </p:pic>
            <p:sp>
              <p:nvSpPr>
                <p:cNvPr id="292" name="文本框 291"/>
                <p:cNvSpPr txBox="1"/>
                <p:nvPr/>
              </p:nvSpPr>
              <p:spPr>
                <a:xfrm>
                  <a:off x="712290" y="3057072"/>
                  <a:ext cx="1410135" cy="307777"/>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屏幕</a:t>
                  </a:r>
                  <a:r>
                    <a:rPr lang="en-US" altLang="zh-CN" sz="1400" b="1" dirty="0">
                      <a:latin typeface="微软雅黑" panose="020B0503020204020204" charset="-122"/>
                      <a:ea typeface="微软雅黑" panose="020B0503020204020204" charset="-122"/>
                    </a:rPr>
                    <a:t>/</a:t>
                  </a:r>
                  <a:r>
                    <a:rPr lang="zh-CN" altLang="en-US" sz="1400" b="1" dirty="0">
                      <a:latin typeface="微软雅黑" panose="020B0503020204020204" charset="-122"/>
                      <a:ea typeface="微软雅黑" panose="020B0503020204020204" charset="-122"/>
                    </a:rPr>
                    <a:t>窗口水印</a:t>
                  </a:r>
                  <a:endParaRPr lang="zh-CN" altLang="en-US" sz="1400" b="1" dirty="0">
                    <a:latin typeface="微软雅黑" panose="020B0503020204020204" charset="-122"/>
                    <a:ea typeface="微软雅黑" panose="020B0503020204020204" charset="-122"/>
                  </a:endParaRPr>
                </a:p>
              </p:txBody>
            </p:sp>
            <p:pic>
              <p:nvPicPr>
                <p:cNvPr id="293" name="Picture 6" descr="C:\Users\Administrator\Desktop\capture2.bmp"/>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372486" y="2538623"/>
                  <a:ext cx="1067482" cy="57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矩形 293"/>
                <p:cNvSpPr/>
                <p:nvPr/>
              </p:nvSpPr>
              <p:spPr>
                <a:xfrm>
                  <a:off x="2122425" y="3115230"/>
                  <a:ext cx="2558959" cy="307777"/>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sym typeface="+mn-ea"/>
                    </a:rPr>
                    <a:t>智能截屏</a:t>
                  </a:r>
                  <a:r>
                    <a:rPr lang="en-US" altLang="zh-CN" sz="1400" b="1" dirty="0">
                      <a:latin typeface="微软雅黑" panose="020B0503020204020204" charset="-122"/>
                      <a:ea typeface="微软雅黑" panose="020B0503020204020204" charset="-122"/>
                      <a:sym typeface="+mn-ea"/>
                    </a:rPr>
                    <a:t>/</a:t>
                  </a:r>
                  <a:r>
                    <a:rPr lang="zh-CN" altLang="en-US" sz="1400" b="1" dirty="0">
                      <a:latin typeface="微软雅黑" panose="020B0503020204020204" charset="-122"/>
                      <a:ea typeface="微软雅黑" panose="020B0503020204020204" charset="-122"/>
                      <a:sym typeface="+mn-ea"/>
                    </a:rPr>
                    <a:t>截屏水印</a:t>
                  </a:r>
                  <a:endParaRPr lang="zh-CN" altLang="en-US" sz="1400" b="1" dirty="0">
                    <a:latin typeface="微软雅黑" panose="020B0503020204020204" charset="-122"/>
                    <a:ea typeface="微软雅黑" panose="020B0503020204020204" charset="-122"/>
                  </a:endParaRPr>
                </a:p>
              </p:txBody>
            </p:sp>
            <p:sp>
              <p:nvSpPr>
                <p:cNvPr id="296" name="矩形 295"/>
                <p:cNvSpPr/>
                <p:nvPr/>
              </p:nvSpPr>
              <p:spPr>
                <a:xfrm>
                  <a:off x="4187952" y="1422975"/>
                  <a:ext cx="877163" cy="369332"/>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剪切板</a:t>
                  </a:r>
                  <a:endParaRPr lang="zh-CN" altLang="en-US" dirty="0"/>
                </a:p>
              </p:txBody>
            </p:sp>
            <p:sp>
              <p:nvSpPr>
                <p:cNvPr id="297" name="矩形 296"/>
                <p:cNvSpPr/>
                <p:nvPr/>
              </p:nvSpPr>
              <p:spPr>
                <a:xfrm>
                  <a:off x="430812" y="1250804"/>
                  <a:ext cx="5068269" cy="2248257"/>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cxnSp>
          <p:nvCxnSpPr>
            <p:cNvPr id="305" name="直接连接符 304"/>
            <p:cNvCxnSpPr/>
            <p:nvPr/>
          </p:nvCxnSpPr>
          <p:spPr>
            <a:xfrm flipV="1">
              <a:off x="10697" y="3957"/>
              <a:ext cx="6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34950"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2.6 </a:t>
            </a:r>
            <a:r>
              <a:rPr lang="zh-CN" altLang="en-US" sz="2200" b="1" dirty="0">
                <a:solidFill>
                  <a:schemeClr val="accent1"/>
                </a:solidFill>
                <a:latin typeface="微软雅黑" panose="020B0503020204020204" charset="-122"/>
                <a:ea typeface="微软雅黑" panose="020B0503020204020204" charset="-122"/>
              </a:rPr>
              <a:t>内部数据安全防护</a:t>
            </a:r>
            <a:endParaRPr lang="zh-CN" altLang="en-US" sz="2200" b="1" dirty="0">
              <a:solidFill>
                <a:schemeClr val="accent1"/>
              </a:solidFill>
              <a:latin typeface="微软雅黑" panose="020B0503020204020204" charset="-122"/>
              <a:ea typeface="微软雅黑" panose="020B0503020204020204" charset="-122"/>
            </a:endParaRPr>
          </a:p>
        </p:txBody>
      </p:sp>
      <p:sp>
        <p:nvSpPr>
          <p:cNvPr id="5" name="任意多边形 46"/>
          <p:cNvSpPr/>
          <p:nvPr/>
        </p:nvSpPr>
        <p:spPr>
          <a:xfrm flipH="1">
            <a:off x="1238250" y="4407535"/>
            <a:ext cx="9715500" cy="1937385"/>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任意多边形 46"/>
          <p:cNvSpPr/>
          <p:nvPr/>
        </p:nvSpPr>
        <p:spPr>
          <a:xfrm flipH="1">
            <a:off x="1389380" y="1275080"/>
            <a:ext cx="9715500" cy="1979930"/>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ounded Rectangle 116"/>
          <p:cNvSpPr/>
          <p:nvPr/>
        </p:nvSpPr>
        <p:spPr>
          <a:xfrm>
            <a:off x="4191635" y="1579245"/>
            <a:ext cx="5894070" cy="1567815"/>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 name="流程图: 摘录 84"/>
          <p:cNvSpPr/>
          <p:nvPr/>
        </p:nvSpPr>
        <p:spPr>
          <a:xfrm rot="10800000" flipV="1">
            <a:off x="1379220" y="325501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62" name="Rounded Rectangle 116"/>
          <p:cNvSpPr/>
          <p:nvPr/>
        </p:nvSpPr>
        <p:spPr>
          <a:xfrm>
            <a:off x="4191635" y="4630420"/>
            <a:ext cx="5894705" cy="1568450"/>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1" name="文本框 80"/>
          <p:cNvSpPr txBox="1"/>
          <p:nvPr/>
        </p:nvSpPr>
        <p:spPr>
          <a:xfrm>
            <a:off x="4306570" y="1528445"/>
            <a:ext cx="5627370" cy="119888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）对单位内部</a:t>
            </a:r>
            <a:r>
              <a:rPr lang="zh-CN" altLang="en-US" sz="1600" b="1" dirty="0">
                <a:solidFill>
                  <a:srgbClr val="C00000"/>
                </a:solidFill>
                <a:latin typeface="微软雅黑" panose="020B0503020204020204" charset="-122"/>
                <a:ea typeface="微软雅黑" panose="020B0503020204020204" charset="-122"/>
                <a:sym typeface="+mn-ea"/>
              </a:rPr>
              <a:t>重要数据</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进行安全防护，不影响内部使用流转；</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  </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能够</a:t>
            </a:r>
            <a:r>
              <a:rPr lang="zh-CN" altLang="en-US" sz="1600" b="1" dirty="0">
                <a:solidFill>
                  <a:srgbClr val="C00000"/>
                </a:solidFill>
                <a:latin typeface="微软雅黑" panose="020B0503020204020204" charset="-122"/>
                <a:ea typeface="微软雅黑" panose="020B0503020204020204" charset="-122"/>
                <a:sym typeface="+mn-ea"/>
              </a:rPr>
              <a:t>对不同类型数据</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设置不同等级的安全策略；</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3) </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重要数据非法外泄后，在外无法正常使用。</a:t>
            </a:r>
            <a:endParaRPr lang="zh-CN" altLang="en-US" sz="1600"/>
          </a:p>
        </p:txBody>
      </p:sp>
      <p:sp>
        <p:nvSpPr>
          <p:cNvPr id="83" name="文本框 82"/>
          <p:cNvSpPr txBox="1"/>
          <p:nvPr/>
        </p:nvSpPr>
        <p:spPr>
          <a:xfrm>
            <a:off x="2026285" y="1879600"/>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防护需求</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4" name="文本框 83"/>
          <p:cNvSpPr txBox="1"/>
          <p:nvPr/>
        </p:nvSpPr>
        <p:spPr>
          <a:xfrm>
            <a:off x="2026285" y="5132705"/>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解决方案</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6" name="流程图: 摘录 84"/>
          <p:cNvSpPr/>
          <p:nvPr/>
        </p:nvSpPr>
        <p:spPr>
          <a:xfrm rot="10800000" flipV="1">
            <a:off x="7158355" y="325501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3" name="文本框 2"/>
          <p:cNvSpPr txBox="1"/>
          <p:nvPr/>
        </p:nvSpPr>
        <p:spPr>
          <a:xfrm>
            <a:off x="4306570" y="4752340"/>
            <a:ext cx="5318125" cy="119888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）核心部门采用</a:t>
            </a:r>
            <a:r>
              <a:rPr lang="zh-CN" altLang="en-US" sz="1600" b="1" dirty="0">
                <a:solidFill>
                  <a:srgbClr val="C00000"/>
                </a:solidFill>
                <a:latin typeface="微软雅黑" panose="020B0503020204020204" charset="-122"/>
                <a:ea typeface="微软雅黑" panose="020B0503020204020204" charset="-122"/>
                <a:sym typeface="+mn-ea"/>
              </a:rPr>
              <a:t>透明加密</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方案强制加密；</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）非核心部门采用</a:t>
            </a:r>
            <a:r>
              <a:rPr lang="zh-CN" altLang="en-US" sz="1600" b="1" dirty="0">
                <a:solidFill>
                  <a:srgbClr val="C00000"/>
                </a:solidFill>
                <a:latin typeface="微软雅黑" panose="020B0503020204020204" charset="-122"/>
                <a:ea typeface="微软雅黑" panose="020B0503020204020204" charset="-122"/>
                <a:sym typeface="+mn-ea"/>
              </a:rPr>
              <a:t>半透明加密</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方案；</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3)  </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基于内容识别的</a:t>
            </a:r>
            <a:r>
              <a:rPr lang="zh-CN" altLang="en-US" sz="1600" b="1" dirty="0">
                <a:solidFill>
                  <a:srgbClr val="C00000"/>
                </a:solidFill>
                <a:latin typeface="微软雅黑" panose="020B0503020204020204" charset="-122"/>
                <a:ea typeface="微软雅黑" panose="020B0503020204020204" charset="-122"/>
                <a:sym typeface="+mn-ea"/>
              </a:rPr>
              <a:t>智能加密</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补充防护。</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5629910"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2.6 </a:t>
            </a:r>
            <a:r>
              <a:rPr lang="zh-CN" altLang="en-US" sz="2200" b="1" dirty="0">
                <a:solidFill>
                  <a:schemeClr val="accent1"/>
                </a:solidFill>
                <a:latin typeface="微软雅黑" panose="020B0503020204020204" charset="-122"/>
                <a:ea typeface="微软雅黑" panose="020B0503020204020204" charset="-122"/>
              </a:rPr>
              <a:t>内部数据安全防护解决方案</a:t>
            </a:r>
            <a:endParaRPr lang="en-US" altLang="zh-CN" sz="2200" b="1" dirty="0">
              <a:solidFill>
                <a:schemeClr val="accent1"/>
              </a:solidFill>
              <a:latin typeface="微软雅黑" panose="020B0503020204020204" charset="-122"/>
              <a:ea typeface="微软雅黑" panose="020B0503020204020204" charset="-122"/>
            </a:endParaRPr>
          </a:p>
        </p:txBody>
      </p:sp>
      <p:sp>
        <p:nvSpPr>
          <p:cNvPr id="67" name="文本框 316"/>
          <p:cNvSpPr txBox="1"/>
          <p:nvPr/>
        </p:nvSpPr>
        <p:spPr>
          <a:xfrm>
            <a:off x="9031222" y="3461672"/>
            <a:ext cx="1198880" cy="398780"/>
          </a:xfrm>
          <a:prstGeom prst="rect">
            <a:avLst/>
          </a:prstGeom>
          <a:noFill/>
        </p:spPr>
        <p:txBody>
          <a:bodyPr wrap="none" rtlCol="0">
            <a:spAutoFit/>
          </a:bodyPr>
          <a:lstStyle/>
          <a:p>
            <a:r>
              <a:rPr lang="zh-CN" altLang="en-US" sz="2000" dirty="0">
                <a:solidFill>
                  <a:srgbClr val="595959"/>
                </a:solidFill>
                <a:latin typeface="微软雅黑" panose="020B0503020204020204" charset="-122"/>
                <a:ea typeface="微软雅黑" panose="020B0503020204020204" charset="-122"/>
              </a:rPr>
              <a:t>解决方案</a:t>
            </a:r>
            <a:endParaRPr lang="en-US" altLang="zh-CN" sz="2000" dirty="0">
              <a:solidFill>
                <a:srgbClr val="595959"/>
              </a:solidFill>
              <a:latin typeface="微软雅黑" panose="020B0503020204020204" charset="-122"/>
              <a:ea typeface="微软雅黑" panose="020B0503020204020204" charset="-122"/>
            </a:endParaRPr>
          </a:p>
        </p:txBody>
      </p:sp>
      <p:grpSp>
        <p:nvGrpSpPr>
          <p:cNvPr id="3" name="组合 2"/>
          <p:cNvGrpSpPr/>
          <p:nvPr/>
        </p:nvGrpSpPr>
        <p:grpSpPr>
          <a:xfrm>
            <a:off x="817245" y="916305"/>
            <a:ext cx="9929495" cy="5727134"/>
            <a:chOff x="2110376" y="1211744"/>
            <a:chExt cx="9958755" cy="5922002"/>
          </a:xfrm>
        </p:grpSpPr>
        <p:sp>
          <p:nvSpPr>
            <p:cNvPr id="4" name="矩形 3"/>
            <p:cNvSpPr/>
            <p:nvPr/>
          </p:nvSpPr>
          <p:spPr>
            <a:xfrm>
              <a:off x="2110376" y="1211744"/>
              <a:ext cx="9958755" cy="5039303"/>
            </a:xfrm>
            <a:prstGeom prst="rect">
              <a:avLst/>
            </a:prstGeom>
            <a:solidFill>
              <a:schemeClr val="bg1"/>
            </a:solidFill>
            <a:ln w="19050" algn="ctr">
              <a:noFill/>
              <a:miter lim="800000"/>
            </a:ln>
            <a:effectLst/>
          </p:spPr>
          <p:txBody>
            <a:bodyPr wrap="none" anchor="ctr"/>
            <a:lstStyle/>
            <a:p>
              <a:pPr algn="ctr"/>
              <a:endParaRPr lang="zh-CN" altLang="en-US" sz="1355">
                <a:solidFill>
                  <a:schemeClr val="tx1"/>
                </a:solidFill>
                <a:latin typeface="微软雅黑" panose="020B0503020204020204" charset="-122"/>
                <a:ea typeface="微软雅黑" panose="020B0503020204020204" charset="-122"/>
              </a:endParaRPr>
            </a:p>
          </p:txBody>
        </p:sp>
        <p:pic>
          <p:nvPicPr>
            <p:cNvPr id="5"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16286" y="4021497"/>
              <a:ext cx="255483" cy="2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acce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511" y="2576669"/>
              <a:ext cx="689352" cy="57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弧形箭头 42"/>
            <p:cNvSpPr/>
            <p:nvPr/>
          </p:nvSpPr>
          <p:spPr>
            <a:xfrm>
              <a:off x="7323416" y="2404246"/>
              <a:ext cx="1380301" cy="1286111"/>
            </a:xfrm>
            <a:prstGeom prst="curvedLeftArrow">
              <a:avLst>
                <a:gd name="adj1" fmla="val 15551"/>
                <a:gd name="adj2" fmla="val 28930"/>
                <a:gd name="adj3" fmla="val 2345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8" name="右弧形箭头 45"/>
            <p:cNvSpPr/>
            <p:nvPr/>
          </p:nvSpPr>
          <p:spPr>
            <a:xfrm rot="10800000">
              <a:off x="5673379" y="2383346"/>
              <a:ext cx="1383217" cy="1212018"/>
            </a:xfrm>
            <a:prstGeom prst="curvedLeftArrow">
              <a:avLst>
                <a:gd name="adj1" fmla="val 15551"/>
                <a:gd name="adj2" fmla="val 28930"/>
                <a:gd name="adj3" fmla="val 2345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dirty="0">
                <a:solidFill>
                  <a:schemeClr val="tx1"/>
                </a:solidFill>
                <a:latin typeface="微软雅黑" panose="020B0503020204020204" charset="-122"/>
                <a:ea typeface="微软雅黑" panose="020B0503020204020204" charset="-122"/>
              </a:endParaRPr>
            </a:p>
          </p:txBody>
        </p:sp>
        <p:sp>
          <p:nvSpPr>
            <p:cNvPr id="9" name="文本框 8"/>
            <p:cNvSpPr txBox="1"/>
            <p:nvPr/>
          </p:nvSpPr>
          <p:spPr>
            <a:xfrm>
              <a:off x="3308260" y="1315618"/>
              <a:ext cx="3010333" cy="380832"/>
            </a:xfrm>
            <a:prstGeom prst="rect">
              <a:avLst/>
            </a:prstGeom>
            <a:noFill/>
          </p:spPr>
          <p:txBody>
            <a:bodyPr wrap="square" rtlCol="0">
              <a:spAutoFit/>
            </a:bodyPr>
            <a:lstStyle>
              <a:defPPr>
                <a:defRPr lang="zh-CN"/>
              </a:defPPr>
              <a:lvl1pPr>
                <a:defRPr b="1">
                  <a:solidFill>
                    <a:srgbClr val="FF0000"/>
                  </a:solidFill>
                </a:defRPr>
              </a:lvl1pPr>
            </a:lstStyle>
            <a:p>
              <a:r>
                <a:rPr lang="zh-CN" altLang="en-US" dirty="0">
                  <a:solidFill>
                    <a:schemeClr val="tx1"/>
                  </a:solidFill>
                  <a:latin typeface="微软雅黑" panose="020B0503020204020204" charset="-122"/>
                  <a:ea typeface="微软雅黑" panose="020B0503020204020204" charset="-122"/>
                </a:rPr>
                <a:t>透明加密</a:t>
              </a:r>
              <a:r>
                <a:rPr lang="en-US" altLang="zh-CN" dirty="0">
                  <a:solidFill>
                    <a:schemeClr val="tx1"/>
                  </a:solidFill>
                  <a:latin typeface="微软雅黑" panose="020B0503020204020204" charset="-122"/>
                  <a:ea typeface="微软雅黑" panose="020B0503020204020204" charset="-122"/>
                </a:rPr>
                <a:t>&amp;</a:t>
              </a:r>
              <a:r>
                <a:rPr lang="zh-CN" altLang="en-US" dirty="0">
                  <a:solidFill>
                    <a:schemeClr val="tx1"/>
                  </a:solidFill>
                  <a:latin typeface="微软雅黑" panose="020B0503020204020204" charset="-122"/>
                  <a:ea typeface="微软雅黑" panose="020B0503020204020204" charset="-122"/>
                </a:rPr>
                <a:t>核心部门</a:t>
              </a:r>
              <a:endParaRPr lang="en-US" altLang="zh-CN" dirty="0">
                <a:solidFill>
                  <a:schemeClr val="tx1"/>
                </a:solidFill>
                <a:latin typeface="微软雅黑" panose="020B0503020204020204" charset="-122"/>
                <a:ea typeface="微软雅黑" panose="020B0503020204020204" charset="-122"/>
              </a:endParaRPr>
            </a:p>
          </p:txBody>
        </p:sp>
        <p:sp>
          <p:nvSpPr>
            <p:cNvPr id="10" name="文本框 9"/>
            <p:cNvSpPr txBox="1"/>
            <p:nvPr/>
          </p:nvSpPr>
          <p:spPr>
            <a:xfrm>
              <a:off x="2531641" y="4933634"/>
              <a:ext cx="5091460" cy="858184"/>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指定程序产生的重要文件</a:t>
              </a:r>
              <a:r>
                <a:rPr lang="zh-CN" altLang="en-US" sz="1200" b="1" dirty="0">
                  <a:solidFill>
                    <a:srgbClr val="C00000"/>
                  </a:solidFill>
                  <a:latin typeface="微软雅黑" panose="020B0503020204020204" charset="-122"/>
                  <a:ea typeface="微软雅黑" panose="020B0503020204020204" charset="-122"/>
                </a:rPr>
                <a:t>自动、强制、实时</a:t>
              </a:r>
              <a:r>
                <a:rPr lang="zh-CN" altLang="en-US" sz="1200" dirty="0">
                  <a:latin typeface="微软雅黑" panose="020B0503020204020204" charset="-122"/>
                  <a:ea typeface="微软雅黑" panose="020B0503020204020204" charset="-122"/>
                </a:rPr>
                <a:t>加密</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不改变员工原有工作习惯、加密无感知</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加密文件安装加密客户端内部互通互用</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加密文件不经解密</a:t>
              </a:r>
              <a:r>
                <a:rPr lang="zh-CN" altLang="en-US" sz="1200" b="1" dirty="0">
                  <a:solidFill>
                    <a:srgbClr val="C00000"/>
                  </a:solidFill>
                  <a:latin typeface="微软雅黑" panose="020B0503020204020204" charset="-122"/>
                  <a:ea typeface="微软雅黑" panose="020B0503020204020204" charset="-122"/>
                </a:rPr>
                <a:t>非法途径泄漏在外界不可用</a:t>
              </a:r>
              <a:endParaRPr lang="zh-CN" altLang="en-US" sz="1200" b="1" dirty="0">
                <a:solidFill>
                  <a:srgbClr val="C00000"/>
                </a:solidFill>
                <a:latin typeface="微软雅黑" panose="020B0503020204020204" charset="-122"/>
                <a:ea typeface="微软雅黑" panose="020B0503020204020204" charset="-122"/>
              </a:endParaRPr>
            </a:p>
          </p:txBody>
        </p:sp>
        <p:sp>
          <p:nvSpPr>
            <p:cNvPr id="22" name="矩形 21"/>
            <p:cNvSpPr/>
            <p:nvPr/>
          </p:nvSpPr>
          <p:spPr>
            <a:xfrm>
              <a:off x="8258094" y="1812211"/>
              <a:ext cx="3344211" cy="2997716"/>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dirty="0">
                <a:solidFill>
                  <a:schemeClr val="tx1"/>
                </a:solidFill>
                <a:latin typeface="微软雅黑" panose="020B0503020204020204" charset="-122"/>
                <a:ea typeface="微软雅黑" panose="020B0503020204020204" charset="-122"/>
              </a:endParaRPr>
            </a:p>
          </p:txBody>
        </p:sp>
        <p:sp>
          <p:nvSpPr>
            <p:cNvPr id="24" name="矩形 23"/>
            <p:cNvSpPr/>
            <p:nvPr/>
          </p:nvSpPr>
          <p:spPr>
            <a:xfrm>
              <a:off x="2614141" y="1806932"/>
              <a:ext cx="3412993" cy="3003654"/>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cxnSp>
          <p:nvCxnSpPr>
            <p:cNvPr id="59" name="直接箭头连接符 58"/>
            <p:cNvCxnSpPr/>
            <p:nvPr/>
          </p:nvCxnSpPr>
          <p:spPr>
            <a:xfrm>
              <a:off x="9891031" y="3270487"/>
              <a:ext cx="1020905" cy="308812"/>
            </a:xfrm>
            <a:prstGeom prst="straightConnector1">
              <a:avLst/>
            </a:prstGeom>
            <a:noFill/>
            <a:ln w="12700">
              <a:solidFill>
                <a:schemeClr val="tx2">
                  <a:lumMod val="60000"/>
                  <a:lumOff val="4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62" name="直接箭头连接符 61"/>
            <p:cNvCxnSpPr/>
            <p:nvPr/>
          </p:nvCxnSpPr>
          <p:spPr>
            <a:xfrm flipH="1">
              <a:off x="8899541" y="3277753"/>
              <a:ext cx="1002115" cy="308455"/>
            </a:xfrm>
            <a:prstGeom prst="straightConnector1">
              <a:avLst/>
            </a:prstGeom>
            <a:noFill/>
            <a:ln w="12700">
              <a:solidFill>
                <a:schemeClr val="tx2">
                  <a:lumMod val="40000"/>
                  <a:lumOff val="6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69" name="文本框 68"/>
            <p:cNvSpPr txBox="1"/>
            <p:nvPr/>
          </p:nvSpPr>
          <p:spPr>
            <a:xfrm>
              <a:off x="9505746" y="3501390"/>
              <a:ext cx="844014" cy="579783"/>
            </a:xfrm>
            <a:prstGeom prst="rect">
              <a:avLst/>
            </a:prstGeom>
            <a:noFill/>
          </p:spPr>
          <p:txBody>
            <a:bodyPr wrap="square" rtlCol="0">
              <a:spAutoFit/>
            </a:bodyPr>
            <a:lstStyle>
              <a:defPPr>
                <a:defRPr lang="zh-CN"/>
              </a:defPPr>
              <a:lvl1pPr algn="ctr">
                <a:defRPr b="1">
                  <a:solidFill>
                    <a:schemeClr val="bg1"/>
                  </a:solidFill>
                </a:defRPr>
              </a:lvl1pPr>
            </a:lstStyle>
            <a:p>
              <a:r>
                <a:rPr lang="en-US" altLang="zh-CN" sz="3050" b="0" dirty="0">
                  <a:solidFill>
                    <a:schemeClr val="tx1"/>
                  </a:solidFill>
                  <a:latin typeface="微软雅黑" panose="020B0503020204020204" charset="-122"/>
                  <a:ea typeface="微软雅黑" panose="020B0503020204020204" charset="-122"/>
                </a:rPr>
                <a:t>OR</a:t>
              </a:r>
              <a:endParaRPr lang="zh-CN" altLang="en-US" sz="3050" b="0" dirty="0">
                <a:solidFill>
                  <a:schemeClr val="tx1"/>
                </a:solidFill>
                <a:latin typeface="微软雅黑" panose="020B0503020204020204" charset="-122"/>
                <a:ea typeface="微软雅黑" panose="020B0503020204020204" charset="-122"/>
              </a:endParaRPr>
            </a:p>
          </p:txBody>
        </p:sp>
        <p:sp>
          <p:nvSpPr>
            <p:cNvPr id="70" name="文本框 69"/>
            <p:cNvSpPr txBox="1"/>
            <p:nvPr/>
          </p:nvSpPr>
          <p:spPr>
            <a:xfrm>
              <a:off x="8580784" y="4254794"/>
              <a:ext cx="966764" cy="284967"/>
            </a:xfrm>
            <a:prstGeom prst="rect">
              <a:avLst/>
            </a:prstGeom>
            <a:noFill/>
          </p:spPr>
          <p:txBody>
            <a:bodyPr wrap="square" rtlCol="0">
              <a:spAutoFit/>
            </a:bodyPr>
            <a:lstStyle>
              <a:defPPr>
                <a:defRPr lang="zh-CN"/>
              </a:defPPr>
              <a:lvl1pPr algn="ctr">
                <a:defRPr b="1">
                  <a:solidFill>
                    <a:schemeClr val="bg1"/>
                  </a:solidFill>
                </a:defRPr>
              </a:lvl1pPr>
            </a:lstStyle>
            <a:p>
              <a:r>
                <a:rPr lang="zh-CN" altLang="en-US" sz="1200" dirty="0">
                  <a:solidFill>
                    <a:schemeClr val="tx1"/>
                  </a:solidFill>
                  <a:latin typeface="微软雅黑" panose="020B0503020204020204" charset="-122"/>
                  <a:ea typeface="微软雅黑" panose="020B0503020204020204" charset="-122"/>
                </a:rPr>
                <a:t>不强制加密</a:t>
              </a:r>
              <a:endParaRPr lang="zh-CN" altLang="en-US" sz="1200" dirty="0">
                <a:solidFill>
                  <a:schemeClr val="tx1"/>
                </a:solidFill>
                <a:latin typeface="微软雅黑" panose="020B0503020204020204" charset="-122"/>
                <a:ea typeface="微软雅黑" panose="020B0503020204020204" charset="-122"/>
              </a:endParaRPr>
            </a:p>
          </p:txBody>
        </p:sp>
        <p:sp>
          <p:nvSpPr>
            <p:cNvPr id="71" name="文本框 70"/>
            <p:cNvSpPr txBox="1"/>
            <p:nvPr/>
          </p:nvSpPr>
          <p:spPr>
            <a:xfrm>
              <a:off x="9984219" y="4238145"/>
              <a:ext cx="1540432" cy="284967"/>
            </a:xfrm>
            <a:prstGeom prst="rect">
              <a:avLst/>
            </a:prstGeom>
            <a:noFill/>
          </p:spPr>
          <p:txBody>
            <a:bodyPr wrap="square" rtlCol="0">
              <a:spAutoFit/>
            </a:bodyPr>
            <a:lstStyle>
              <a:defPPr>
                <a:defRPr lang="zh-CN"/>
              </a:defPPr>
              <a:lvl1pPr algn="ctr">
                <a:defRPr b="1">
                  <a:solidFill>
                    <a:schemeClr val="bg1"/>
                  </a:solidFill>
                </a:defRPr>
              </a:lvl1pPr>
            </a:lstStyle>
            <a:p>
              <a:r>
                <a:rPr lang="zh-CN" altLang="en-US" sz="1200" dirty="0">
                  <a:solidFill>
                    <a:schemeClr val="tx1"/>
                  </a:solidFill>
                  <a:latin typeface="微软雅黑" panose="020B0503020204020204" charset="-122"/>
                  <a:ea typeface="微软雅黑" panose="020B0503020204020204" charset="-122"/>
                </a:rPr>
                <a:t>可进行主动加密</a:t>
              </a:r>
              <a:endParaRPr lang="zh-CN" altLang="en-US" sz="1200" dirty="0">
                <a:solidFill>
                  <a:schemeClr val="tx1"/>
                </a:solidFill>
                <a:latin typeface="微软雅黑" panose="020B0503020204020204" charset="-122"/>
                <a:ea typeface="微软雅黑" panose="020B0503020204020204" charset="-122"/>
              </a:endParaRPr>
            </a:p>
          </p:txBody>
        </p:sp>
        <p:sp>
          <p:nvSpPr>
            <p:cNvPr id="72" name="矩形 71"/>
            <p:cNvSpPr/>
            <p:nvPr/>
          </p:nvSpPr>
          <p:spPr>
            <a:xfrm>
              <a:off x="6625250" y="3046990"/>
              <a:ext cx="1297048" cy="317141"/>
            </a:xfrm>
            <a:prstGeom prst="rect">
              <a:avLst/>
            </a:prstGeom>
            <a:noFill/>
          </p:spPr>
          <p:txBody>
            <a:bodyPr wrap="square" rtlCol="0">
              <a:spAutoFit/>
            </a:bodyPr>
            <a:lstStyle/>
            <a:p>
              <a:r>
                <a:rPr lang="zh-CN" altLang="en-US" sz="1400" b="1" dirty="0">
                  <a:solidFill>
                    <a:schemeClr val="accent1">
                      <a:lumMod val="50000"/>
                    </a:schemeClr>
                  </a:solidFill>
                  <a:latin typeface="微软雅黑" panose="020B0503020204020204" charset="-122"/>
                  <a:ea typeface="微软雅黑" panose="020B0503020204020204" charset="-122"/>
                </a:rPr>
                <a:t>文件互通互用</a:t>
              </a:r>
              <a:endParaRPr lang="zh-CN" altLang="en-US" sz="1400" b="1" dirty="0">
                <a:solidFill>
                  <a:schemeClr val="accent1">
                    <a:lumMod val="50000"/>
                  </a:schemeClr>
                </a:solidFill>
                <a:latin typeface="微软雅黑" panose="020B0503020204020204" charset="-122"/>
                <a:ea typeface="微软雅黑" panose="020B0503020204020204" charset="-122"/>
              </a:endParaRPr>
            </a:p>
          </p:txBody>
        </p:sp>
        <p:sp>
          <p:nvSpPr>
            <p:cNvPr id="73" name="文本框 72"/>
            <p:cNvSpPr txBox="1"/>
            <p:nvPr/>
          </p:nvSpPr>
          <p:spPr>
            <a:xfrm>
              <a:off x="8666859" y="1332038"/>
              <a:ext cx="3010333" cy="380832"/>
            </a:xfrm>
            <a:prstGeom prst="rect">
              <a:avLst/>
            </a:prstGeom>
            <a:noFill/>
          </p:spPr>
          <p:txBody>
            <a:bodyPr wrap="square" rtlCol="0">
              <a:spAutoFit/>
            </a:bodyPr>
            <a:lstStyle>
              <a:defPPr>
                <a:defRPr lang="zh-CN"/>
              </a:defPPr>
              <a:lvl1pPr>
                <a:defRPr b="1">
                  <a:solidFill>
                    <a:srgbClr val="FF0000"/>
                  </a:solidFill>
                </a:defRPr>
              </a:lvl1pPr>
            </a:lstStyle>
            <a:p>
              <a:r>
                <a:rPr lang="zh-CN" altLang="en-US" dirty="0">
                  <a:solidFill>
                    <a:schemeClr val="tx1"/>
                  </a:solidFill>
                  <a:latin typeface="微软雅黑" panose="020B0503020204020204" charset="-122"/>
                  <a:ea typeface="微软雅黑" panose="020B0503020204020204" charset="-122"/>
                </a:rPr>
                <a:t>半透明加密</a:t>
              </a:r>
              <a:r>
                <a:rPr lang="en-US" altLang="zh-CN" dirty="0">
                  <a:solidFill>
                    <a:schemeClr val="tx1"/>
                  </a:solidFill>
                  <a:latin typeface="微软雅黑" panose="020B0503020204020204" charset="-122"/>
                  <a:ea typeface="微软雅黑" panose="020B0503020204020204" charset="-122"/>
                </a:rPr>
                <a:t>&amp;</a:t>
              </a:r>
              <a:r>
                <a:rPr lang="zh-CN" altLang="en-US" dirty="0">
                  <a:solidFill>
                    <a:schemeClr val="tx1"/>
                  </a:solidFill>
                  <a:latin typeface="微软雅黑" panose="020B0503020204020204" charset="-122"/>
                  <a:ea typeface="微软雅黑" panose="020B0503020204020204" charset="-122"/>
                </a:rPr>
                <a:t>非核心部门</a:t>
              </a:r>
              <a:endParaRPr lang="en-US" altLang="zh-CN" dirty="0">
                <a:solidFill>
                  <a:schemeClr val="tx1"/>
                </a:solidFill>
                <a:latin typeface="微软雅黑" panose="020B0503020204020204" charset="-122"/>
                <a:ea typeface="微软雅黑" panose="020B0503020204020204" charset="-122"/>
              </a:endParaRPr>
            </a:p>
          </p:txBody>
        </p:sp>
        <p:sp>
          <p:nvSpPr>
            <p:cNvPr id="74" name="文本框 73"/>
            <p:cNvSpPr txBox="1"/>
            <p:nvPr/>
          </p:nvSpPr>
          <p:spPr>
            <a:xfrm>
              <a:off x="10774990" y="2637652"/>
              <a:ext cx="616496"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案例集</a:t>
              </a:r>
              <a:endParaRPr lang="zh-CN" altLang="en-US" sz="1000" dirty="0">
                <a:latin typeface="微软雅黑" panose="020B0503020204020204" charset="-122"/>
                <a:ea typeface="微软雅黑" panose="020B0503020204020204" charset="-122"/>
              </a:endParaRPr>
            </a:p>
          </p:txBody>
        </p:sp>
        <p:pic>
          <p:nvPicPr>
            <p:cNvPr id="75"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38341" y="3851696"/>
              <a:ext cx="270076"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文本框 75"/>
            <p:cNvSpPr txBox="1"/>
            <p:nvPr/>
          </p:nvSpPr>
          <p:spPr>
            <a:xfrm>
              <a:off x="9976711" y="2648870"/>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营销材料</a:t>
              </a:r>
              <a:endParaRPr lang="zh-CN" altLang="en-US" sz="1000" dirty="0">
                <a:latin typeface="微软雅黑" panose="020B0503020204020204" charset="-122"/>
                <a:ea typeface="微软雅黑" panose="020B0503020204020204" charset="-122"/>
              </a:endParaRPr>
            </a:p>
          </p:txBody>
        </p:sp>
        <p:sp>
          <p:nvSpPr>
            <p:cNvPr id="77" name="文本框 76"/>
            <p:cNvSpPr txBox="1"/>
            <p:nvPr/>
          </p:nvSpPr>
          <p:spPr>
            <a:xfrm>
              <a:off x="9273744" y="2647486"/>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职能部门</a:t>
              </a:r>
              <a:endParaRPr lang="zh-CN" altLang="en-US" sz="1000" dirty="0">
                <a:latin typeface="微软雅黑" panose="020B0503020204020204" charset="-122"/>
                <a:ea typeface="微软雅黑" panose="020B0503020204020204" charset="-122"/>
              </a:endParaRPr>
            </a:p>
          </p:txBody>
        </p:sp>
        <p:sp>
          <p:nvSpPr>
            <p:cNvPr id="78" name="文本框 77"/>
            <p:cNvSpPr txBox="1"/>
            <p:nvPr/>
          </p:nvSpPr>
          <p:spPr>
            <a:xfrm>
              <a:off x="8586149" y="2648870"/>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行政文档</a:t>
              </a:r>
              <a:endParaRPr lang="zh-CN" altLang="en-US" sz="1000" dirty="0">
                <a:latin typeface="微软雅黑" panose="020B0503020204020204" charset="-122"/>
                <a:ea typeface="微软雅黑" panose="020B0503020204020204" charset="-122"/>
              </a:endParaRPr>
            </a:p>
          </p:txBody>
        </p:sp>
        <p:sp>
          <p:nvSpPr>
            <p:cNvPr id="79" name="文本框 78"/>
            <p:cNvSpPr txBox="1"/>
            <p:nvPr/>
          </p:nvSpPr>
          <p:spPr>
            <a:xfrm>
              <a:off x="5117620" y="2639597"/>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知识产权</a:t>
              </a:r>
              <a:endParaRPr lang="zh-CN" altLang="en-US" sz="1000" dirty="0">
                <a:latin typeface="微软雅黑" panose="020B0503020204020204" charset="-122"/>
                <a:ea typeface="微软雅黑" panose="020B0503020204020204" charset="-122"/>
              </a:endParaRPr>
            </a:p>
          </p:txBody>
        </p:sp>
        <p:sp>
          <p:nvSpPr>
            <p:cNvPr id="80" name="文本框 79"/>
            <p:cNvSpPr txBox="1"/>
            <p:nvPr/>
          </p:nvSpPr>
          <p:spPr>
            <a:xfrm>
              <a:off x="4387822" y="2647486"/>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财务数据</a:t>
              </a:r>
              <a:endParaRPr lang="zh-CN" altLang="en-US" sz="1000" dirty="0">
                <a:latin typeface="微软雅黑" panose="020B0503020204020204" charset="-122"/>
                <a:ea typeface="微软雅黑" panose="020B0503020204020204" charset="-122"/>
              </a:endParaRPr>
            </a:p>
          </p:txBody>
        </p:sp>
        <p:sp>
          <p:nvSpPr>
            <p:cNvPr id="81" name="文本框 80"/>
            <p:cNvSpPr txBox="1"/>
            <p:nvPr/>
          </p:nvSpPr>
          <p:spPr>
            <a:xfrm>
              <a:off x="3709655" y="2647486"/>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研发文档</a:t>
              </a:r>
              <a:endParaRPr lang="zh-CN" altLang="en-US" sz="1000" dirty="0">
                <a:latin typeface="微软雅黑" panose="020B0503020204020204" charset="-122"/>
                <a:ea typeface="微软雅黑" panose="020B0503020204020204" charset="-122"/>
              </a:endParaRPr>
            </a:p>
          </p:txBody>
        </p:sp>
        <p:sp>
          <p:nvSpPr>
            <p:cNvPr id="82" name="文本框 81"/>
            <p:cNvSpPr txBox="1"/>
            <p:nvPr/>
          </p:nvSpPr>
          <p:spPr>
            <a:xfrm>
              <a:off x="2910900" y="2653129"/>
              <a:ext cx="749995" cy="253450"/>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rPr>
                <a:t>设计图纸</a:t>
              </a:r>
              <a:endParaRPr lang="zh-CN" altLang="en-US" sz="1000" dirty="0">
                <a:latin typeface="微软雅黑" panose="020B0503020204020204" charset="-122"/>
                <a:ea typeface="微软雅黑" panose="020B0503020204020204" charset="-122"/>
              </a:endParaRPr>
            </a:p>
          </p:txBody>
        </p:sp>
        <p:cxnSp>
          <p:nvCxnSpPr>
            <p:cNvPr id="83" name="直接箭头连接符 82"/>
            <p:cNvCxnSpPr/>
            <p:nvPr/>
          </p:nvCxnSpPr>
          <p:spPr>
            <a:xfrm flipV="1">
              <a:off x="3830800" y="3963383"/>
              <a:ext cx="994977" cy="11168"/>
            </a:xfrm>
            <a:prstGeom prst="straightConnector1">
              <a:avLst/>
            </a:prstGeom>
            <a:noFill/>
            <a:ln w="12700">
              <a:solidFill>
                <a:schemeClr val="tx1">
                  <a:lumMod val="50000"/>
                  <a:lumOff val="50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84" name="文本框 83"/>
            <p:cNvSpPr txBox="1"/>
            <p:nvPr/>
          </p:nvSpPr>
          <p:spPr>
            <a:xfrm>
              <a:off x="3488284" y="3587671"/>
              <a:ext cx="1735152" cy="284967"/>
            </a:xfrm>
            <a:prstGeom prst="rect">
              <a:avLst/>
            </a:prstGeom>
            <a:noFill/>
          </p:spPr>
          <p:txBody>
            <a:bodyPr wrap="square" rtlCol="0">
              <a:spAutoFit/>
            </a:bodyPr>
            <a:lstStyle>
              <a:defPPr>
                <a:defRPr lang="zh-CN"/>
              </a:defPPr>
              <a:lvl1pPr algn="ctr">
                <a:defRPr b="1">
                  <a:solidFill>
                    <a:schemeClr val="bg1"/>
                  </a:solidFill>
                </a:defRPr>
              </a:lvl1pPr>
            </a:lstStyle>
            <a:p>
              <a:r>
                <a:rPr lang="zh-CN" altLang="en-US" sz="1200" dirty="0">
                  <a:solidFill>
                    <a:schemeClr val="tx1"/>
                  </a:solidFill>
                  <a:latin typeface="微软雅黑" panose="020B0503020204020204" charset="-122"/>
                  <a:ea typeface="微软雅黑" panose="020B0503020204020204" charset="-122"/>
                </a:rPr>
                <a:t>文档编辑保存自动加密</a:t>
              </a:r>
              <a:endParaRPr lang="zh-CN" altLang="en-US" sz="1200" dirty="0">
                <a:solidFill>
                  <a:schemeClr val="tx1"/>
                </a:solidFill>
                <a:latin typeface="微软雅黑" panose="020B0503020204020204" charset="-122"/>
                <a:ea typeface="微软雅黑" panose="020B0503020204020204" charset="-122"/>
              </a:endParaRPr>
            </a:p>
          </p:txBody>
        </p:sp>
        <p:pic>
          <p:nvPicPr>
            <p:cNvPr id="85" name="图片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918" y="2041386"/>
              <a:ext cx="635713" cy="556540"/>
            </a:xfrm>
            <a:prstGeom prst="rect">
              <a:avLst/>
            </a:prstGeom>
          </p:spPr>
        </p:pic>
        <p:pic>
          <p:nvPicPr>
            <p:cNvPr id="86" name="图片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435" y="2009095"/>
              <a:ext cx="635713" cy="556540"/>
            </a:xfrm>
            <a:prstGeom prst="rect">
              <a:avLst/>
            </a:prstGeom>
          </p:spPr>
        </p:pic>
        <p:pic>
          <p:nvPicPr>
            <p:cNvPr id="87" name="图片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024" y="2026237"/>
              <a:ext cx="635713" cy="556540"/>
            </a:xfrm>
            <a:prstGeom prst="rect">
              <a:avLst/>
            </a:prstGeom>
          </p:spPr>
        </p:pic>
        <p:pic>
          <p:nvPicPr>
            <p:cNvPr id="88"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03" y="2003892"/>
              <a:ext cx="635713" cy="556540"/>
            </a:xfrm>
            <a:prstGeom prst="rect">
              <a:avLst/>
            </a:prstGeom>
          </p:spPr>
        </p:pic>
        <p:pic>
          <p:nvPicPr>
            <p:cNvPr id="89" name="图片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509" y="2032610"/>
              <a:ext cx="635713" cy="556540"/>
            </a:xfrm>
            <a:prstGeom prst="rect">
              <a:avLst/>
            </a:prstGeom>
          </p:spPr>
        </p:pic>
        <p:pic>
          <p:nvPicPr>
            <p:cNvPr id="90" name="图片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884" y="1984911"/>
              <a:ext cx="635713" cy="556540"/>
            </a:xfrm>
            <a:prstGeom prst="rect">
              <a:avLst/>
            </a:prstGeom>
          </p:spPr>
        </p:pic>
        <p:pic>
          <p:nvPicPr>
            <p:cNvPr id="91" name="图片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904" y="2011524"/>
              <a:ext cx="635713" cy="556540"/>
            </a:xfrm>
            <a:prstGeom prst="rect">
              <a:avLst/>
            </a:prstGeom>
          </p:spPr>
        </p:pic>
        <p:pic>
          <p:nvPicPr>
            <p:cNvPr id="92" name="图片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992" y="2012378"/>
              <a:ext cx="635713" cy="556540"/>
            </a:xfrm>
            <a:prstGeom prst="rect">
              <a:avLst/>
            </a:prstGeom>
          </p:spPr>
        </p:pic>
        <p:pic>
          <p:nvPicPr>
            <p:cNvPr id="93" name="图片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771" y="3432662"/>
              <a:ext cx="865074" cy="780077"/>
            </a:xfrm>
            <a:prstGeom prst="rect">
              <a:avLst/>
            </a:prstGeom>
          </p:spPr>
        </p:pic>
        <p:pic>
          <p:nvPicPr>
            <p:cNvPr id="94" name="图片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3496" y="3671377"/>
              <a:ext cx="874164" cy="688889"/>
            </a:xfrm>
            <a:prstGeom prst="rect">
              <a:avLst/>
            </a:prstGeom>
          </p:spPr>
        </p:pic>
        <p:pic>
          <p:nvPicPr>
            <p:cNvPr id="95" name="图片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885" y="3685693"/>
              <a:ext cx="635713" cy="556540"/>
            </a:xfrm>
            <a:prstGeom prst="rect">
              <a:avLst/>
            </a:prstGeom>
          </p:spPr>
        </p:pic>
        <p:pic>
          <p:nvPicPr>
            <p:cNvPr id="96"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894" y="3388987"/>
              <a:ext cx="907456" cy="951365"/>
            </a:xfrm>
            <a:prstGeom prst="rect">
              <a:avLst/>
            </a:prstGeom>
          </p:spPr>
        </p:pic>
        <p:sp>
          <p:nvSpPr>
            <p:cNvPr id="97" name="文本框 96"/>
            <p:cNvSpPr txBox="1"/>
            <p:nvPr/>
          </p:nvSpPr>
          <p:spPr>
            <a:xfrm>
              <a:off x="2787464" y="4245815"/>
              <a:ext cx="966764" cy="284967"/>
            </a:xfrm>
            <a:prstGeom prst="rect">
              <a:avLst/>
            </a:prstGeom>
            <a:noFill/>
          </p:spPr>
          <p:txBody>
            <a:bodyPr wrap="square" rtlCol="0">
              <a:spAutoFit/>
            </a:bodyPr>
            <a:lstStyle>
              <a:defPPr>
                <a:defRPr lang="zh-CN"/>
              </a:defPPr>
              <a:lvl1pPr algn="ctr">
                <a:defRPr b="1">
                  <a:solidFill>
                    <a:schemeClr val="bg1"/>
                  </a:solidFill>
                </a:defRPr>
              </a:lvl1pPr>
            </a:lstStyle>
            <a:p>
              <a:r>
                <a:rPr lang="zh-CN" altLang="en-US" sz="1200" dirty="0">
                  <a:solidFill>
                    <a:schemeClr val="tx1"/>
                  </a:solidFill>
                  <a:latin typeface="微软雅黑" panose="020B0503020204020204" charset="-122"/>
                  <a:ea typeface="微软雅黑" panose="020B0503020204020204" charset="-122"/>
                </a:rPr>
                <a:t>终端用户</a:t>
              </a:r>
              <a:endParaRPr lang="zh-CN" altLang="en-US" sz="1200" dirty="0">
                <a:solidFill>
                  <a:schemeClr val="tx1"/>
                </a:solidFill>
                <a:latin typeface="微软雅黑" panose="020B0503020204020204" charset="-122"/>
                <a:ea typeface="微软雅黑" panose="020B0503020204020204" charset="-122"/>
              </a:endParaRPr>
            </a:p>
          </p:txBody>
        </p:sp>
        <p:sp>
          <p:nvSpPr>
            <p:cNvPr id="98" name="文本框 97"/>
            <p:cNvSpPr txBox="1"/>
            <p:nvPr/>
          </p:nvSpPr>
          <p:spPr>
            <a:xfrm>
              <a:off x="5106849" y="4230536"/>
              <a:ext cx="966764" cy="284967"/>
            </a:xfrm>
            <a:prstGeom prst="rect">
              <a:avLst/>
            </a:prstGeom>
            <a:noFill/>
          </p:spPr>
          <p:txBody>
            <a:bodyPr wrap="square" rtlCol="0">
              <a:spAutoFit/>
            </a:bodyPr>
            <a:lstStyle>
              <a:defPPr>
                <a:defRPr lang="zh-CN"/>
              </a:defPPr>
              <a:lvl1pPr algn="ctr">
                <a:defRPr b="1">
                  <a:solidFill>
                    <a:schemeClr val="bg1"/>
                  </a:solidFill>
                </a:defRPr>
              </a:lvl1pPr>
            </a:lstStyle>
            <a:p>
              <a:r>
                <a:rPr lang="zh-CN" altLang="en-US" sz="1200" dirty="0">
                  <a:solidFill>
                    <a:schemeClr val="tx1"/>
                  </a:solidFill>
                  <a:latin typeface="微软雅黑" panose="020B0503020204020204" charset="-122"/>
                  <a:ea typeface="微软雅黑" panose="020B0503020204020204" charset="-122"/>
                </a:rPr>
                <a:t>加密文件</a:t>
              </a:r>
              <a:endParaRPr lang="zh-CN" altLang="en-US" sz="1200" dirty="0">
                <a:solidFill>
                  <a:schemeClr val="tx1"/>
                </a:solidFill>
                <a:latin typeface="微软雅黑" panose="020B0503020204020204" charset="-122"/>
                <a:ea typeface="微软雅黑" panose="020B0503020204020204" charset="-122"/>
              </a:endParaRPr>
            </a:p>
          </p:txBody>
        </p:sp>
        <p:sp>
          <p:nvSpPr>
            <p:cNvPr id="99" name="文本框 98"/>
            <p:cNvSpPr txBox="1"/>
            <p:nvPr/>
          </p:nvSpPr>
          <p:spPr>
            <a:xfrm>
              <a:off x="2614141" y="6147175"/>
              <a:ext cx="8988162" cy="986571"/>
            </a:xfrm>
            <a:prstGeom prst="rect">
              <a:avLst/>
            </a:prstGeom>
            <a:noFill/>
            <a:ln w="28575">
              <a:solidFill>
                <a:srgbClr val="C00000"/>
              </a:solidFill>
            </a:ln>
            <a:extLst>
              <a:ext uri="{909E8E84-426E-40DD-AFC4-6F175D3DCCD1}">
                <a14:hiddenFill xmlns:a14="http://schemas.microsoft.com/office/drawing/2010/main">
                  <a:solidFill>
                    <a:schemeClr val="accent2"/>
                  </a:solidFill>
                </a14:hiddenFill>
              </a:ext>
            </a:extLst>
          </p:spPr>
          <p:txBody>
            <a:bodyPr wrap="square" rtlCol="0">
              <a:spAutoFit/>
            </a:bodyPr>
            <a:lstStyle>
              <a:defPPr>
                <a:defRPr lang="zh-CN"/>
              </a:defPPr>
              <a:lvl1pPr>
                <a:defRPr b="1">
                  <a:solidFill>
                    <a:srgbClr val="FF0000"/>
                  </a:solidFill>
                </a:defRPr>
              </a:lvl1pPr>
            </a:lstStyle>
            <a:p>
              <a:pPr marL="285750" indent="-285750">
                <a:buFont typeface="Arial" panose="020B0604020202020204" pitchFamily="34" charset="0"/>
                <a:buChar char="•"/>
              </a:pPr>
              <a:r>
                <a:rPr lang="zh-CN" altLang="en-US" sz="1400" b="0" dirty="0">
                  <a:latin typeface="微软雅黑" panose="020B0503020204020204" charset="-122"/>
                  <a:ea typeface="微软雅黑" panose="020B0503020204020204" charset="-122"/>
                </a:rPr>
                <a:t>支持对常见的</a:t>
              </a:r>
              <a:r>
                <a:rPr lang="en-US" altLang="zh-CN" sz="1400" b="0" dirty="0">
                  <a:latin typeface="微软雅黑" panose="020B0503020204020204" charset="-122"/>
                  <a:ea typeface="微软雅黑" panose="020B0503020204020204" charset="-122"/>
                </a:rPr>
                <a:t>office</a:t>
              </a:r>
              <a:r>
                <a:rPr lang="zh-CN" altLang="en-US" sz="1400" b="0" dirty="0">
                  <a:latin typeface="微软雅黑" panose="020B0503020204020204" charset="-122"/>
                  <a:ea typeface="微软雅黑" panose="020B0503020204020204" charset="-122"/>
                </a:rPr>
                <a:t>办公软件、设计软件、代码软件等多种文件类型半透明加密，如：</a:t>
              </a:r>
              <a:r>
                <a:rPr lang="en-US" altLang="zh-CN" sz="1400" b="0" dirty="0">
                  <a:latin typeface="微软雅黑" panose="020B0503020204020204" charset="-122"/>
                  <a:ea typeface="微软雅黑" panose="020B0503020204020204" charset="-122"/>
                </a:rPr>
                <a:t>doc</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docx</a:t>
              </a:r>
              <a:r>
                <a:rPr lang="zh-CN" altLang="en-US" sz="1400" b="0" dirty="0">
                  <a:latin typeface="微软雅黑" panose="020B0503020204020204" charset="-122"/>
                  <a:ea typeface="微软雅黑" panose="020B0503020204020204" charset="-122"/>
                </a:rPr>
                <a:t>、</a:t>
              </a:r>
              <a:r>
                <a:rPr lang="en-US" altLang="zh-CN" sz="1400" b="0" dirty="0" err="1">
                  <a:latin typeface="微软雅黑" panose="020B0503020204020204" charset="-122"/>
                  <a:ea typeface="微软雅黑" panose="020B0503020204020204" charset="-122"/>
                </a:rPr>
                <a:t>xls</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xlsx</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ppt</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pptx</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txt</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pdf</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bmp</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gif</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jpg</a:t>
              </a:r>
              <a:r>
                <a:rPr lang="zh-CN" altLang="en-US" sz="1400" b="0" dirty="0">
                  <a:latin typeface="微软雅黑" panose="020B0503020204020204" charset="-122"/>
                  <a:ea typeface="微软雅黑" panose="020B0503020204020204" charset="-122"/>
                </a:rPr>
                <a:t>、</a:t>
              </a:r>
              <a:r>
                <a:rPr lang="en-US" altLang="zh-CN" sz="1400" b="0" dirty="0">
                  <a:latin typeface="微软雅黑" panose="020B0503020204020204" charset="-122"/>
                  <a:ea typeface="微软雅黑" panose="020B0503020204020204" charset="-122"/>
                </a:rPr>
                <a:t>dwg</a:t>
              </a:r>
              <a:r>
                <a:rPr lang="zh-CN" altLang="en-US" sz="1400" b="0" dirty="0">
                  <a:latin typeface="微软雅黑" panose="020B0503020204020204" charset="-122"/>
                  <a:ea typeface="微软雅黑" panose="020B0503020204020204" charset="-122"/>
                </a:rPr>
                <a:t>、</a:t>
              </a:r>
              <a:r>
                <a:rPr lang="en-US" altLang="zh-CN" sz="1400" b="0" dirty="0" err="1">
                  <a:latin typeface="微软雅黑" panose="020B0503020204020204" charset="-122"/>
                  <a:ea typeface="微软雅黑" panose="020B0503020204020204" charset="-122"/>
                </a:rPr>
                <a:t>dwf</a:t>
              </a:r>
              <a:r>
                <a:rPr lang="zh-CN" altLang="en-US" sz="1400" b="0" dirty="0">
                  <a:latin typeface="微软雅黑" panose="020B0503020204020204" charset="-122"/>
                  <a:ea typeface="微软雅黑" panose="020B0503020204020204" charset="-122"/>
                </a:rPr>
                <a:t>、</a:t>
              </a:r>
              <a:r>
                <a:rPr lang="en-US" altLang="zh-CN" sz="1400" b="0" dirty="0" err="1">
                  <a:latin typeface="微软雅黑" panose="020B0503020204020204" charset="-122"/>
                  <a:ea typeface="微软雅黑" panose="020B0503020204020204" charset="-122"/>
                </a:rPr>
                <a:t>dxf</a:t>
              </a:r>
              <a:r>
                <a:rPr lang="zh-CN" altLang="en-US" sz="1400" b="0" dirty="0">
                  <a:latin typeface="微软雅黑" panose="020B0503020204020204" charset="-122"/>
                  <a:ea typeface="微软雅黑" panose="020B0503020204020204" charset="-122"/>
                </a:rPr>
                <a:t>等多种文件格式。可以自定义添加</a:t>
              </a:r>
              <a:r>
                <a:rPr lang="zh-CN" altLang="en-US" sz="1200" b="0" dirty="0">
                  <a:latin typeface="微软雅黑" panose="020B0503020204020204" charset="-122"/>
                  <a:ea typeface="微软雅黑" panose="020B0503020204020204" charset="-122"/>
                </a:rPr>
                <a:t>。 </a:t>
              </a:r>
              <a:endParaRPr lang="zh-CN" altLang="en-US" sz="1200" b="0" dirty="0">
                <a:latin typeface="微软雅黑" panose="020B0503020204020204" charset="-122"/>
                <a:ea typeface="微软雅黑" panose="020B0503020204020204" charset="-122"/>
              </a:endParaRPr>
            </a:p>
            <a:p>
              <a:pPr marL="285750" indent="-285750">
                <a:buFont typeface="Arial" panose="020B0604020202020204" pitchFamily="34" charset="0"/>
                <a:buChar char="•"/>
              </a:pPr>
              <a:r>
                <a:rPr lang="zh-CN" altLang="en-US" sz="1400" b="0" dirty="0">
                  <a:latin typeface="微软雅黑" panose="020B0503020204020204" charset="-122"/>
                  <a:ea typeface="微软雅黑" panose="020B0503020204020204" charset="-122"/>
                </a:rPr>
                <a:t>支持office半透明加密，二三维软件强制加密</a:t>
              </a:r>
              <a:endParaRPr lang="zh-CN" altLang="en-US" sz="1400" b="0" dirty="0">
                <a:latin typeface="微软雅黑" panose="020B0503020204020204" charset="-122"/>
                <a:ea typeface="微软雅黑" panose="020B0503020204020204" charset="-122"/>
              </a:endParaRPr>
            </a:p>
            <a:p>
              <a:pPr marL="285750" indent="-285750">
                <a:buFont typeface="Arial" panose="020B0604020202020204" pitchFamily="34" charset="0"/>
                <a:buChar char="•"/>
              </a:pPr>
              <a:r>
                <a:rPr lang="zh-CN" altLang="en-US" sz="1400" b="0" dirty="0">
                  <a:latin typeface="微软雅黑" panose="020B0503020204020204" charset="-122"/>
                  <a:ea typeface="微软雅黑" panose="020B0503020204020204" charset="-122"/>
                </a:rPr>
                <a:t>支持加密文件预览</a:t>
              </a:r>
              <a:endParaRPr lang="zh-CN" altLang="en-US" sz="1400" b="0" dirty="0">
                <a:latin typeface="微软雅黑" panose="020B0503020204020204" charset="-122"/>
                <a:ea typeface="微软雅黑" panose="020B0503020204020204" charset="-122"/>
              </a:endParaRPr>
            </a:p>
          </p:txBody>
        </p:sp>
      </p:grpSp>
      <p:sp>
        <p:nvSpPr>
          <p:cNvPr id="100" name="矩形 99"/>
          <p:cNvSpPr/>
          <p:nvPr/>
        </p:nvSpPr>
        <p:spPr>
          <a:xfrm>
            <a:off x="5247005" y="3399790"/>
            <a:ext cx="1354455" cy="521970"/>
          </a:xfrm>
          <a:prstGeom prst="rect">
            <a:avLst/>
          </a:prstGeom>
          <a:noFill/>
        </p:spPr>
        <p:txBody>
          <a:bodyPr wrap="square" rtlCol="0">
            <a:spAutoFit/>
          </a:bodyPr>
          <a:lstStyle/>
          <a:p>
            <a:r>
              <a:rPr lang="zh-CN" altLang="en-US" sz="1400" b="1" dirty="0">
                <a:solidFill>
                  <a:schemeClr val="accent1">
                    <a:lumMod val="50000"/>
                  </a:schemeClr>
                </a:solidFill>
                <a:latin typeface="微软雅黑" panose="020B0503020204020204" charset="-122"/>
                <a:ea typeface="微软雅黑" panose="020B0503020204020204" charset="-122"/>
              </a:rPr>
              <a:t>不影响用户原有操作习惯</a:t>
            </a:r>
            <a:endParaRPr lang="zh-CN" altLang="en-US" sz="1400" b="1" dirty="0">
              <a:solidFill>
                <a:schemeClr val="accent1">
                  <a:lumMod val="50000"/>
                </a:schemeClr>
              </a:solidFill>
              <a:latin typeface="微软雅黑" panose="020B0503020204020204" charset="-122"/>
              <a:ea typeface="微软雅黑" panose="020B0503020204020204" charset="-122"/>
            </a:endParaRPr>
          </a:p>
        </p:txBody>
      </p:sp>
      <p:sp>
        <p:nvSpPr>
          <p:cNvPr id="101" name="文本框 100"/>
          <p:cNvSpPr txBox="1"/>
          <p:nvPr/>
        </p:nvSpPr>
        <p:spPr>
          <a:xfrm>
            <a:off x="6941185" y="4529455"/>
            <a:ext cx="3499485" cy="1014730"/>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sz="1200" b="1" dirty="0">
                <a:solidFill>
                  <a:srgbClr val="C00000"/>
                </a:solidFill>
                <a:latin typeface="微软雅黑" panose="020B0503020204020204" charset="-122"/>
                <a:ea typeface="微软雅黑" panose="020B0503020204020204" charset="-122"/>
              </a:rPr>
              <a:t>可打开</a:t>
            </a:r>
            <a:r>
              <a:rPr lang="zh-CN" altLang="en-US" sz="1200" dirty="0">
                <a:latin typeface="微软雅黑" panose="020B0503020204020204" charset="-122"/>
                <a:ea typeface="微软雅黑" panose="020B0503020204020204" charset="-122"/>
              </a:rPr>
              <a:t>核心部门已加密的重要文件</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对</a:t>
            </a:r>
            <a:r>
              <a:rPr lang="zh-CN" altLang="en-US" sz="1200" b="1" dirty="0">
                <a:solidFill>
                  <a:srgbClr val="C00000"/>
                </a:solidFill>
                <a:latin typeface="微软雅黑" panose="020B0503020204020204" charset="-122"/>
                <a:ea typeface="微软雅黑" panose="020B0503020204020204" charset="-122"/>
              </a:rPr>
              <a:t>本地历史数据</a:t>
            </a:r>
            <a:r>
              <a:rPr lang="zh-CN" altLang="en-US" sz="1200" dirty="0">
                <a:latin typeface="微软雅黑" panose="020B0503020204020204" charset="-122"/>
                <a:ea typeface="微软雅黑" panose="020B0503020204020204" charset="-122"/>
              </a:rPr>
              <a:t>或</a:t>
            </a:r>
            <a:r>
              <a:rPr lang="zh-CN" altLang="en-US" sz="1200" b="1" dirty="0">
                <a:solidFill>
                  <a:srgbClr val="C00000"/>
                </a:solidFill>
                <a:latin typeface="微软雅黑" panose="020B0503020204020204" charset="-122"/>
                <a:ea typeface="微软雅黑" panose="020B0503020204020204" charset="-122"/>
              </a:rPr>
              <a:t>创建数据</a:t>
            </a:r>
            <a:r>
              <a:rPr lang="zh-CN" altLang="en-US" sz="1200" dirty="0">
                <a:latin typeface="微软雅黑" panose="020B0503020204020204" charset="-122"/>
                <a:ea typeface="微软雅黑" panose="020B0503020204020204" charset="-122"/>
              </a:rPr>
              <a:t>进行编辑保存，文档不加密</a:t>
            </a:r>
            <a:endParaRPr lang="zh-CN" altLang="en-US" sz="1200" dirty="0">
              <a:latin typeface="微软雅黑" panose="020B0503020204020204" charset="-122"/>
              <a:ea typeface="微软雅黑" panose="020B0503020204020204" charset="-122"/>
            </a:endParaRPr>
          </a:p>
          <a:p>
            <a:pPr marL="285750" indent="-285750" algn="l">
              <a:lnSpc>
                <a:spcPct val="100000"/>
              </a:lnSpc>
              <a:buClr>
                <a:schemeClr val="accent1"/>
              </a:buClr>
              <a:buSzTx/>
              <a:buFont typeface="Wingdings" panose="05000000000000000000" pitchFamily="2" charset="2"/>
              <a:buChar char="l"/>
            </a:pPr>
            <a:r>
              <a:rPr lang="zh-CN" altLang="en-US" sz="1200" dirty="0">
                <a:latin typeface="微软雅黑" panose="020B0503020204020204" charset="-122"/>
                <a:ea typeface="微软雅黑" panose="020B0503020204020204" charset="-122"/>
                <a:sym typeface="+mn-ea"/>
              </a:rPr>
              <a:t>在编辑保存重要部门的加密文档后，加密文档</a:t>
            </a:r>
            <a:r>
              <a:rPr lang="zh-CN" altLang="en-US" sz="1200" b="1" dirty="0">
                <a:solidFill>
                  <a:srgbClr val="C00000"/>
                </a:solidFill>
                <a:latin typeface="微软雅黑" panose="020B0503020204020204" charset="-122"/>
                <a:ea typeface="微软雅黑" panose="020B0503020204020204" charset="-122"/>
                <a:sym typeface="+mn-ea"/>
              </a:rPr>
              <a:t>依旧保持加密</a:t>
            </a:r>
            <a:r>
              <a:rPr lang="zh-CN" altLang="en-US" sz="1200" dirty="0">
                <a:latin typeface="微软雅黑" panose="020B0503020204020204" charset="-122"/>
                <a:ea typeface="微软雅黑" panose="020B0503020204020204" charset="-122"/>
                <a:sym typeface="+mn-ea"/>
              </a:rPr>
              <a:t>状态</a:t>
            </a:r>
            <a:endParaRPr lang="zh-CN" altLang="en-US" sz="1200" dirty="0">
              <a:latin typeface="微软雅黑" panose="020B0503020204020204" charset="-122"/>
              <a:ea typeface="微软雅黑" panose="020B0503020204020204" charset="-122"/>
            </a:endParaRPr>
          </a:p>
        </p:txBody>
      </p:sp>
      <p:sp>
        <p:nvSpPr>
          <p:cNvPr id="12" name="椭圆 11"/>
          <p:cNvSpPr/>
          <p:nvPr/>
        </p:nvSpPr>
        <p:spPr>
          <a:xfrm>
            <a:off x="53340" y="5914417"/>
            <a:ext cx="1033780" cy="648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靓点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5560060"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2.6 </a:t>
            </a:r>
            <a:r>
              <a:rPr lang="zh-CN" altLang="en-US" sz="2200" b="1" dirty="0">
                <a:solidFill>
                  <a:schemeClr val="accent1"/>
                </a:solidFill>
                <a:latin typeface="微软雅黑" panose="020B0503020204020204" charset="-122"/>
                <a:ea typeface="微软雅黑" panose="020B0503020204020204" charset="-122"/>
              </a:rPr>
              <a:t>内部数据安全防护解决方案</a:t>
            </a:r>
            <a:endParaRPr lang="en-US" altLang="zh-CN" sz="2200" b="1" dirty="0">
              <a:solidFill>
                <a:schemeClr val="accent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2" name="文本框 48"/>
          <p:cNvSpPr txBox="1"/>
          <p:nvPr/>
        </p:nvSpPr>
        <p:spPr>
          <a:xfrm>
            <a:off x="4901609" y="4210497"/>
            <a:ext cx="787276" cy="261610"/>
          </a:xfrm>
          <a:prstGeom prst="rect">
            <a:avLst/>
          </a:prstGeom>
          <a:noFill/>
        </p:spPr>
        <p:txBody>
          <a:bodyPr wrap="square" rtlCol="0">
            <a:spAutoFit/>
          </a:bodyPr>
          <a:lstStyle/>
          <a:p>
            <a:r>
              <a:rPr lang="zh-CN" altLang="en-US" sz="1000" b="1" dirty="0">
                <a:solidFill>
                  <a:schemeClr val="bg1">
                    <a:lumMod val="50000"/>
                  </a:schemeClr>
                </a:solidFill>
                <a:latin typeface="微软雅黑" panose="020B0503020204020204" charset="-122"/>
                <a:ea typeface="微软雅黑" panose="020B0503020204020204" charset="-122"/>
              </a:rPr>
              <a:t>重要数</a:t>
            </a:r>
            <a:r>
              <a:rPr lang="zh-CN" altLang="en-US" sz="1100" b="1" dirty="0">
                <a:solidFill>
                  <a:schemeClr val="bg1">
                    <a:lumMod val="50000"/>
                  </a:schemeClr>
                </a:solidFill>
                <a:latin typeface="微软雅黑" panose="020B0503020204020204" charset="-122"/>
                <a:ea typeface="微软雅黑" panose="020B0503020204020204" charset="-122"/>
              </a:rPr>
              <a:t>据</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pic>
        <p:nvPicPr>
          <p:cNvPr id="40"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3834" y="3675535"/>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文本框 62"/>
          <p:cNvSpPr txBox="1"/>
          <p:nvPr/>
        </p:nvSpPr>
        <p:spPr>
          <a:xfrm>
            <a:off x="4839332" y="5154157"/>
            <a:ext cx="894903" cy="245110"/>
          </a:xfrm>
          <a:prstGeom prst="rect">
            <a:avLst/>
          </a:prstGeom>
          <a:noFill/>
        </p:spPr>
        <p:txBody>
          <a:bodyPr wrap="square" rtlCol="0">
            <a:spAutoFit/>
          </a:bodyPr>
          <a:lstStyle/>
          <a:p>
            <a:r>
              <a:rPr lang="zh-CN" altLang="en-US" sz="1000" b="1" dirty="0">
                <a:solidFill>
                  <a:schemeClr val="bg1">
                    <a:lumMod val="50000"/>
                  </a:schemeClr>
                </a:solidFill>
                <a:latin typeface="微软雅黑" panose="020B0503020204020204" charset="-122"/>
                <a:ea typeface="微软雅黑" panose="020B0503020204020204" charset="-122"/>
              </a:rPr>
              <a:t>非重要数据</a:t>
            </a:r>
            <a:endParaRPr lang="zh-CN" altLang="en-US" sz="1000" b="1" dirty="0">
              <a:solidFill>
                <a:schemeClr val="bg1">
                  <a:lumMod val="50000"/>
                </a:schemeClr>
              </a:solidFill>
              <a:latin typeface="微软雅黑" panose="020B0503020204020204" charset="-122"/>
              <a:ea typeface="微软雅黑" panose="020B0503020204020204" charset="-122"/>
            </a:endParaRPr>
          </a:p>
        </p:txBody>
      </p:sp>
      <p:pic>
        <p:nvPicPr>
          <p:cNvPr id="42"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51848" y="4601478"/>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2930" y="3097153"/>
            <a:ext cx="1264511" cy="75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508" y="4438598"/>
            <a:ext cx="1278933" cy="77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文本框 66"/>
          <p:cNvSpPr txBox="1"/>
          <p:nvPr/>
        </p:nvSpPr>
        <p:spPr>
          <a:xfrm>
            <a:off x="7864587" y="3433295"/>
            <a:ext cx="416128" cy="769441"/>
          </a:xfrm>
          <a:prstGeom prst="rect">
            <a:avLst/>
          </a:prstGeom>
          <a:noFill/>
        </p:spPr>
        <p:txBody>
          <a:bodyPr wrap="square" rtlCol="0">
            <a:spAutoFit/>
          </a:bodyPr>
          <a:lstStyle/>
          <a:p>
            <a:r>
              <a:rPr lang="zh-CN" altLang="en-US" sz="1100" b="1" dirty="0">
                <a:solidFill>
                  <a:schemeClr val="bg1">
                    <a:lumMod val="50000"/>
                  </a:schemeClr>
                </a:solidFill>
                <a:latin typeface="微软雅黑" panose="020B0503020204020204" charset="-122"/>
                <a:ea typeface="微软雅黑" panose="020B0503020204020204" charset="-122"/>
              </a:rPr>
              <a:t>内容识别</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sp>
        <p:nvSpPr>
          <p:cNvPr id="52" name="文本框 67"/>
          <p:cNvSpPr txBox="1"/>
          <p:nvPr/>
        </p:nvSpPr>
        <p:spPr>
          <a:xfrm>
            <a:off x="7872016" y="4445675"/>
            <a:ext cx="416128" cy="769441"/>
          </a:xfrm>
          <a:prstGeom prst="rect">
            <a:avLst/>
          </a:prstGeom>
          <a:noFill/>
        </p:spPr>
        <p:txBody>
          <a:bodyPr wrap="square" rtlCol="0">
            <a:spAutoFit/>
          </a:bodyPr>
          <a:lstStyle/>
          <a:p>
            <a:r>
              <a:rPr lang="zh-CN" altLang="en-US" sz="1100" b="1" dirty="0">
                <a:solidFill>
                  <a:schemeClr val="bg1">
                    <a:lumMod val="50000"/>
                  </a:schemeClr>
                </a:solidFill>
                <a:latin typeface="微软雅黑" panose="020B0503020204020204" charset="-122"/>
                <a:ea typeface="微软雅黑" panose="020B0503020204020204" charset="-122"/>
              </a:rPr>
              <a:t>加密处理</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sp>
        <p:nvSpPr>
          <p:cNvPr id="56" name="圆角矩形 55"/>
          <p:cNvSpPr/>
          <p:nvPr/>
        </p:nvSpPr>
        <p:spPr bwMode="auto">
          <a:xfrm>
            <a:off x="4839333" y="2488019"/>
            <a:ext cx="949186" cy="3072897"/>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57" name="圆角矩形 56"/>
          <p:cNvSpPr/>
          <p:nvPr/>
        </p:nvSpPr>
        <p:spPr bwMode="auto">
          <a:xfrm>
            <a:off x="8854154" y="2440603"/>
            <a:ext cx="963251" cy="3118408"/>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58" name="文本框 73"/>
          <p:cNvSpPr txBox="1"/>
          <p:nvPr/>
        </p:nvSpPr>
        <p:spPr>
          <a:xfrm>
            <a:off x="4990929" y="5999067"/>
            <a:ext cx="795173" cy="307777"/>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charset="-122"/>
                <a:ea typeface="微软雅黑" panose="020B0503020204020204" charset="-122"/>
              </a:rPr>
              <a:t>处理前</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sp>
        <p:nvSpPr>
          <p:cNvPr id="59" name="文本框 74"/>
          <p:cNvSpPr txBox="1"/>
          <p:nvPr/>
        </p:nvSpPr>
        <p:spPr>
          <a:xfrm>
            <a:off x="8917733" y="5992278"/>
            <a:ext cx="889944" cy="307777"/>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charset="-122"/>
                <a:ea typeface="微软雅黑" panose="020B0503020204020204" charset="-122"/>
              </a:rPr>
              <a:t>处理后</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sp>
        <p:nvSpPr>
          <p:cNvPr id="60" name="圆角矩形 59"/>
          <p:cNvSpPr/>
          <p:nvPr/>
        </p:nvSpPr>
        <p:spPr bwMode="auto">
          <a:xfrm>
            <a:off x="6254895" y="2742906"/>
            <a:ext cx="2047516" cy="2813700"/>
          </a:xfrm>
          <a:prstGeom prst="roundRect">
            <a:avLst/>
          </a:prstGeom>
          <a:noFill/>
          <a:ln w="28575" cmpd="sng">
            <a:solidFill>
              <a:schemeClr val="accent1">
                <a:shade val="50000"/>
              </a:schemeClr>
            </a:solidFill>
            <a:prstDash val="sysDash"/>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61" name="文本框 76"/>
          <p:cNvSpPr txBox="1"/>
          <p:nvPr/>
        </p:nvSpPr>
        <p:spPr>
          <a:xfrm>
            <a:off x="6391983" y="6000405"/>
            <a:ext cx="2040676" cy="307777"/>
          </a:xfrm>
          <a:prstGeom prst="rect">
            <a:avLst/>
          </a:prstGeom>
          <a:noFill/>
        </p:spPr>
        <p:txBody>
          <a:bodyPr wrap="square" rtlCol="0">
            <a:spAutoFit/>
          </a:bodyPr>
          <a:lstStyle/>
          <a:p>
            <a:r>
              <a:rPr lang="zh-CN" altLang="en-US" sz="1400" b="1">
                <a:solidFill>
                  <a:schemeClr val="bg1">
                    <a:lumMod val="50000"/>
                  </a:schemeClr>
                </a:solidFill>
                <a:latin typeface="微软雅黑" panose="020B0503020204020204" charset="-122"/>
                <a:ea typeface="微软雅黑" panose="020B0503020204020204" charset="-122"/>
              </a:rPr>
              <a:t>智能加解密或分类分级</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sp>
        <p:nvSpPr>
          <p:cNvPr id="62" name="文本框 77"/>
          <p:cNvSpPr txBox="1"/>
          <p:nvPr/>
        </p:nvSpPr>
        <p:spPr>
          <a:xfrm>
            <a:off x="8995204" y="4176592"/>
            <a:ext cx="802948" cy="261610"/>
          </a:xfrm>
          <a:prstGeom prst="rect">
            <a:avLst/>
          </a:prstGeom>
          <a:noFill/>
        </p:spPr>
        <p:txBody>
          <a:bodyPr wrap="square" rtlCol="0">
            <a:spAutoFit/>
          </a:bodyPr>
          <a:lstStyle/>
          <a:p>
            <a:r>
              <a:rPr lang="zh-CN" altLang="en-US" sz="1000" b="1">
                <a:solidFill>
                  <a:schemeClr val="bg1">
                    <a:lumMod val="50000"/>
                  </a:schemeClr>
                </a:solidFill>
                <a:latin typeface="微软雅黑" panose="020B0503020204020204" charset="-122"/>
                <a:ea typeface="微软雅黑" panose="020B0503020204020204" charset="-122"/>
              </a:rPr>
              <a:t>重要数</a:t>
            </a:r>
            <a:r>
              <a:rPr lang="zh-CN" altLang="en-US" sz="1100" b="1">
                <a:solidFill>
                  <a:schemeClr val="bg1">
                    <a:lumMod val="50000"/>
                  </a:schemeClr>
                </a:solidFill>
                <a:latin typeface="微软雅黑" panose="020B0503020204020204" charset="-122"/>
                <a:ea typeface="微软雅黑" panose="020B0503020204020204" charset="-122"/>
              </a:rPr>
              <a:t>据</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sp>
        <p:nvSpPr>
          <p:cNvPr id="63" name="文本框 78"/>
          <p:cNvSpPr txBox="1"/>
          <p:nvPr/>
        </p:nvSpPr>
        <p:spPr>
          <a:xfrm>
            <a:off x="8941058" y="5171682"/>
            <a:ext cx="894903" cy="245110"/>
          </a:xfrm>
          <a:prstGeom prst="rect">
            <a:avLst/>
          </a:prstGeom>
          <a:noFill/>
        </p:spPr>
        <p:txBody>
          <a:bodyPr wrap="square" rtlCol="0">
            <a:spAutoFit/>
          </a:bodyPr>
          <a:lstStyle/>
          <a:p>
            <a:r>
              <a:rPr lang="zh-CN" altLang="en-US" sz="1000" b="1" dirty="0">
                <a:solidFill>
                  <a:schemeClr val="bg1">
                    <a:lumMod val="50000"/>
                  </a:schemeClr>
                </a:solidFill>
                <a:latin typeface="微软雅黑" panose="020B0503020204020204" charset="-122"/>
                <a:ea typeface="微软雅黑" panose="020B0503020204020204" charset="-122"/>
              </a:rPr>
              <a:t>非重要数据</a:t>
            </a:r>
            <a:endParaRPr lang="zh-CN" altLang="en-US" sz="1000" b="1" dirty="0">
              <a:solidFill>
                <a:schemeClr val="bg1">
                  <a:lumMod val="50000"/>
                </a:schemeClr>
              </a:solidFill>
              <a:latin typeface="微软雅黑" panose="020B0503020204020204" charset="-122"/>
              <a:ea typeface="微软雅黑" panose="020B0503020204020204" charset="-122"/>
            </a:endParaRPr>
          </a:p>
        </p:txBody>
      </p:sp>
      <p:pic>
        <p:nvPicPr>
          <p:cNvPr id="64"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58474" y="4625817"/>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直接箭头连接符 74"/>
          <p:cNvCxnSpPr/>
          <p:nvPr/>
        </p:nvCxnSpPr>
        <p:spPr bwMode="auto">
          <a:xfrm flipV="1">
            <a:off x="5786102" y="6154294"/>
            <a:ext cx="615406" cy="1202"/>
          </a:xfrm>
          <a:prstGeom prst="straightConnector1">
            <a:avLst/>
          </a:prstGeom>
          <a:solidFill>
            <a:schemeClr val="accent1"/>
          </a:solidFill>
          <a:ln w="57150" cap="flat" cmpd="sng" algn="ctr">
            <a:solidFill>
              <a:schemeClr val="accent1">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箭头连接符 75"/>
          <p:cNvCxnSpPr/>
          <p:nvPr/>
        </p:nvCxnSpPr>
        <p:spPr bwMode="auto">
          <a:xfrm>
            <a:off x="8302411" y="6144769"/>
            <a:ext cx="615406" cy="4445"/>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文本框 4"/>
          <p:cNvSpPr txBox="1"/>
          <p:nvPr/>
        </p:nvSpPr>
        <p:spPr>
          <a:xfrm>
            <a:off x="1219220" y="1656220"/>
            <a:ext cx="10231597" cy="701346"/>
          </a:xfrm>
          <a:prstGeom prst="rect">
            <a:avLst/>
          </a:prstGeom>
          <a:noFill/>
        </p:spPr>
        <p:txBody>
          <a:bodyPr wrap="square" rtlCol="0">
            <a:spAutoFit/>
          </a:bodyPr>
          <a:lstStyle/>
          <a:p>
            <a:pPr marL="285750" indent="-285750" algn="just">
              <a:lnSpc>
                <a:spcPct val="130000"/>
              </a:lnSpc>
              <a:buFont typeface="Wingdings" panose="05000000000000000000" charset="0"/>
              <a:buChar char="u"/>
            </a:pPr>
            <a:r>
              <a:rPr lang="zh-CN" altLang="en-US" sz="1600" dirty="0">
                <a:solidFill>
                  <a:schemeClr val="tx1"/>
                </a:solidFill>
                <a:latin typeface="微软雅黑" panose="020B0503020204020204" charset="-122"/>
                <a:ea typeface="微软雅黑" panose="020B0503020204020204" charset="-122"/>
                <a:sym typeface="+mn-ea"/>
              </a:rPr>
              <a:t>落地加密：针对</a:t>
            </a:r>
            <a:r>
              <a:rPr lang="zh-CN" altLang="en-US" sz="1600" b="1" dirty="0">
                <a:solidFill>
                  <a:srgbClr val="C00000"/>
                </a:solidFill>
                <a:latin typeface="微软雅黑" panose="020B0503020204020204" charset="-122"/>
                <a:ea typeface="微软雅黑" panose="020B0503020204020204" charset="-122"/>
                <a:sym typeface="+mn-ea"/>
              </a:rPr>
              <a:t>落地</a:t>
            </a:r>
            <a:r>
              <a:rPr lang="zh-CN" altLang="en-US" sz="1600" dirty="0">
                <a:solidFill>
                  <a:schemeClr val="tx1"/>
                </a:solidFill>
                <a:latin typeface="微软雅黑" panose="020B0503020204020204" charset="-122"/>
                <a:ea typeface="微软雅黑" panose="020B0503020204020204" charset="-122"/>
                <a:sym typeface="+mn-ea"/>
              </a:rPr>
              <a:t>到</a:t>
            </a:r>
            <a:r>
              <a:rPr lang="en-US" altLang="zh-CN" sz="1600" dirty="0">
                <a:solidFill>
                  <a:schemeClr val="tx1"/>
                </a:solidFill>
                <a:latin typeface="微软雅黑" panose="020B0503020204020204" charset="-122"/>
                <a:ea typeface="微软雅黑" panose="020B0503020204020204" charset="-122"/>
                <a:sym typeface="+mn-ea"/>
              </a:rPr>
              <a:t>PC</a:t>
            </a:r>
            <a:r>
              <a:rPr lang="zh-CN" altLang="en-US" sz="1600" dirty="0">
                <a:solidFill>
                  <a:schemeClr val="tx1"/>
                </a:solidFill>
                <a:latin typeface="微软雅黑" panose="020B0503020204020204" charset="-122"/>
                <a:ea typeface="微软雅黑" panose="020B0503020204020204" charset="-122"/>
                <a:sym typeface="+mn-ea"/>
              </a:rPr>
              <a:t>端的重要数据</a:t>
            </a:r>
            <a:r>
              <a:rPr lang="zh-CN" altLang="en-US" sz="1600" b="1">
                <a:solidFill>
                  <a:srgbClr val="C00000"/>
                </a:solidFill>
                <a:latin typeface="微软雅黑" panose="020B0503020204020204" charset="-122"/>
                <a:ea typeface="微软雅黑" panose="020B0503020204020204" charset="-122"/>
                <a:sym typeface="+mn-ea"/>
              </a:rPr>
              <a:t>进行加密、解密或分类分级</a:t>
            </a:r>
            <a:r>
              <a:rPr lang="zh-CN" altLang="en-US" sz="1600">
                <a:solidFill>
                  <a:schemeClr val="tx1"/>
                </a:solidFill>
                <a:latin typeface="微软雅黑" panose="020B0503020204020204" charset="-122"/>
                <a:ea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sym typeface="+mn-ea"/>
              </a:rPr>
              <a:t>防止终端重要数据外发泄漏；</a:t>
            </a:r>
            <a:endParaRPr lang="zh-CN" altLang="en-US" sz="1600" dirty="0">
              <a:solidFill>
                <a:schemeClr val="tx1"/>
              </a:solidFill>
              <a:latin typeface="微软雅黑" panose="020B0503020204020204" charset="-122"/>
              <a:ea typeface="微软雅黑" panose="020B0503020204020204" charset="-122"/>
              <a:sym typeface="+mn-ea"/>
            </a:endParaRPr>
          </a:p>
          <a:p>
            <a:pPr marL="285750" indent="-285750" algn="just">
              <a:lnSpc>
                <a:spcPct val="130000"/>
              </a:lnSpc>
              <a:buFont typeface="Wingdings" panose="05000000000000000000" charset="0"/>
              <a:buChar char="u"/>
            </a:pPr>
            <a:r>
              <a:rPr lang="zh-CN" altLang="en-US" sz="1600" dirty="0">
                <a:solidFill>
                  <a:schemeClr val="tx1"/>
                </a:solidFill>
                <a:latin typeface="微软雅黑" panose="020B0503020204020204" charset="-122"/>
                <a:ea typeface="微软雅黑" panose="020B0503020204020204" charset="-122"/>
                <a:sym typeface="+mn-ea"/>
              </a:rPr>
              <a:t>扫描加密：针对</a:t>
            </a:r>
            <a:r>
              <a:rPr lang="en-US" altLang="zh-CN" sz="1600" dirty="0">
                <a:solidFill>
                  <a:schemeClr val="tx1"/>
                </a:solidFill>
                <a:latin typeface="微软雅黑" panose="020B0503020204020204" charset="-122"/>
                <a:ea typeface="微软雅黑" panose="020B0503020204020204" charset="-122"/>
                <a:sym typeface="+mn-ea"/>
              </a:rPr>
              <a:t>PC</a:t>
            </a:r>
            <a:r>
              <a:rPr lang="zh-CN" altLang="en-US" sz="1600" dirty="0">
                <a:solidFill>
                  <a:schemeClr val="tx1"/>
                </a:solidFill>
                <a:latin typeface="微软雅黑" panose="020B0503020204020204" charset="-122"/>
                <a:ea typeface="微软雅黑" panose="020B0503020204020204" charset="-122"/>
                <a:sym typeface="+mn-ea"/>
              </a:rPr>
              <a:t>端的历史数据进行</a:t>
            </a:r>
            <a:r>
              <a:rPr lang="zh-CN" altLang="en-US" sz="1600" b="1">
                <a:solidFill>
                  <a:srgbClr val="C00000"/>
                </a:solidFill>
                <a:latin typeface="微软雅黑" panose="020B0503020204020204" charset="-122"/>
                <a:ea typeface="微软雅黑" panose="020B0503020204020204" charset="-122"/>
                <a:sym typeface="+mn-ea"/>
              </a:rPr>
              <a:t>扫描加密、解密或分类分级</a:t>
            </a:r>
            <a:r>
              <a:rPr lang="zh-CN" altLang="en-US" sz="1600">
                <a:solidFill>
                  <a:schemeClr val="tx1"/>
                </a:solidFill>
                <a:latin typeface="微软雅黑" panose="020B0503020204020204" charset="-122"/>
                <a:ea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sym typeface="+mn-ea"/>
              </a:rPr>
              <a:t>防止历史数据外发泄漏</a:t>
            </a:r>
            <a:r>
              <a:rPr lang="zh-CN" altLang="en-US" sz="1600" dirty="0">
                <a:solidFill>
                  <a:schemeClr val="bg1">
                    <a:lumMod val="50000"/>
                  </a:schemeClr>
                </a:solidFill>
                <a:latin typeface="微软雅黑" panose="020B0503020204020204" charset="-122"/>
                <a:ea typeface="微软雅黑" panose="020B0503020204020204" charset="-122"/>
                <a:sym typeface="+mn-ea"/>
              </a:rPr>
              <a:t>。</a:t>
            </a:r>
            <a:endParaRPr lang="zh-CN" altLang="en-US" sz="1600" dirty="0">
              <a:solidFill>
                <a:schemeClr val="bg1">
                  <a:lumMod val="50000"/>
                </a:schemeClr>
              </a:solidFill>
              <a:latin typeface="微软雅黑" panose="020B0503020204020204" charset="-122"/>
              <a:ea typeface="微软雅黑" panose="020B0503020204020204" charset="-122"/>
              <a:sym typeface="+mn-ea"/>
            </a:endParaRPr>
          </a:p>
        </p:txBody>
      </p:sp>
      <p:graphicFrame>
        <p:nvGraphicFramePr>
          <p:cNvPr id="5" name="图示 4"/>
          <p:cNvGraphicFramePr/>
          <p:nvPr/>
        </p:nvGraphicFramePr>
        <p:xfrm>
          <a:off x="462844" y="2502963"/>
          <a:ext cx="4233139" cy="3834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文本框 8"/>
          <p:cNvSpPr txBox="1"/>
          <p:nvPr/>
        </p:nvSpPr>
        <p:spPr>
          <a:xfrm>
            <a:off x="1087049" y="1111518"/>
            <a:ext cx="6013662" cy="461665"/>
          </a:xfrm>
          <a:prstGeom prst="rect">
            <a:avLst/>
          </a:prstGeom>
          <a:noFill/>
        </p:spPr>
        <p:txBody>
          <a:bodyPr wrap="square" rtlCol="0">
            <a:spAutoFit/>
          </a:bodyPr>
          <a:lstStyle>
            <a:defPPr>
              <a:defRPr lang="zh-CN"/>
            </a:defPPr>
            <a:lvl1pPr>
              <a:defRPr b="1">
                <a:solidFill>
                  <a:srgbClr val="FF0000"/>
                </a:solidFill>
              </a:defRPr>
            </a:lvl1pPr>
          </a:lstStyle>
          <a:p>
            <a:r>
              <a:rPr lang="zh-CN" altLang="en-US" sz="2400">
                <a:solidFill>
                  <a:schemeClr val="tx1"/>
                </a:solidFill>
                <a:latin typeface="微软雅黑" panose="020B0503020204020204" charset="-122"/>
                <a:ea typeface="微软雅黑" panose="020B0503020204020204" charset="-122"/>
              </a:rPr>
              <a:t>智能加密、解密、分类分级补充</a:t>
            </a:r>
            <a:r>
              <a:rPr lang="zh-CN" altLang="en-US" sz="2400" dirty="0">
                <a:solidFill>
                  <a:schemeClr val="tx1"/>
                </a:solidFill>
                <a:latin typeface="微软雅黑" panose="020B0503020204020204" charset="-122"/>
                <a:ea typeface="微软雅黑" panose="020B0503020204020204" charset="-122"/>
              </a:rPr>
              <a:t>防护</a:t>
            </a:r>
            <a:endParaRPr lang="zh-CN" altLang="en-US" sz="2400" dirty="0">
              <a:solidFill>
                <a:schemeClr val="tx1"/>
              </a:solidFill>
              <a:latin typeface="微软雅黑" panose="020B0503020204020204" charset="-122"/>
              <a:ea typeface="微软雅黑" panose="020B0503020204020204" charset="-122"/>
            </a:endParaRPr>
          </a:p>
        </p:txBody>
      </p:sp>
      <p:pic>
        <p:nvPicPr>
          <p:cNvPr id="3"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58474" y="3639998"/>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3896" y="3849462"/>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组合 36"/>
          <p:cNvGrpSpPr/>
          <p:nvPr/>
        </p:nvGrpSpPr>
        <p:grpSpPr>
          <a:xfrm>
            <a:off x="2624795" y="2752641"/>
            <a:ext cx="949774" cy="904381"/>
            <a:chOff x="-1374821" y="203241"/>
            <a:chExt cx="843961" cy="843961"/>
          </a:xfrm>
        </p:grpSpPr>
        <p:sp>
          <p:nvSpPr>
            <p:cNvPr id="38" name="椭圆 37"/>
            <p:cNvSpPr/>
            <p:nvPr/>
          </p:nvSpPr>
          <p:spPr>
            <a:xfrm>
              <a:off x="-1374821" y="20324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9" name="椭圆 4"/>
            <p:cNvSpPr txBox="1"/>
            <p:nvPr/>
          </p:nvSpPr>
          <p:spPr>
            <a:xfrm flipH="1">
              <a:off x="-1226256" y="273036"/>
              <a:ext cx="574160" cy="669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a:t>关键字（对）</a:t>
              </a:r>
              <a:endParaRPr lang="zh-CN" altLang="en-US" sz="1400" kern="1200" dirty="0"/>
            </a:p>
          </p:txBody>
        </p:sp>
      </p:grpSp>
      <p:sp>
        <p:nvSpPr>
          <p:cNvPr id="4" name="文本框 3"/>
          <p:cNvSpPr txBox="1"/>
          <p:nvPr/>
        </p:nvSpPr>
        <p:spPr>
          <a:xfrm>
            <a:off x="1850066" y="6110843"/>
            <a:ext cx="1547608" cy="461665"/>
          </a:xfrm>
          <a:prstGeom prst="rect">
            <a:avLst/>
          </a:prstGeom>
          <a:noFill/>
        </p:spPr>
        <p:txBody>
          <a:bodyPr wrap="square" rtlCol="0">
            <a:spAutoFit/>
          </a:bodyPr>
          <a:lstStyle/>
          <a:p>
            <a:r>
              <a:rPr lang="zh-CN" altLang="en-US" sz="2400" b="1">
                <a:solidFill>
                  <a:schemeClr val="accent5">
                    <a:lumMod val="50000"/>
                  </a:schemeClr>
                </a:solidFill>
              </a:rPr>
              <a:t>匹配规则</a:t>
            </a:r>
            <a:endParaRPr lang="zh-CN" altLang="en-US" sz="2400" b="1">
              <a:solidFill>
                <a:schemeClr val="accent5">
                  <a:lumMod val="50000"/>
                </a:schemeClr>
              </a:solidFill>
            </a:endParaRPr>
          </a:p>
        </p:txBody>
      </p:sp>
      <p:sp>
        <p:nvSpPr>
          <p:cNvPr id="47" name="椭圆 46"/>
          <p:cNvSpPr/>
          <p:nvPr/>
        </p:nvSpPr>
        <p:spPr>
          <a:xfrm>
            <a:off x="1447800" y="4402143"/>
            <a:ext cx="2173536" cy="769539"/>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pic>
        <p:nvPicPr>
          <p:cNvPr id="48"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45940" y="2673618"/>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文本框 48"/>
          <p:cNvSpPr txBox="1"/>
          <p:nvPr/>
        </p:nvSpPr>
        <p:spPr>
          <a:xfrm>
            <a:off x="4915780" y="3217893"/>
            <a:ext cx="787276" cy="246221"/>
          </a:xfrm>
          <a:prstGeom prst="rect">
            <a:avLst/>
          </a:prstGeom>
          <a:noFill/>
        </p:spPr>
        <p:txBody>
          <a:bodyPr wrap="square" rtlCol="0">
            <a:spAutoFit/>
          </a:bodyPr>
          <a:lstStyle/>
          <a:p>
            <a:r>
              <a:rPr lang="zh-CN" altLang="en-US" sz="1000" b="1">
                <a:solidFill>
                  <a:schemeClr val="bg1">
                    <a:lumMod val="50000"/>
                  </a:schemeClr>
                </a:solidFill>
                <a:latin typeface="微软雅黑" panose="020B0503020204020204" charset="-122"/>
                <a:ea typeface="微软雅黑" panose="020B0503020204020204" charset="-122"/>
              </a:rPr>
              <a:t>混乱数据</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pic>
        <p:nvPicPr>
          <p:cNvPr id="55" name="Picture 55" descr="Documen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35634" y="2555353"/>
            <a:ext cx="587109" cy="5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组合 76"/>
          <p:cNvGrpSpPr/>
          <p:nvPr/>
        </p:nvGrpSpPr>
        <p:grpSpPr>
          <a:xfrm>
            <a:off x="1024756" y="3710069"/>
            <a:ext cx="843961" cy="843961"/>
            <a:chOff x="-2820236" y="1083331"/>
            <a:chExt cx="843961" cy="843961"/>
          </a:xfrm>
        </p:grpSpPr>
        <p:sp>
          <p:nvSpPr>
            <p:cNvPr id="78" name="椭圆 77"/>
            <p:cNvSpPr/>
            <p:nvPr/>
          </p:nvSpPr>
          <p:spPr>
            <a:xfrm>
              <a:off x="-2820236" y="108333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9" name="椭圆 4"/>
            <p:cNvSpPr txBox="1"/>
            <p:nvPr/>
          </p:nvSpPr>
          <p:spPr>
            <a:xfrm>
              <a:off x="-2765743" y="1211109"/>
              <a:ext cx="642839" cy="614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文档指纹</a:t>
              </a:r>
              <a:r>
                <a:rPr lang="en-US" altLang="zh-CN" sz="1400" kern="1200"/>
                <a:t>IDM</a:t>
              </a:r>
              <a:endParaRPr lang="zh-CN" altLang="en-US" sz="1400" kern="1200" dirty="0"/>
            </a:p>
          </p:txBody>
        </p:sp>
      </p:grpSp>
      <p:grpSp>
        <p:nvGrpSpPr>
          <p:cNvPr id="81" name="组合 80"/>
          <p:cNvGrpSpPr/>
          <p:nvPr/>
        </p:nvGrpSpPr>
        <p:grpSpPr>
          <a:xfrm>
            <a:off x="1768667" y="3694684"/>
            <a:ext cx="843961" cy="843961"/>
            <a:chOff x="1743302" y="351706"/>
            <a:chExt cx="843961" cy="843961"/>
          </a:xfrm>
        </p:grpSpPr>
        <p:sp>
          <p:nvSpPr>
            <p:cNvPr id="82" name="椭圆 81"/>
            <p:cNvSpPr/>
            <p:nvPr/>
          </p:nvSpPr>
          <p:spPr>
            <a:xfrm>
              <a:off x="1743302" y="351706"/>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3" name="椭圆 4"/>
            <p:cNvSpPr txBox="1"/>
            <p:nvPr/>
          </p:nvSpPr>
          <p:spPr>
            <a:xfrm>
              <a:off x="189356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数据字典</a:t>
              </a:r>
              <a:endParaRPr lang="zh-CN" altLang="en-US" sz="1400" kern="1200" dirty="0"/>
            </a:p>
          </p:txBody>
        </p:sp>
      </p:grpSp>
      <p:grpSp>
        <p:nvGrpSpPr>
          <p:cNvPr id="84" name="组合 83"/>
          <p:cNvGrpSpPr/>
          <p:nvPr/>
        </p:nvGrpSpPr>
        <p:grpSpPr>
          <a:xfrm>
            <a:off x="2573951" y="3683253"/>
            <a:ext cx="843961" cy="843961"/>
            <a:chOff x="1781402" y="380281"/>
            <a:chExt cx="843961" cy="843961"/>
          </a:xfrm>
        </p:grpSpPr>
        <p:sp>
          <p:nvSpPr>
            <p:cNvPr id="85" name="椭圆 84"/>
            <p:cNvSpPr/>
            <p:nvPr/>
          </p:nvSpPr>
          <p:spPr>
            <a:xfrm>
              <a:off x="1781402" y="38028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6" name="椭圆 4"/>
            <p:cNvSpPr txBox="1"/>
            <p:nvPr/>
          </p:nvSpPr>
          <p:spPr>
            <a:xfrm>
              <a:off x="190499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数据标识符</a:t>
              </a:r>
              <a:endParaRPr lang="zh-CN" altLang="en-US" sz="1400" kern="1200" dirty="0"/>
            </a:p>
          </p:txBody>
        </p:sp>
      </p:grpSp>
      <p:grpSp>
        <p:nvGrpSpPr>
          <p:cNvPr id="87" name="组合 86"/>
          <p:cNvGrpSpPr/>
          <p:nvPr/>
        </p:nvGrpSpPr>
        <p:grpSpPr>
          <a:xfrm>
            <a:off x="3362471" y="3694829"/>
            <a:ext cx="843961" cy="843961"/>
            <a:chOff x="1800452" y="380281"/>
            <a:chExt cx="843961" cy="843961"/>
          </a:xfrm>
        </p:grpSpPr>
        <p:sp>
          <p:nvSpPr>
            <p:cNvPr id="88" name="椭圆 87"/>
            <p:cNvSpPr/>
            <p:nvPr/>
          </p:nvSpPr>
          <p:spPr>
            <a:xfrm>
              <a:off x="1800452" y="38028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89" name="椭圆 4"/>
            <p:cNvSpPr txBox="1"/>
            <p:nvPr/>
          </p:nvSpPr>
          <p:spPr>
            <a:xfrm>
              <a:off x="192404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语义模型</a:t>
              </a:r>
              <a:endParaRPr lang="zh-CN" altLang="en-US" sz="1400" kern="1200" dirty="0"/>
            </a:p>
          </p:txBody>
        </p:sp>
      </p:grpSp>
      <p:grpSp>
        <p:nvGrpSpPr>
          <p:cNvPr id="90" name="组合 89"/>
          <p:cNvGrpSpPr/>
          <p:nvPr/>
        </p:nvGrpSpPr>
        <p:grpSpPr>
          <a:xfrm>
            <a:off x="1665663" y="4512000"/>
            <a:ext cx="843961" cy="843961"/>
            <a:chOff x="1800452" y="380281"/>
            <a:chExt cx="843961" cy="843961"/>
          </a:xfrm>
        </p:grpSpPr>
        <p:sp>
          <p:nvSpPr>
            <p:cNvPr id="91" name="椭圆 90"/>
            <p:cNvSpPr/>
            <p:nvPr/>
          </p:nvSpPr>
          <p:spPr>
            <a:xfrm>
              <a:off x="1800452" y="38028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2" name="椭圆 4"/>
            <p:cNvSpPr txBox="1"/>
            <p:nvPr/>
          </p:nvSpPr>
          <p:spPr>
            <a:xfrm>
              <a:off x="192404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图章检测</a:t>
              </a:r>
              <a:endParaRPr lang="zh-CN" altLang="en-US" sz="1400" kern="1200" dirty="0"/>
            </a:p>
          </p:txBody>
        </p:sp>
      </p:grpSp>
      <p:grpSp>
        <p:nvGrpSpPr>
          <p:cNvPr id="93" name="组合 92"/>
          <p:cNvGrpSpPr/>
          <p:nvPr/>
        </p:nvGrpSpPr>
        <p:grpSpPr>
          <a:xfrm>
            <a:off x="2677308" y="4502396"/>
            <a:ext cx="843961" cy="843961"/>
            <a:chOff x="1800452" y="380281"/>
            <a:chExt cx="843961" cy="843961"/>
          </a:xfrm>
        </p:grpSpPr>
        <p:sp>
          <p:nvSpPr>
            <p:cNvPr id="94" name="椭圆 93"/>
            <p:cNvSpPr/>
            <p:nvPr/>
          </p:nvSpPr>
          <p:spPr>
            <a:xfrm>
              <a:off x="1800452" y="38028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5" name="椭圆 4"/>
            <p:cNvSpPr txBox="1"/>
            <p:nvPr/>
          </p:nvSpPr>
          <p:spPr>
            <a:xfrm>
              <a:off x="192404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文件大小</a:t>
              </a:r>
              <a:endParaRPr lang="zh-CN" altLang="en-US" sz="1400" kern="1200" dirty="0"/>
            </a:p>
          </p:txBody>
        </p:sp>
      </p:grpSp>
      <p:grpSp>
        <p:nvGrpSpPr>
          <p:cNvPr id="96" name="组合 95"/>
          <p:cNvGrpSpPr/>
          <p:nvPr/>
        </p:nvGrpSpPr>
        <p:grpSpPr>
          <a:xfrm>
            <a:off x="2168368" y="5101701"/>
            <a:ext cx="843961" cy="843961"/>
            <a:chOff x="1800452" y="380281"/>
            <a:chExt cx="843961" cy="843961"/>
          </a:xfrm>
        </p:grpSpPr>
        <p:sp>
          <p:nvSpPr>
            <p:cNvPr id="97" name="椭圆 96"/>
            <p:cNvSpPr/>
            <p:nvPr/>
          </p:nvSpPr>
          <p:spPr>
            <a:xfrm>
              <a:off x="1800452" y="380281"/>
              <a:ext cx="843961" cy="843961"/>
            </a:xfrm>
            <a:prstGeom prst="ellipse">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98" name="椭圆 4"/>
            <p:cNvSpPr txBox="1"/>
            <p:nvPr/>
          </p:nvSpPr>
          <p:spPr>
            <a:xfrm>
              <a:off x="1924047" y="503876"/>
              <a:ext cx="596771" cy="596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a:t>文件名</a:t>
              </a:r>
              <a:endParaRPr lang="zh-CN" altLang="en-US" sz="1400" kern="1200" dirty="0"/>
            </a:p>
          </p:txBody>
        </p:sp>
      </p:grpSp>
      <p:sp>
        <p:nvSpPr>
          <p:cNvPr id="99" name="文本框 98"/>
          <p:cNvSpPr txBox="1"/>
          <p:nvPr/>
        </p:nvSpPr>
        <p:spPr>
          <a:xfrm>
            <a:off x="8854153" y="3141336"/>
            <a:ext cx="1007073" cy="400110"/>
          </a:xfrm>
          <a:prstGeom prst="rect">
            <a:avLst/>
          </a:prstGeom>
          <a:noFill/>
        </p:spPr>
        <p:txBody>
          <a:bodyPr wrap="square" rtlCol="0">
            <a:spAutoFit/>
          </a:bodyPr>
          <a:lstStyle/>
          <a:p>
            <a:r>
              <a:rPr lang="zh-CN" altLang="en-US" sz="1000" b="1">
                <a:solidFill>
                  <a:schemeClr val="bg1">
                    <a:lumMod val="50000"/>
                  </a:schemeClr>
                </a:solidFill>
                <a:latin typeface="微软雅黑" panose="020B0503020204020204" charset="-122"/>
                <a:ea typeface="微软雅黑" panose="020B0503020204020204" charset="-122"/>
              </a:rPr>
              <a:t>标签属性，文件分类分级</a:t>
            </a:r>
            <a:endParaRPr lang="zh-CN" altLang="en-US" sz="1100" b="1" dirty="0">
              <a:solidFill>
                <a:schemeClr val="bg1">
                  <a:lumMod val="50000"/>
                </a:schemeClr>
              </a:solidFill>
              <a:latin typeface="微软雅黑" panose="020B0503020204020204" charset="-122"/>
              <a:ea typeface="微软雅黑" panose="020B0503020204020204" charset="-122"/>
            </a:endParaRPr>
          </a:p>
        </p:txBody>
      </p:sp>
      <p:sp>
        <p:nvSpPr>
          <p:cNvPr id="7" name="椭圆形标注 6"/>
          <p:cNvSpPr/>
          <p:nvPr/>
        </p:nvSpPr>
        <p:spPr>
          <a:xfrm>
            <a:off x="9423400" y="812800"/>
            <a:ext cx="2592705" cy="729615"/>
          </a:xfrm>
          <a:prstGeom prst="wedgeEllipseCallout">
            <a:avLst>
              <a:gd name="adj1" fmla="val -85476"/>
              <a:gd name="adj2" fmla="val 76457"/>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已解密文件如何避免落地加密</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2.7 </a:t>
            </a:r>
            <a:r>
              <a:rPr lang="zh-CN" altLang="en-US" sz="2200" b="1" dirty="0">
                <a:solidFill>
                  <a:schemeClr val="accent1"/>
                </a:solidFill>
                <a:latin typeface="微软雅黑" panose="020B0503020204020204" charset="-122"/>
                <a:ea typeface="微软雅黑" panose="020B0503020204020204" charset="-122"/>
              </a:rPr>
              <a:t>内外数据交互防护</a:t>
            </a:r>
            <a:endParaRPr lang="zh-CN" altLang="en-US" sz="2200" b="1" dirty="0">
              <a:solidFill>
                <a:schemeClr val="accent1"/>
              </a:solidFill>
              <a:latin typeface="微软雅黑" panose="020B0503020204020204" charset="-122"/>
              <a:ea typeface="微软雅黑" panose="020B0503020204020204" charset="-122"/>
            </a:endParaRPr>
          </a:p>
        </p:txBody>
      </p:sp>
      <p:sp>
        <p:nvSpPr>
          <p:cNvPr id="5" name="任意多边形 46"/>
          <p:cNvSpPr/>
          <p:nvPr/>
        </p:nvSpPr>
        <p:spPr>
          <a:xfrm flipH="1">
            <a:off x="1238250" y="4407535"/>
            <a:ext cx="9715500" cy="1948815"/>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任意多边形 46"/>
          <p:cNvSpPr/>
          <p:nvPr/>
        </p:nvSpPr>
        <p:spPr>
          <a:xfrm flipH="1">
            <a:off x="1379220" y="1064260"/>
            <a:ext cx="9715500" cy="2150110"/>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ounded Rectangle 116"/>
          <p:cNvSpPr/>
          <p:nvPr/>
        </p:nvSpPr>
        <p:spPr>
          <a:xfrm>
            <a:off x="4191635" y="1416685"/>
            <a:ext cx="5795010" cy="1568450"/>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 name="流程图: 摘录 84"/>
          <p:cNvSpPr/>
          <p:nvPr/>
        </p:nvSpPr>
        <p:spPr>
          <a:xfrm rot="10800000" flipV="1">
            <a:off x="1527175" y="321945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62" name="Rounded Rectangle 116"/>
          <p:cNvSpPr/>
          <p:nvPr/>
        </p:nvSpPr>
        <p:spPr>
          <a:xfrm>
            <a:off x="4191635" y="4630420"/>
            <a:ext cx="5795645" cy="1614170"/>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1" name="文本框 80"/>
          <p:cNvSpPr txBox="1"/>
          <p:nvPr/>
        </p:nvSpPr>
        <p:spPr>
          <a:xfrm>
            <a:off x="4306570" y="1355090"/>
            <a:ext cx="5554345" cy="156845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）核心部门</a:t>
            </a:r>
            <a:r>
              <a:rPr lang="zh-CN" altLang="en-US" sz="1600" b="1" dirty="0">
                <a:solidFill>
                  <a:srgbClr val="C00000"/>
                </a:solidFill>
                <a:latin typeface="微软雅黑" panose="020B0503020204020204" charset="-122"/>
                <a:ea typeface="微软雅黑" panose="020B0503020204020204" charset="-122"/>
                <a:sym typeface="+mn-ea"/>
              </a:rPr>
              <a:t>数据</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与其他部门</a:t>
            </a:r>
            <a:r>
              <a:rPr lang="zh-CN" altLang="en-US" sz="1600" b="1" dirty="0">
                <a:solidFill>
                  <a:srgbClr val="C00000"/>
                </a:solidFill>
                <a:latin typeface="微软雅黑" panose="020B0503020204020204" charset="-122"/>
                <a:ea typeface="微软雅黑" panose="020B0503020204020204" charset="-122"/>
                <a:sym typeface="+mn-ea"/>
              </a:rPr>
              <a:t>隔离</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，横向部门无法越权访问或可经授权后访问， 分管部门或管理者可正常访问；</a:t>
            </a:r>
            <a:endParaRPr lang="en-US" altLang="zh-CN" sz="1600" b="1" dirty="0">
              <a:solidFill>
                <a:srgbClr val="C00000"/>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）单位内部重要数据对外传输时，要求经</a:t>
            </a:r>
            <a:r>
              <a:rPr lang="zh-CN" altLang="en-US" sz="1600" b="1" dirty="0">
                <a:solidFill>
                  <a:srgbClr val="C00000"/>
                </a:solidFill>
                <a:latin typeface="微软雅黑" panose="020B0503020204020204" charset="-122"/>
                <a:ea typeface="微软雅黑" panose="020B0503020204020204" charset="-122"/>
                <a:sym typeface="+mn-ea"/>
              </a:rPr>
              <a:t>合法授权后进行外发</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 避免内部数据泄漏。</a:t>
            </a:r>
            <a:endParaRPr lang="zh-CN" altLang="en-US" sz="1600"/>
          </a:p>
        </p:txBody>
      </p:sp>
      <p:sp>
        <p:nvSpPr>
          <p:cNvPr id="83" name="文本框 82"/>
          <p:cNvSpPr txBox="1"/>
          <p:nvPr/>
        </p:nvSpPr>
        <p:spPr>
          <a:xfrm>
            <a:off x="2026285" y="1879600"/>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防护需求</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4" name="文本框 83"/>
          <p:cNvSpPr txBox="1"/>
          <p:nvPr/>
        </p:nvSpPr>
        <p:spPr>
          <a:xfrm>
            <a:off x="2026285" y="5132705"/>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解决方案</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6" name="流程图: 摘录 84"/>
          <p:cNvSpPr/>
          <p:nvPr/>
        </p:nvSpPr>
        <p:spPr>
          <a:xfrm rot="10800000" flipV="1">
            <a:off x="7232650" y="321437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3" name="文本框 2"/>
          <p:cNvSpPr txBox="1"/>
          <p:nvPr/>
        </p:nvSpPr>
        <p:spPr>
          <a:xfrm>
            <a:off x="4191635" y="4782185"/>
            <a:ext cx="5669280" cy="119888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）对内</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安全域</a:t>
            </a:r>
            <a:r>
              <a:rPr lang="zh-CN" altLang="en-US" sz="1600" dirty="0">
                <a:solidFill>
                  <a:schemeClr val="tx1"/>
                </a:solidFill>
                <a:latin typeface="微软雅黑" panose="020B0503020204020204" charset="-122"/>
                <a:ea typeface="微软雅黑" panose="020B0503020204020204" charset="-122"/>
                <a:sym typeface="+mn-ea"/>
              </a:rPr>
              <a:t>隔</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离、调整方案；精细化文档</a:t>
            </a:r>
            <a:r>
              <a:rPr lang="en-US" altLang="zh-CN" sz="1600" b="1" dirty="0">
                <a:solidFill>
                  <a:srgbClr val="C00000"/>
                </a:solidFill>
                <a:latin typeface="微软雅黑" panose="020B0503020204020204" charset="-122"/>
                <a:ea typeface="微软雅黑" panose="020B0503020204020204" charset="-122"/>
                <a:sym typeface="+mn-ea"/>
              </a:rPr>
              <a:t>授权管控</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方案；</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）对外</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密文</a:t>
            </a:r>
            <a:r>
              <a:rPr lang="zh-CN" altLang="en-US" sz="1600" b="1" dirty="0">
                <a:solidFill>
                  <a:srgbClr val="C00000"/>
                </a:solidFill>
                <a:latin typeface="微软雅黑" panose="020B0503020204020204" charset="-122"/>
                <a:ea typeface="微软雅黑" panose="020B0503020204020204" charset="-122"/>
                <a:sym typeface="+mn-ea"/>
              </a:rPr>
              <a:t>外发包</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传输方案；业务</a:t>
            </a:r>
            <a:r>
              <a:rPr lang="zh-CN" altLang="en-US" sz="1600" b="1" dirty="0">
                <a:solidFill>
                  <a:srgbClr val="C00000"/>
                </a:solidFill>
                <a:latin typeface="微软雅黑" panose="020B0503020204020204" charset="-122"/>
                <a:ea typeface="微软雅黑" panose="020B0503020204020204" charset="-122"/>
                <a:sym typeface="+mn-ea"/>
              </a:rPr>
              <a:t>流程解密</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方案；</a:t>
            </a:r>
            <a:r>
              <a:rPr lang="zh-CN" altLang="en-US" sz="1600" b="1" dirty="0">
                <a:solidFill>
                  <a:srgbClr val="C00000"/>
                </a:solidFill>
                <a:latin typeface="微软雅黑" panose="020B0503020204020204" charset="-122"/>
                <a:ea typeface="微软雅黑" panose="020B0503020204020204" charset="-122"/>
                <a:sym typeface="+mn-ea"/>
              </a:rPr>
              <a:t>邮件白名单</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解密方案。</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3" name="直接连接符 222"/>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9" name="文本框 88"/>
          <p:cNvSpPr txBox="1"/>
          <p:nvPr/>
        </p:nvSpPr>
        <p:spPr>
          <a:xfrm>
            <a:off x="982980" y="203835"/>
            <a:ext cx="585152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2.7.1 </a:t>
            </a:r>
            <a:r>
              <a:rPr lang="zh-CN" altLang="en-US" sz="2200" b="1" dirty="0">
                <a:solidFill>
                  <a:schemeClr val="accent1"/>
                </a:solidFill>
                <a:latin typeface="微软雅黑" panose="020B0503020204020204" charset="-122"/>
                <a:ea typeface="微软雅黑" panose="020B0503020204020204" charset="-122"/>
              </a:rPr>
              <a:t>内部数据交互解决方案</a:t>
            </a:r>
            <a:endParaRPr lang="en-US" altLang="zh-CN"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297473" y="796290"/>
            <a:ext cx="11668126" cy="6273165"/>
            <a:chOff x="1564234" y="1246716"/>
            <a:chExt cx="11702509" cy="6518695"/>
          </a:xfrm>
        </p:grpSpPr>
        <p:sp>
          <p:nvSpPr>
            <p:cNvPr id="35" name="矩形 34"/>
            <p:cNvSpPr/>
            <p:nvPr/>
          </p:nvSpPr>
          <p:spPr>
            <a:xfrm>
              <a:off x="2251125" y="1246716"/>
              <a:ext cx="9958755" cy="5039303"/>
            </a:xfrm>
            <a:prstGeom prst="rect">
              <a:avLst/>
            </a:prstGeom>
            <a:solidFill>
              <a:schemeClr val="bg1"/>
            </a:solidFill>
            <a:ln w="19050" algn="ctr">
              <a:noFill/>
              <a:miter lim="800000"/>
            </a:ln>
            <a:effectLst/>
          </p:spPr>
          <p:txBody>
            <a:bodyPr wrap="none" anchor="ctr"/>
            <a:lstStyle/>
            <a:p>
              <a:pPr algn="ctr"/>
              <a:endParaRPr lang="zh-CN" altLang="en-US" sz="1355">
                <a:solidFill>
                  <a:schemeClr val="tx1"/>
                </a:solidFill>
                <a:latin typeface="微软雅黑" panose="020B0503020204020204" charset="-122"/>
                <a:ea typeface="微软雅黑" panose="020B0503020204020204" charset="-122"/>
              </a:endParaRPr>
            </a:p>
          </p:txBody>
        </p:sp>
        <p:sp>
          <p:nvSpPr>
            <p:cNvPr id="40" name="文本框 39"/>
            <p:cNvSpPr txBox="1"/>
            <p:nvPr/>
          </p:nvSpPr>
          <p:spPr>
            <a:xfrm>
              <a:off x="3308260" y="1349272"/>
              <a:ext cx="3010333" cy="382715"/>
            </a:xfrm>
            <a:prstGeom prst="rect">
              <a:avLst/>
            </a:prstGeom>
            <a:noFill/>
          </p:spPr>
          <p:txBody>
            <a:bodyPr wrap="square" rtlCol="0">
              <a:spAutoFit/>
            </a:bodyPr>
            <a:lstStyle>
              <a:defPPr>
                <a:defRPr lang="zh-CN"/>
              </a:defPPr>
              <a:lvl1pPr>
                <a:defRPr b="1">
                  <a:solidFill>
                    <a:srgbClr val="FF0000"/>
                  </a:solidFill>
                </a:defRPr>
              </a:lvl1pPr>
            </a:lstStyle>
            <a:p>
              <a:r>
                <a:rPr lang="zh-CN" altLang="en-US" dirty="0">
                  <a:solidFill>
                    <a:schemeClr val="tx1"/>
                  </a:solidFill>
                  <a:latin typeface="微软雅黑" panose="020B0503020204020204" charset="-122"/>
                  <a:ea typeface="微软雅黑" panose="020B0503020204020204" charset="-122"/>
                </a:rPr>
                <a:t>①</a:t>
              </a: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安全域调整</a:t>
              </a:r>
              <a:endParaRPr lang="zh-CN" altLang="en-US" dirty="0">
                <a:solidFill>
                  <a:schemeClr val="tx1"/>
                </a:solidFill>
                <a:latin typeface="微软雅黑" panose="020B0503020204020204" charset="-122"/>
                <a:ea typeface="微软雅黑" panose="020B0503020204020204" charset="-122"/>
              </a:endParaRPr>
            </a:p>
          </p:txBody>
        </p:sp>
        <p:sp>
          <p:nvSpPr>
            <p:cNvPr id="41" name="文本框 40"/>
            <p:cNvSpPr txBox="1"/>
            <p:nvPr/>
          </p:nvSpPr>
          <p:spPr>
            <a:xfrm>
              <a:off x="1606904" y="6710965"/>
              <a:ext cx="5330612" cy="1054446"/>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不同部门赋予不同文件</a:t>
              </a:r>
              <a:r>
                <a:rPr lang="zh-CN" altLang="en-US" sz="1200" b="1" dirty="0">
                  <a:solidFill>
                    <a:srgbClr val="C00000"/>
                  </a:solidFill>
                  <a:latin typeface="微软雅黑" panose="020B0503020204020204" charset="-122"/>
                  <a:ea typeface="微软雅黑" panose="020B0503020204020204" charset="-122"/>
                </a:rPr>
                <a:t>安全域权限</a:t>
              </a:r>
              <a:r>
                <a:rPr lang="zh-CN" altLang="en-US" sz="1200" dirty="0">
                  <a:latin typeface="微软雅黑" panose="020B0503020204020204" charset="-122"/>
                  <a:ea typeface="微软雅黑" panose="020B0503020204020204" charset="-122"/>
                </a:rPr>
                <a:t>，实现核心部门与非核心部门的数据隔离。</a:t>
              </a:r>
              <a:endParaRPr lang="zh-CN" altLang="en-US"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en-US" altLang="zh-CN" sz="1200" dirty="0">
                  <a:latin typeface="微软雅黑" panose="020B0503020204020204" charset="-122"/>
                  <a:ea typeface="微软雅黑" panose="020B0503020204020204" charset="-122"/>
                </a:rPr>
                <a:t>通过</a:t>
              </a:r>
              <a:r>
                <a:rPr lang="en-US" altLang="zh-CN" sz="1200" b="1" dirty="0">
                  <a:solidFill>
                    <a:srgbClr val="C00000"/>
                  </a:solidFill>
                  <a:latin typeface="微软雅黑" panose="020B0503020204020204" charset="-122"/>
                  <a:ea typeface="微软雅黑" panose="020B0503020204020204" charset="-122"/>
                </a:rPr>
                <a:t>调整文件安全域</a:t>
              </a:r>
              <a:r>
                <a:rPr lang="en-US" altLang="zh-CN" sz="1200" dirty="0">
                  <a:latin typeface="微软雅黑" panose="020B0503020204020204" charset="-122"/>
                  <a:ea typeface="微软雅黑" panose="020B0503020204020204" charset="-122"/>
                </a:rPr>
                <a:t>（客户端调整、流程审批调整）</a:t>
              </a:r>
              <a:r>
                <a:rPr lang="zh-CN" altLang="en-US" sz="1200" dirty="0">
                  <a:latin typeface="微软雅黑" panose="020B0503020204020204" charset="-122"/>
                  <a:ea typeface="微软雅黑" panose="020B0503020204020204" charset="-122"/>
                </a:rPr>
                <a:t>实现不同</a:t>
              </a:r>
              <a:r>
                <a:rPr lang="en-US" altLang="zh-CN" sz="1200" dirty="0">
                  <a:latin typeface="微软雅黑" panose="020B0503020204020204" charset="-122"/>
                  <a:ea typeface="微软雅黑" panose="020B0503020204020204" charset="-122"/>
                  <a:sym typeface="+mn-ea"/>
                </a:rPr>
                <a:t>部门数据交互</a:t>
              </a:r>
              <a:r>
                <a:rPr lang="zh-CN" altLang="en-US" sz="1200" dirty="0">
                  <a:latin typeface="微软雅黑" panose="020B0503020204020204" charset="-122"/>
                  <a:ea typeface="微软雅黑" panose="020B0503020204020204" charset="-122"/>
                  <a:sym typeface="+mn-ea"/>
                </a:rPr>
                <a:t>，保障</a:t>
              </a:r>
              <a:r>
                <a:rPr lang="en-US" altLang="zh-CN" sz="1200" dirty="0">
                  <a:latin typeface="微软雅黑" panose="020B0503020204020204" charset="-122"/>
                  <a:ea typeface="微软雅黑" panose="020B0503020204020204" charset="-122"/>
                </a:rPr>
                <a:t>务正常运行。</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endParaRPr lang="zh-CN" altLang="en-US" sz="1200" b="1" dirty="0">
                <a:solidFill>
                  <a:srgbClr val="C00000"/>
                </a:solidFill>
                <a:latin typeface="微软雅黑" panose="020B0503020204020204" charset="-122"/>
                <a:ea typeface="微软雅黑" panose="020B0503020204020204" charset="-122"/>
              </a:endParaRPr>
            </a:p>
          </p:txBody>
        </p:sp>
        <p:sp>
          <p:nvSpPr>
            <p:cNvPr id="43" name="矩形 42"/>
            <p:cNvSpPr/>
            <p:nvPr/>
          </p:nvSpPr>
          <p:spPr>
            <a:xfrm>
              <a:off x="7213282" y="1826727"/>
              <a:ext cx="6053461" cy="3707058"/>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1806932"/>
              <a:ext cx="5372645" cy="4869721"/>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51" name="文本框 50"/>
            <p:cNvSpPr txBox="1"/>
            <p:nvPr/>
          </p:nvSpPr>
          <p:spPr>
            <a:xfrm>
              <a:off x="9560152" y="1348993"/>
              <a:ext cx="1462256" cy="382715"/>
            </a:xfrm>
            <a:prstGeom prst="rect">
              <a:avLst/>
            </a:prstGeom>
            <a:noFill/>
          </p:spPr>
          <p:txBody>
            <a:bodyPr wrap="square" rtlCol="0">
              <a:spAutoFit/>
            </a:bodyPr>
            <a:lstStyle>
              <a:defPPr>
                <a:defRPr lang="zh-CN"/>
              </a:defPPr>
              <a:lvl1pPr>
                <a:defRPr b="1">
                  <a:solidFill>
                    <a:srgbClr val="FF0000"/>
                  </a:solidFill>
                </a:defRPr>
              </a:lvl1pPr>
            </a:lstStyle>
            <a:p>
              <a:r>
                <a:rPr lang="zh-CN" altLang="en-US" dirty="0">
                  <a:solidFill>
                    <a:schemeClr val="tx1"/>
                  </a:solidFill>
                  <a:latin typeface="微软雅黑" panose="020B0503020204020204" charset="-122"/>
                  <a:ea typeface="微软雅黑" panose="020B0503020204020204" charset="-122"/>
                </a:rPr>
                <a:t>②</a:t>
              </a: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文档授权</a:t>
              </a:r>
              <a:endParaRPr lang="zh-CN" altLang="en-US" dirty="0">
                <a:solidFill>
                  <a:schemeClr val="tx1"/>
                </a:solidFill>
                <a:latin typeface="微软雅黑" panose="020B0503020204020204" charset="-122"/>
                <a:ea typeface="微软雅黑" panose="020B0503020204020204" charset="-122"/>
              </a:endParaRPr>
            </a:p>
          </p:txBody>
        </p:sp>
      </p:grpSp>
      <p:grpSp>
        <p:nvGrpSpPr>
          <p:cNvPr id="156" name="组合 69"/>
          <p:cNvGrpSpPr/>
          <p:nvPr/>
        </p:nvGrpSpPr>
        <p:grpSpPr>
          <a:xfrm>
            <a:off x="883920" y="1340378"/>
            <a:ext cx="3832860" cy="2562164"/>
            <a:chOff x="-102" y="2537"/>
            <a:chExt cx="8264" cy="5509"/>
          </a:xfrm>
        </p:grpSpPr>
        <p:sp>
          <p:nvSpPr>
            <p:cNvPr id="160" name="圆角矩形 159"/>
            <p:cNvSpPr/>
            <p:nvPr/>
          </p:nvSpPr>
          <p:spPr bwMode="auto">
            <a:xfrm>
              <a:off x="689" y="2616"/>
              <a:ext cx="1800" cy="1721"/>
            </a:xfrm>
            <a:prstGeom prst="roundRect">
              <a:avLst/>
            </a:prstGeom>
            <a:noFill/>
            <a:ln w="28575" cmpd="dbl">
              <a:solidFill>
                <a:schemeClr val="accent1">
                  <a:shade val="50000"/>
                </a:schemeClr>
              </a:solidFill>
              <a:prstDash val="sysDash"/>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61" name="文本框 46"/>
            <p:cNvSpPr txBox="1"/>
            <p:nvPr/>
          </p:nvSpPr>
          <p:spPr>
            <a:xfrm>
              <a:off x="4863" y="6262"/>
              <a:ext cx="753" cy="1784"/>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销</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售</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部</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门</a:t>
              </a:r>
              <a:endParaRPr lang="zh-CN" altLang="en-US" sz="1200" b="1" dirty="0">
                <a:solidFill>
                  <a:schemeClr val="tx1"/>
                </a:solidFill>
                <a:latin typeface="微软雅黑" panose="020B0503020204020204" charset="-122"/>
                <a:ea typeface="微软雅黑" panose="020B0503020204020204" charset="-122"/>
              </a:endParaRPr>
            </a:p>
          </p:txBody>
        </p:sp>
        <p:sp>
          <p:nvSpPr>
            <p:cNvPr id="162" name="文本框 13"/>
            <p:cNvSpPr txBox="1"/>
            <p:nvPr/>
          </p:nvSpPr>
          <p:spPr>
            <a:xfrm>
              <a:off x="7517" y="2537"/>
              <a:ext cx="645" cy="1784"/>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研</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发</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部</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门</a:t>
              </a:r>
              <a:endParaRPr lang="zh-CN" altLang="en-US" sz="1200" b="1" dirty="0">
                <a:solidFill>
                  <a:schemeClr val="tx1"/>
                </a:solidFill>
                <a:latin typeface="微软雅黑" panose="020B0503020204020204" charset="-122"/>
                <a:ea typeface="微软雅黑" panose="020B0503020204020204" charset="-122"/>
              </a:endParaRPr>
            </a:p>
          </p:txBody>
        </p:sp>
        <p:pic>
          <p:nvPicPr>
            <p:cNvPr id="163" name="Picture 40"/>
            <p:cNvPicPr>
              <a:picLocks noChangeAspect="1" noChangeArrowheads="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75" y="2599"/>
              <a:ext cx="756" cy="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40"/>
            <p:cNvPicPr>
              <a:picLocks noChangeAspect="1" noChangeArrowheads="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4" y="3492"/>
              <a:ext cx="756" cy="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5" name="直接箭头连接符 76"/>
            <p:cNvCxnSpPr/>
            <p:nvPr/>
          </p:nvCxnSpPr>
          <p:spPr bwMode="auto">
            <a:xfrm>
              <a:off x="2562" y="3153"/>
              <a:ext cx="2905" cy="22"/>
            </a:xfrm>
            <a:prstGeom prst="straightConnector1">
              <a:avLst/>
            </a:prstGeom>
            <a:solidFill>
              <a:schemeClr val="accent1"/>
            </a:solidFill>
            <a:ln w="5715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文本框 17"/>
            <p:cNvSpPr txBox="1"/>
            <p:nvPr/>
          </p:nvSpPr>
          <p:spPr>
            <a:xfrm>
              <a:off x="-102" y="2575"/>
              <a:ext cx="572" cy="1784"/>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行</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政</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部</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门</a:t>
              </a:r>
              <a:endParaRPr lang="zh-CN" altLang="en-US" sz="1200" b="1" dirty="0">
                <a:solidFill>
                  <a:schemeClr val="tx1"/>
                </a:solidFill>
                <a:latin typeface="微软雅黑" panose="020B0503020204020204" charset="-122"/>
                <a:ea typeface="微软雅黑" panose="020B0503020204020204" charset="-122"/>
              </a:endParaRPr>
            </a:p>
          </p:txBody>
        </p:sp>
        <p:pic>
          <p:nvPicPr>
            <p:cNvPr id="167" name="Picture 40"/>
            <p:cNvPicPr>
              <a:picLocks noChangeAspect="1" noChangeArrowheads="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97" y="2637"/>
              <a:ext cx="756" cy="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40"/>
            <p:cNvPicPr>
              <a:picLocks noChangeAspect="1" noChangeArrowheads="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86" y="3492"/>
              <a:ext cx="756" cy="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 name="圆角矩形 168"/>
            <p:cNvSpPr/>
            <p:nvPr/>
          </p:nvSpPr>
          <p:spPr bwMode="auto">
            <a:xfrm>
              <a:off x="2891" y="6006"/>
              <a:ext cx="1879" cy="1786"/>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70" name="圆角矩形 169"/>
            <p:cNvSpPr/>
            <p:nvPr/>
          </p:nvSpPr>
          <p:spPr bwMode="auto">
            <a:xfrm>
              <a:off x="5551" y="2575"/>
              <a:ext cx="1859" cy="1786"/>
            </a:xfrm>
            <a:prstGeom prst="roundRect">
              <a:avLst/>
            </a:prstGeom>
            <a:noFill/>
            <a:ln w="28575" cmpd="sng">
              <a:solidFill>
                <a:schemeClr val="accent1">
                  <a:shade val="50000"/>
                </a:schemeClr>
              </a:solidFill>
              <a:prstDash val="dash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171"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06" y="2642"/>
              <a:ext cx="716"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08" y="2637"/>
              <a:ext cx="716"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619" y="3513"/>
              <a:ext cx="716"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43" y="3454"/>
              <a:ext cx="716" cy="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40"/>
            <p:cNvPicPr>
              <a:picLocks noChangeAspect="1" noChangeArrowheads="1"/>
            </p:cNvPicPr>
            <p:nvPr/>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956" y="6081"/>
              <a:ext cx="686" cy="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40"/>
            <p:cNvPicPr>
              <a:picLocks noChangeAspect="1" noChangeArrowheads="1"/>
            </p:cNvPicPr>
            <p:nvPr/>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900" y="6083"/>
              <a:ext cx="686" cy="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40"/>
            <p:cNvPicPr>
              <a:picLocks noChangeAspect="1" noChangeArrowheads="1"/>
            </p:cNvPicPr>
            <p:nvPr/>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999" y="6899"/>
              <a:ext cx="686" cy="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40"/>
            <p:cNvPicPr>
              <a:picLocks noChangeAspect="1" noChangeArrowheads="1"/>
            </p:cNvPicPr>
            <p:nvPr/>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912" y="6899"/>
              <a:ext cx="686" cy="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0" name="直接箭头连接符 90"/>
            <p:cNvCxnSpPr/>
            <p:nvPr/>
          </p:nvCxnSpPr>
          <p:spPr bwMode="auto">
            <a:xfrm flipH="1" flipV="1">
              <a:off x="2562" y="3898"/>
              <a:ext cx="2824" cy="3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直接箭头连接符 91"/>
            <p:cNvCxnSpPr/>
            <p:nvPr/>
          </p:nvCxnSpPr>
          <p:spPr bwMode="auto">
            <a:xfrm flipV="1">
              <a:off x="4475" y="4472"/>
              <a:ext cx="1224" cy="1423"/>
            </a:xfrm>
            <a:prstGeom prst="straightConnector1">
              <a:avLst/>
            </a:prstGeom>
            <a:solidFill>
              <a:schemeClr val="accent1"/>
            </a:solidFill>
            <a:ln w="5715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直接箭头连接符 92"/>
            <p:cNvCxnSpPr/>
            <p:nvPr/>
          </p:nvCxnSpPr>
          <p:spPr bwMode="auto">
            <a:xfrm flipH="1">
              <a:off x="4844" y="4651"/>
              <a:ext cx="1365" cy="1646"/>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直接箭头连接符 93"/>
            <p:cNvCxnSpPr/>
            <p:nvPr/>
          </p:nvCxnSpPr>
          <p:spPr bwMode="auto">
            <a:xfrm>
              <a:off x="2005" y="4408"/>
              <a:ext cx="1178" cy="1450"/>
            </a:xfrm>
            <a:prstGeom prst="straightConnector1">
              <a:avLst/>
            </a:prstGeom>
            <a:solidFill>
              <a:schemeClr val="accent1"/>
            </a:solidFill>
            <a:ln w="5715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接箭头连接符 94"/>
            <p:cNvCxnSpPr/>
            <p:nvPr/>
          </p:nvCxnSpPr>
          <p:spPr bwMode="auto">
            <a:xfrm flipH="1" flipV="1">
              <a:off x="1397" y="4539"/>
              <a:ext cx="1335" cy="1674"/>
            </a:xfrm>
            <a:prstGeom prst="straightConnector1">
              <a:avLst/>
            </a:prstGeom>
            <a:solidFill>
              <a:schemeClr val="accent1"/>
            </a:solidFill>
            <a:ln w="57150" cap="flat" cmpd="sng" algn="ctr">
              <a:solidFill>
                <a:srgbClr val="85CA3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Circular Arrow 56"/>
            <p:cNvSpPr/>
            <p:nvPr/>
          </p:nvSpPr>
          <p:spPr>
            <a:xfrm>
              <a:off x="3181" y="4268"/>
              <a:ext cx="1212" cy="1116"/>
            </a:xfrm>
            <a:prstGeom prst="circularArrow">
              <a:avLst/>
            </a:prstGeom>
            <a:solidFill>
              <a:schemeClr val="bg1"/>
            </a:solidFill>
            <a:ln w="28575" cmpd="sng">
              <a:solidFill>
                <a:schemeClr val="accent1">
                  <a:shade val="50000"/>
                </a:schemeClr>
              </a:solidFill>
              <a:prstDash val="solid"/>
            </a:ln>
          </p:spPr>
          <p:style>
            <a:lnRef idx="2">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0" name="Circular Arrow 57"/>
            <p:cNvSpPr/>
            <p:nvPr/>
          </p:nvSpPr>
          <p:spPr>
            <a:xfrm rot="10800000">
              <a:off x="3182" y="4464"/>
              <a:ext cx="1212" cy="1116"/>
            </a:xfrm>
            <a:prstGeom prst="circularArrow">
              <a:avLst/>
            </a:prstGeom>
            <a:solidFill>
              <a:schemeClr val="bg1"/>
            </a:solidFill>
            <a:ln>
              <a:solidFill>
                <a:schemeClr val="accent1">
                  <a:lumMod val="50000"/>
                </a:schemeClr>
              </a:solidFill>
            </a:ln>
          </p:spPr>
          <p:style>
            <a:lnRef idx="2">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pic>
          <p:nvPicPr>
            <p:cNvPr id="193" name="Picture 132" descr="accep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7" y="4663"/>
              <a:ext cx="685"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32" descr="accep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 y="5076"/>
              <a:ext cx="685"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132" descr="accep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5" y="4826"/>
              <a:ext cx="685"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132" descr="accep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9" y="2822"/>
              <a:ext cx="685"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 name="图片 1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420" y="2267585"/>
            <a:ext cx="474345" cy="412750"/>
          </a:xfrm>
          <a:prstGeom prst="rect">
            <a:avLst/>
          </a:prstGeom>
        </p:spPr>
      </p:pic>
      <p:pic>
        <p:nvPicPr>
          <p:cNvPr id="1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246" y="2432142"/>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椭圆 198"/>
          <p:cNvSpPr/>
          <p:nvPr/>
        </p:nvSpPr>
        <p:spPr>
          <a:xfrm>
            <a:off x="546735" y="3916680"/>
            <a:ext cx="814705" cy="487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t>安全域</a:t>
            </a:r>
            <a:r>
              <a:rPr lang="en-US" altLang="zh-CN" sz="1000" dirty="0"/>
              <a:t>A</a:t>
            </a:r>
            <a:endParaRPr lang="zh-CN" altLang="en-US" sz="1000" dirty="0"/>
          </a:p>
        </p:txBody>
      </p:sp>
      <p:sp>
        <p:nvSpPr>
          <p:cNvPr id="200" name="圆角矩形 199"/>
          <p:cNvSpPr/>
          <p:nvPr/>
        </p:nvSpPr>
        <p:spPr>
          <a:xfrm>
            <a:off x="2276475" y="4192905"/>
            <a:ext cx="469900" cy="14192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3" name="直接箭头连接符 202"/>
          <p:cNvCxnSpPr>
            <a:stCxn id="199" idx="4"/>
            <a:endCxn id="218" idx="0"/>
          </p:cNvCxnSpPr>
          <p:nvPr/>
        </p:nvCxnSpPr>
        <p:spPr>
          <a:xfrm flipH="1">
            <a:off x="948690" y="4403725"/>
            <a:ext cx="5715" cy="248285"/>
          </a:xfrm>
          <a:prstGeom prst="straightConnector1">
            <a:avLst/>
          </a:prstGeom>
          <a:ln w="19050">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5" name="TextBox 20"/>
          <p:cNvSpPr txBox="1"/>
          <p:nvPr/>
        </p:nvSpPr>
        <p:spPr>
          <a:xfrm>
            <a:off x="904557" y="4390650"/>
            <a:ext cx="1081088" cy="275590"/>
          </a:xfrm>
          <a:prstGeom prst="rect">
            <a:avLst/>
          </a:prstGeom>
          <a:noFill/>
        </p:spPr>
        <p:txBody>
          <a:bodyPr wrap="square" rtlCol="0">
            <a:spAutoFit/>
          </a:bodyPr>
          <a:lstStyle/>
          <a:p>
            <a:r>
              <a:rPr lang="zh-CN" altLang="en-US" sz="1200" dirty="0">
                <a:solidFill>
                  <a:schemeClr val="accent2">
                    <a:lumMod val="75000"/>
                  </a:schemeClr>
                </a:solidFill>
              </a:rPr>
              <a:t>默认隔离</a:t>
            </a:r>
            <a:endParaRPr lang="zh-CN" altLang="en-US" sz="1200" dirty="0">
              <a:solidFill>
                <a:schemeClr val="accent2">
                  <a:lumMod val="75000"/>
                </a:schemeClr>
              </a:solidFill>
            </a:endParaRPr>
          </a:p>
        </p:txBody>
      </p:sp>
      <p:sp>
        <p:nvSpPr>
          <p:cNvPr id="207" name="TextBox 24"/>
          <p:cNvSpPr txBox="1"/>
          <p:nvPr/>
        </p:nvSpPr>
        <p:spPr>
          <a:xfrm>
            <a:off x="2302510" y="4299585"/>
            <a:ext cx="398145" cy="1275080"/>
          </a:xfrm>
          <a:prstGeom prst="rect">
            <a:avLst/>
          </a:prstGeom>
          <a:noFill/>
        </p:spPr>
        <p:txBody>
          <a:bodyPr vert="eaVert" wrap="square" rtlCol="0">
            <a:spAutoFit/>
          </a:bodyPr>
          <a:lstStyle/>
          <a:p>
            <a:r>
              <a:rPr lang="zh-CN" altLang="en-US" sz="1400" dirty="0">
                <a:solidFill>
                  <a:schemeClr val="tx1"/>
                </a:solidFill>
              </a:rPr>
              <a:t>按需进行调整</a:t>
            </a:r>
            <a:endParaRPr lang="zh-CN" altLang="en-US" sz="1400" dirty="0">
              <a:solidFill>
                <a:schemeClr val="tx1"/>
              </a:solidFill>
            </a:endParaRPr>
          </a:p>
        </p:txBody>
      </p:sp>
      <p:sp>
        <p:nvSpPr>
          <p:cNvPr id="208" name="右大括号 207"/>
          <p:cNvSpPr/>
          <p:nvPr/>
        </p:nvSpPr>
        <p:spPr>
          <a:xfrm>
            <a:off x="1851025" y="4263390"/>
            <a:ext cx="76200" cy="1277620"/>
          </a:xfrm>
          <a:prstGeom prst="rightBrac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 name="TextBox 28"/>
          <p:cNvSpPr txBox="1"/>
          <p:nvPr/>
        </p:nvSpPr>
        <p:spPr>
          <a:xfrm>
            <a:off x="3956682" y="4467855"/>
            <a:ext cx="1000125" cy="307777"/>
          </a:xfrm>
          <a:prstGeom prst="rect">
            <a:avLst/>
          </a:prstGeom>
          <a:noFill/>
        </p:spPr>
        <p:txBody>
          <a:bodyPr wrap="square" rtlCol="0">
            <a:spAutoFit/>
          </a:bodyPr>
          <a:lstStyle/>
          <a:p>
            <a:r>
              <a:rPr lang="zh-CN" altLang="en-US" sz="1400" dirty="0">
                <a:solidFill>
                  <a:schemeClr val="bg1"/>
                </a:solidFill>
              </a:rPr>
              <a:t>安全域</a:t>
            </a:r>
            <a:r>
              <a:rPr lang="en-US" altLang="zh-CN" sz="1400" dirty="0">
                <a:solidFill>
                  <a:schemeClr val="bg1"/>
                </a:solidFill>
              </a:rPr>
              <a:t>A</a:t>
            </a:r>
            <a:endParaRPr lang="zh-CN" altLang="en-US" sz="1400" dirty="0">
              <a:solidFill>
                <a:schemeClr val="bg1"/>
              </a:solidFill>
            </a:endParaRPr>
          </a:p>
        </p:txBody>
      </p:sp>
      <p:sp>
        <p:nvSpPr>
          <p:cNvPr id="213" name="TextBox 183"/>
          <p:cNvSpPr txBox="1"/>
          <p:nvPr/>
        </p:nvSpPr>
        <p:spPr>
          <a:xfrm>
            <a:off x="4051935" y="5637545"/>
            <a:ext cx="1000125" cy="307777"/>
          </a:xfrm>
          <a:prstGeom prst="rect">
            <a:avLst/>
          </a:prstGeom>
          <a:noFill/>
        </p:spPr>
        <p:txBody>
          <a:bodyPr wrap="square" rtlCol="0">
            <a:spAutoFit/>
          </a:bodyPr>
          <a:lstStyle/>
          <a:p>
            <a:r>
              <a:rPr lang="zh-CN" altLang="en-US" sz="1400" dirty="0">
                <a:solidFill>
                  <a:schemeClr val="bg1"/>
                </a:solidFill>
              </a:rPr>
              <a:t>安全域</a:t>
            </a:r>
            <a:r>
              <a:rPr lang="en-US" altLang="zh-CN" sz="1400" dirty="0">
                <a:solidFill>
                  <a:schemeClr val="bg1"/>
                </a:solidFill>
              </a:rPr>
              <a:t>B</a:t>
            </a:r>
            <a:endParaRPr lang="zh-CN" altLang="en-US" sz="1400" dirty="0">
              <a:solidFill>
                <a:schemeClr val="bg1"/>
              </a:solidFill>
            </a:endParaRPr>
          </a:p>
        </p:txBody>
      </p:sp>
      <p:sp>
        <p:nvSpPr>
          <p:cNvPr id="214" name="右箭头 213"/>
          <p:cNvSpPr/>
          <p:nvPr/>
        </p:nvSpPr>
        <p:spPr>
          <a:xfrm>
            <a:off x="2969259" y="4657801"/>
            <a:ext cx="466725" cy="31310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5" name="图示 214"/>
          <p:cNvGraphicFramePr/>
          <p:nvPr/>
        </p:nvGraphicFramePr>
        <p:xfrm>
          <a:off x="3181555" y="3658879"/>
          <a:ext cx="2737709" cy="21092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6" name="TextBox 28"/>
          <p:cNvSpPr txBox="1"/>
          <p:nvPr/>
        </p:nvSpPr>
        <p:spPr>
          <a:xfrm>
            <a:off x="3919217" y="4157340"/>
            <a:ext cx="1000125" cy="307777"/>
          </a:xfrm>
          <a:prstGeom prst="rect">
            <a:avLst/>
          </a:prstGeom>
          <a:noFill/>
        </p:spPr>
        <p:txBody>
          <a:bodyPr wrap="square" rtlCol="0">
            <a:spAutoFit/>
          </a:bodyPr>
          <a:lstStyle/>
          <a:p>
            <a:r>
              <a:rPr lang="zh-CN" altLang="en-US" sz="1400" dirty="0">
                <a:solidFill>
                  <a:schemeClr val="bg1"/>
                </a:solidFill>
              </a:rPr>
              <a:t>安全域</a:t>
            </a:r>
            <a:r>
              <a:rPr lang="en-US" altLang="zh-CN" sz="1400" dirty="0">
                <a:solidFill>
                  <a:schemeClr val="bg1"/>
                </a:solidFill>
              </a:rPr>
              <a:t>A</a:t>
            </a:r>
            <a:endParaRPr lang="zh-CN" altLang="en-US" sz="1400" dirty="0">
              <a:solidFill>
                <a:schemeClr val="bg1"/>
              </a:solidFill>
            </a:endParaRPr>
          </a:p>
        </p:txBody>
      </p:sp>
      <p:sp>
        <p:nvSpPr>
          <p:cNvPr id="209" name="TextBox 27"/>
          <p:cNvSpPr txBox="1"/>
          <p:nvPr/>
        </p:nvSpPr>
        <p:spPr>
          <a:xfrm>
            <a:off x="4771388" y="4162227"/>
            <a:ext cx="1057275" cy="369332"/>
          </a:xfrm>
          <a:prstGeom prst="rect">
            <a:avLst/>
          </a:prstGeom>
          <a:noFill/>
        </p:spPr>
        <p:txBody>
          <a:bodyPr wrap="square" rtlCol="0">
            <a:spAutoFit/>
          </a:bodyPr>
          <a:lstStyle/>
          <a:p>
            <a:r>
              <a:rPr lang="zh-CN" altLang="en-US" dirty="0">
                <a:solidFill>
                  <a:schemeClr val="bg2">
                    <a:lumMod val="50000"/>
                  </a:schemeClr>
                </a:solidFill>
              </a:rPr>
              <a:t>部门</a:t>
            </a:r>
            <a:r>
              <a:rPr lang="en-US" altLang="zh-CN" dirty="0">
                <a:solidFill>
                  <a:schemeClr val="bg2">
                    <a:lumMod val="50000"/>
                  </a:schemeClr>
                </a:solidFill>
              </a:rPr>
              <a:t>A</a:t>
            </a:r>
            <a:endParaRPr lang="zh-CN" altLang="en-US" dirty="0">
              <a:solidFill>
                <a:schemeClr val="bg2">
                  <a:lumMod val="50000"/>
                </a:schemeClr>
              </a:solidFill>
            </a:endParaRPr>
          </a:p>
        </p:txBody>
      </p:sp>
      <p:sp>
        <p:nvSpPr>
          <p:cNvPr id="212" name="TextBox 182"/>
          <p:cNvSpPr txBox="1"/>
          <p:nvPr/>
        </p:nvSpPr>
        <p:spPr>
          <a:xfrm>
            <a:off x="3990336" y="4676262"/>
            <a:ext cx="1000125" cy="306705"/>
          </a:xfrm>
          <a:prstGeom prst="rect">
            <a:avLst/>
          </a:prstGeom>
          <a:noFill/>
        </p:spPr>
        <p:txBody>
          <a:bodyPr wrap="square" rtlCol="0">
            <a:spAutoFit/>
          </a:bodyPr>
          <a:lstStyle/>
          <a:p>
            <a:r>
              <a:rPr lang="zh-CN" altLang="en-US" sz="1400" b="1" dirty="0">
                <a:solidFill>
                  <a:schemeClr val="accent2">
                    <a:lumMod val="75000"/>
                  </a:schemeClr>
                </a:solidFill>
              </a:rPr>
              <a:t>安全域</a:t>
            </a:r>
            <a:r>
              <a:rPr lang="en-US" altLang="zh-CN" sz="1400" b="1" dirty="0">
                <a:solidFill>
                  <a:schemeClr val="accent2">
                    <a:lumMod val="75000"/>
                  </a:schemeClr>
                </a:solidFill>
              </a:rPr>
              <a:t>B</a:t>
            </a:r>
            <a:endParaRPr lang="zh-CN" altLang="en-US" sz="1400" b="1" dirty="0">
              <a:solidFill>
                <a:schemeClr val="accent2">
                  <a:lumMod val="75000"/>
                </a:schemeClr>
              </a:solidFill>
            </a:endParaRPr>
          </a:p>
        </p:txBody>
      </p:sp>
      <p:sp>
        <p:nvSpPr>
          <p:cNvPr id="217" name="椭圆 216"/>
          <p:cNvSpPr/>
          <p:nvPr/>
        </p:nvSpPr>
        <p:spPr>
          <a:xfrm>
            <a:off x="541020" y="5301615"/>
            <a:ext cx="814705" cy="487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t>安全域</a:t>
            </a:r>
            <a:r>
              <a:rPr lang="en-US" altLang="zh-CN" sz="1000" dirty="0"/>
              <a:t>C</a:t>
            </a:r>
            <a:endParaRPr lang="en-US" altLang="zh-CN" sz="1000" dirty="0"/>
          </a:p>
        </p:txBody>
      </p:sp>
      <p:sp>
        <p:nvSpPr>
          <p:cNvPr id="218" name="椭圆 217"/>
          <p:cNvSpPr/>
          <p:nvPr/>
        </p:nvSpPr>
        <p:spPr>
          <a:xfrm>
            <a:off x="541020" y="4652010"/>
            <a:ext cx="814705" cy="487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t>安全域</a:t>
            </a:r>
            <a:r>
              <a:rPr lang="en-US" altLang="zh-CN" sz="1000" dirty="0"/>
              <a:t>B</a:t>
            </a:r>
            <a:endParaRPr lang="en-US" altLang="zh-CN" sz="1000" dirty="0"/>
          </a:p>
        </p:txBody>
      </p:sp>
      <p:cxnSp>
        <p:nvCxnSpPr>
          <p:cNvPr id="219" name="直接箭头连接符 218"/>
          <p:cNvCxnSpPr/>
          <p:nvPr/>
        </p:nvCxnSpPr>
        <p:spPr>
          <a:xfrm flipH="1">
            <a:off x="933450" y="5038725"/>
            <a:ext cx="5715" cy="268605"/>
          </a:xfrm>
          <a:prstGeom prst="straightConnector1">
            <a:avLst/>
          </a:prstGeom>
          <a:ln w="19050">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0" name="TextBox 20"/>
          <p:cNvSpPr txBox="1"/>
          <p:nvPr/>
        </p:nvSpPr>
        <p:spPr>
          <a:xfrm>
            <a:off x="933767" y="5082800"/>
            <a:ext cx="1081088" cy="275590"/>
          </a:xfrm>
          <a:prstGeom prst="rect">
            <a:avLst/>
          </a:prstGeom>
          <a:noFill/>
        </p:spPr>
        <p:txBody>
          <a:bodyPr wrap="square" rtlCol="0">
            <a:spAutoFit/>
          </a:bodyPr>
          <a:lstStyle/>
          <a:p>
            <a:r>
              <a:rPr lang="zh-CN" altLang="en-US" sz="1200" dirty="0">
                <a:solidFill>
                  <a:schemeClr val="accent2">
                    <a:lumMod val="75000"/>
                  </a:schemeClr>
                </a:solidFill>
              </a:rPr>
              <a:t>默认隔离</a:t>
            </a:r>
            <a:endParaRPr lang="zh-CN" altLang="en-US" sz="1200" dirty="0">
              <a:solidFill>
                <a:schemeClr val="accent2">
                  <a:lumMod val="75000"/>
                </a:schemeClr>
              </a:solidFill>
            </a:endParaRPr>
          </a:p>
        </p:txBody>
      </p:sp>
      <p:sp>
        <p:nvSpPr>
          <p:cNvPr id="221" name="TextBox 28"/>
          <p:cNvSpPr txBox="1"/>
          <p:nvPr/>
        </p:nvSpPr>
        <p:spPr>
          <a:xfrm>
            <a:off x="3949697" y="5233030"/>
            <a:ext cx="1000125" cy="306705"/>
          </a:xfrm>
          <a:prstGeom prst="rect">
            <a:avLst/>
          </a:prstGeom>
          <a:noFill/>
        </p:spPr>
        <p:txBody>
          <a:bodyPr wrap="square" rtlCol="0">
            <a:spAutoFit/>
          </a:bodyPr>
          <a:lstStyle/>
          <a:p>
            <a:r>
              <a:rPr lang="zh-CN" altLang="en-US" sz="1400" dirty="0">
                <a:solidFill>
                  <a:schemeClr val="bg1"/>
                </a:solidFill>
              </a:rPr>
              <a:t>安全域</a:t>
            </a:r>
            <a:r>
              <a:rPr lang="en-US" altLang="zh-CN" sz="1400" dirty="0">
                <a:solidFill>
                  <a:schemeClr val="bg1"/>
                </a:solidFill>
              </a:rPr>
              <a:t>B</a:t>
            </a:r>
            <a:endParaRPr lang="zh-CN" altLang="en-US" sz="1400" dirty="0">
              <a:solidFill>
                <a:schemeClr val="bg1"/>
              </a:solidFill>
            </a:endParaRPr>
          </a:p>
        </p:txBody>
      </p:sp>
      <p:sp>
        <p:nvSpPr>
          <p:cNvPr id="222" name="TextBox 27"/>
          <p:cNvSpPr txBox="1"/>
          <p:nvPr/>
        </p:nvSpPr>
        <p:spPr>
          <a:xfrm>
            <a:off x="4813298" y="5082342"/>
            <a:ext cx="1057275" cy="368300"/>
          </a:xfrm>
          <a:prstGeom prst="rect">
            <a:avLst/>
          </a:prstGeom>
          <a:noFill/>
        </p:spPr>
        <p:txBody>
          <a:bodyPr wrap="square" rtlCol="0">
            <a:spAutoFit/>
          </a:bodyPr>
          <a:lstStyle/>
          <a:p>
            <a:r>
              <a:rPr lang="zh-CN" altLang="en-US" dirty="0">
                <a:solidFill>
                  <a:schemeClr val="bg2">
                    <a:lumMod val="50000"/>
                  </a:schemeClr>
                </a:solidFill>
              </a:rPr>
              <a:t>部门</a:t>
            </a:r>
            <a:r>
              <a:rPr lang="en-US" altLang="zh-CN" dirty="0">
                <a:solidFill>
                  <a:schemeClr val="bg2">
                    <a:lumMod val="50000"/>
                  </a:schemeClr>
                </a:solidFill>
              </a:rPr>
              <a:t>B</a:t>
            </a:r>
            <a:endParaRPr lang="zh-CN" altLang="en-US" dirty="0">
              <a:solidFill>
                <a:schemeClr val="bg2">
                  <a:lumMod val="50000"/>
                </a:schemeClr>
              </a:solidFill>
            </a:endParaRPr>
          </a:p>
        </p:txBody>
      </p:sp>
      <p:pic>
        <p:nvPicPr>
          <p:cNvPr id="224" name="图片 2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0450" y="1354455"/>
            <a:ext cx="5614035" cy="3351530"/>
          </a:xfrm>
          <a:prstGeom prst="rect">
            <a:avLst/>
          </a:prstGeom>
        </p:spPr>
      </p:pic>
      <p:sp>
        <p:nvSpPr>
          <p:cNvPr id="225" name="文本框 224"/>
          <p:cNvSpPr txBox="1"/>
          <p:nvPr/>
        </p:nvSpPr>
        <p:spPr>
          <a:xfrm>
            <a:off x="6003290" y="4921885"/>
            <a:ext cx="5855335" cy="1568450"/>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不同部门</a:t>
            </a:r>
            <a:r>
              <a:rPr lang="en-US" altLang="zh-CN" sz="1200" dirty="0">
                <a:latin typeface="微软雅黑" panose="020B0503020204020204" charset="-122"/>
                <a:ea typeface="微软雅黑" panose="020B0503020204020204" charset="-122"/>
              </a:rPr>
              <a:t>存在数据隔离时，</a:t>
            </a:r>
            <a:r>
              <a:rPr lang="zh-CN" altLang="en-US" sz="1200" dirty="0">
                <a:latin typeface="微软雅黑" panose="020B0503020204020204" charset="-122"/>
                <a:ea typeface="微软雅黑" panose="020B0503020204020204" charset="-122"/>
              </a:rPr>
              <a:t>可</a:t>
            </a:r>
            <a:r>
              <a:rPr lang="en-US" altLang="zh-CN" sz="1200" dirty="0">
                <a:latin typeface="微软雅黑" panose="020B0503020204020204" charset="-122"/>
                <a:ea typeface="微软雅黑" panose="020B0503020204020204" charset="-122"/>
              </a:rPr>
              <a:t>通过</a:t>
            </a:r>
            <a:r>
              <a:rPr lang="en-US" altLang="zh-CN" sz="1200" b="1" dirty="0">
                <a:solidFill>
                  <a:srgbClr val="C00000"/>
                </a:solidFill>
                <a:latin typeface="微软雅黑" panose="020B0503020204020204" charset="-122"/>
                <a:ea typeface="微软雅黑" panose="020B0503020204020204" charset="-122"/>
              </a:rPr>
              <a:t>文档授权</a:t>
            </a:r>
            <a:r>
              <a:rPr lang="en-US" altLang="zh-CN" sz="1200" dirty="0">
                <a:latin typeface="微软雅黑" panose="020B0503020204020204" charset="-122"/>
                <a:ea typeface="微软雅黑" panose="020B0503020204020204" charset="-122"/>
              </a:rPr>
              <a:t>方式，确定授权文件的“密级、保密期限、知悉范围、操作权限”</a:t>
            </a:r>
            <a:r>
              <a:rPr lang="zh-CN" altLang="en-US" sz="1200" dirty="0">
                <a:latin typeface="微软雅黑" panose="020B0503020204020204" charset="-122"/>
                <a:ea typeface="微软雅黑" panose="020B0503020204020204" charset="-122"/>
              </a:rPr>
              <a:t>等</a:t>
            </a:r>
            <a:r>
              <a:rPr lang="en-US" altLang="zh-CN" sz="1200" dirty="0">
                <a:latin typeface="微软雅黑" panose="020B0503020204020204" charset="-122"/>
                <a:ea typeface="微软雅黑" panose="020B0503020204020204" charset="-122"/>
              </a:rPr>
              <a:t>实现数据交互。①确保低密级用户无法访问高级文档；②文档授权知悉范围内人员可使用该授权文件。</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en-US" altLang="zh-CN" sz="1200" dirty="0">
                <a:latin typeface="微软雅黑" panose="020B0503020204020204" charset="-122"/>
                <a:ea typeface="微软雅黑" panose="020B0503020204020204" charset="-122"/>
              </a:rPr>
              <a:t>对授权文档进行</a:t>
            </a:r>
            <a:r>
              <a:rPr lang="en-US" altLang="zh-CN" sz="1200" b="1" dirty="0">
                <a:solidFill>
                  <a:srgbClr val="C00000"/>
                </a:solidFill>
                <a:latin typeface="微软雅黑" panose="020B0503020204020204" charset="-122"/>
                <a:ea typeface="微软雅黑" panose="020B0503020204020204" charset="-122"/>
              </a:rPr>
              <a:t>细颗粒度的文件使用管控</a:t>
            </a:r>
            <a:r>
              <a:rPr lang="en-US" altLang="zh-CN" sz="1200" dirty="0">
                <a:latin typeface="微软雅黑" panose="020B0503020204020204" charset="-122"/>
                <a:ea typeface="微软雅黑" panose="020B0503020204020204" charset="-122"/>
              </a:rPr>
              <a:t>（只读、修改、内容复制、打印、打开次数、打开期限），防止越权泄漏。</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lang="en-US" altLang="zh-CN" sz="1200" dirty="0">
                <a:latin typeface="微软雅黑" panose="020B0503020204020204" charset="-122"/>
                <a:ea typeface="微软雅黑" panose="020B0503020204020204" charset="-122"/>
              </a:rPr>
              <a:t>核心部门人员对授权文档使用权限不足时，可进行“授权文件修</a:t>
            </a:r>
            <a:r>
              <a:rPr lang="en-US" altLang="zh-CN" sz="1200" dirty="0">
                <a:solidFill>
                  <a:schemeClr val="tx1"/>
                </a:solidFill>
                <a:latin typeface="微软雅黑" panose="020B0503020204020204" charset="-122"/>
                <a:ea typeface="微软雅黑" panose="020B0503020204020204" charset="-122"/>
              </a:rPr>
              <a:t>改审批</a:t>
            </a:r>
            <a:r>
              <a:rPr lang="en-US" altLang="zh-CN" sz="1200" dirty="0">
                <a:latin typeface="微软雅黑" panose="020B0503020204020204" charset="-122"/>
                <a:ea typeface="微软雅黑" panose="020B0503020204020204" charset="-122"/>
              </a:rPr>
              <a:t>”或“授权文件权限</a:t>
            </a:r>
            <a:r>
              <a:rPr lang="en-US" altLang="zh-CN" sz="1200" b="1" dirty="0">
                <a:solidFill>
                  <a:srgbClr val="C00000"/>
                </a:solidFill>
                <a:latin typeface="微软雅黑" panose="020B0503020204020204" charset="-122"/>
                <a:ea typeface="微软雅黑" panose="020B0503020204020204" charset="-122"/>
              </a:rPr>
              <a:t>申请审批</a:t>
            </a:r>
            <a:r>
              <a:rPr lang="en-US" altLang="zh-CN" sz="1200" dirty="0">
                <a:latin typeface="微软雅黑" panose="020B0503020204020204" charset="-122"/>
                <a:ea typeface="微软雅黑" panose="020B0503020204020204" charset="-122"/>
              </a:rPr>
              <a:t>”，从而达到内部数据交互的工作业务使用需求。</a:t>
            </a:r>
            <a:endParaRPr lang="en-US" altLang="zh-CN"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endParaRPr lang="zh-CN" altLang="en-US" sz="1200" b="1" dirty="0">
              <a:solidFill>
                <a:srgbClr val="C00000"/>
              </a:solidFill>
              <a:latin typeface="微软雅黑" panose="020B0503020204020204" charset="-122"/>
              <a:ea typeface="微软雅黑" panose="020B0503020204020204" charset="-122"/>
            </a:endParaRPr>
          </a:p>
        </p:txBody>
      </p:sp>
      <p:pic>
        <p:nvPicPr>
          <p:cNvPr id="2" name="Picture 68" descr="delet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050" y="1846580"/>
            <a:ext cx="361950" cy="26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8" descr="delet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3430" y="2546350"/>
            <a:ext cx="361950" cy="26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86" y="-9525"/>
            <a:ext cx="6013201" cy="6857365"/>
            <a:chOff x="-707" y="0"/>
            <a:chExt cx="7105" cy="8102"/>
          </a:xfrm>
        </p:grpSpPr>
        <p:sp>
          <p:nvSpPr>
            <p:cNvPr id="48" name="矩形 2"/>
            <p:cNvSpPr/>
            <p:nvPr/>
          </p:nvSpPr>
          <p:spPr>
            <a:xfrm>
              <a:off x="-707" y="2576"/>
              <a:ext cx="4106" cy="1814"/>
            </a:xfrm>
            <a:custGeom>
              <a:avLst/>
              <a:gdLst>
                <a:gd name="connsiteX0" fmla="*/ 0 w 5364088"/>
                <a:gd name="connsiteY0" fmla="*/ 0 h 1152122"/>
                <a:gd name="connsiteX1" fmla="*/ 5364088 w 5364088"/>
                <a:gd name="connsiteY1" fmla="*/ 0 h 1152122"/>
                <a:gd name="connsiteX2" fmla="*/ 5364088 w 5364088"/>
                <a:gd name="connsiteY2" fmla="*/ 1152122 h 1152122"/>
                <a:gd name="connsiteX3" fmla="*/ 0 w 5364088"/>
                <a:gd name="connsiteY3" fmla="*/ 1152122 h 1152122"/>
                <a:gd name="connsiteX4" fmla="*/ 0 w 5364088"/>
                <a:gd name="connsiteY4" fmla="*/ 0 h 1152122"/>
                <a:gd name="connsiteX0-1" fmla="*/ 0 w 5364088"/>
                <a:gd name="connsiteY0-2" fmla="*/ 0 h 1152122"/>
                <a:gd name="connsiteX1-3" fmla="*/ 5364088 w 5364088"/>
                <a:gd name="connsiteY1-4" fmla="*/ 0 h 1152122"/>
                <a:gd name="connsiteX2-5" fmla="*/ 4790650 w 5364088"/>
                <a:gd name="connsiteY2-6" fmla="*/ 1136623 h 1152122"/>
                <a:gd name="connsiteX3-7" fmla="*/ 0 w 5364088"/>
                <a:gd name="connsiteY3-8" fmla="*/ 1152122 h 1152122"/>
                <a:gd name="connsiteX4-9" fmla="*/ 0 w 5364088"/>
                <a:gd name="connsiteY4-10" fmla="*/ 0 h 1152122"/>
                <a:gd name="connsiteX0-11" fmla="*/ 0 w 5364088"/>
                <a:gd name="connsiteY0-12" fmla="*/ 0 h 1152122"/>
                <a:gd name="connsiteX1-13" fmla="*/ 5364088 w 5364088"/>
                <a:gd name="connsiteY1-14" fmla="*/ 0 h 1152122"/>
                <a:gd name="connsiteX2-15" fmla="*/ 4759654 w 5364088"/>
                <a:gd name="connsiteY2-16" fmla="*/ 1136623 h 1152122"/>
                <a:gd name="connsiteX3-17" fmla="*/ 0 w 5364088"/>
                <a:gd name="connsiteY3-18" fmla="*/ 1152122 h 1152122"/>
                <a:gd name="connsiteX4-19" fmla="*/ 0 w 5364088"/>
                <a:gd name="connsiteY4-20" fmla="*/ 0 h 1152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4088" h="1152122">
                  <a:moveTo>
                    <a:pt x="0" y="0"/>
                  </a:moveTo>
                  <a:lnTo>
                    <a:pt x="5364088" y="0"/>
                  </a:lnTo>
                  <a:lnTo>
                    <a:pt x="4759654" y="1136623"/>
                  </a:lnTo>
                  <a:lnTo>
                    <a:pt x="0" y="115212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a typeface="字魂59号-创粗黑" panose="00000500000000000000" pitchFamily="2" charset="-122"/>
              </a:endParaRPr>
            </a:p>
          </p:txBody>
        </p:sp>
        <p:sp>
          <p:nvSpPr>
            <p:cNvPr id="50" name="矩形 2"/>
            <p:cNvSpPr/>
            <p:nvPr/>
          </p:nvSpPr>
          <p:spPr>
            <a:xfrm>
              <a:off x="-707" y="3601"/>
              <a:ext cx="6050" cy="1834"/>
            </a:xfrm>
            <a:custGeom>
              <a:avLst/>
              <a:gdLst>
                <a:gd name="connsiteX0" fmla="*/ 0 w 5364088"/>
                <a:gd name="connsiteY0" fmla="*/ 0 h 1152122"/>
                <a:gd name="connsiteX1" fmla="*/ 5364088 w 5364088"/>
                <a:gd name="connsiteY1" fmla="*/ 0 h 1152122"/>
                <a:gd name="connsiteX2" fmla="*/ 5364088 w 5364088"/>
                <a:gd name="connsiteY2" fmla="*/ 1152122 h 1152122"/>
                <a:gd name="connsiteX3" fmla="*/ 0 w 5364088"/>
                <a:gd name="connsiteY3" fmla="*/ 1152122 h 1152122"/>
                <a:gd name="connsiteX4" fmla="*/ 0 w 5364088"/>
                <a:gd name="connsiteY4" fmla="*/ 0 h 1152122"/>
                <a:gd name="connsiteX0-1" fmla="*/ 0 w 5364088"/>
                <a:gd name="connsiteY0-2" fmla="*/ 0 h 1152122"/>
                <a:gd name="connsiteX1-3" fmla="*/ 5364088 w 5364088"/>
                <a:gd name="connsiteY1-4" fmla="*/ 0 h 1152122"/>
                <a:gd name="connsiteX2-5" fmla="*/ 4790650 w 5364088"/>
                <a:gd name="connsiteY2-6" fmla="*/ 1136623 h 1152122"/>
                <a:gd name="connsiteX3-7" fmla="*/ 0 w 5364088"/>
                <a:gd name="connsiteY3-8" fmla="*/ 1152122 h 1152122"/>
                <a:gd name="connsiteX4-9" fmla="*/ 0 w 5364088"/>
                <a:gd name="connsiteY4-10" fmla="*/ 0 h 1152122"/>
                <a:gd name="connsiteX0-11" fmla="*/ 0 w 5364088"/>
                <a:gd name="connsiteY0-12" fmla="*/ 0 h 1152122"/>
                <a:gd name="connsiteX1-13" fmla="*/ 5364088 w 5364088"/>
                <a:gd name="connsiteY1-14" fmla="*/ 0 h 1152122"/>
                <a:gd name="connsiteX2-15" fmla="*/ 4759654 w 5364088"/>
                <a:gd name="connsiteY2-16" fmla="*/ 1136623 h 1152122"/>
                <a:gd name="connsiteX3-17" fmla="*/ 0 w 5364088"/>
                <a:gd name="connsiteY3-18" fmla="*/ 1152122 h 1152122"/>
                <a:gd name="connsiteX4-19" fmla="*/ 0 w 5364088"/>
                <a:gd name="connsiteY4-20" fmla="*/ 0 h 1152122"/>
                <a:gd name="connsiteX0-21" fmla="*/ 0 w 5364088"/>
                <a:gd name="connsiteY0-22" fmla="*/ 12700 h 1164822"/>
                <a:gd name="connsiteX1-23" fmla="*/ 5364088 w 5364088"/>
                <a:gd name="connsiteY1-24" fmla="*/ 0 h 1164822"/>
                <a:gd name="connsiteX2-25" fmla="*/ 4759654 w 5364088"/>
                <a:gd name="connsiteY2-26" fmla="*/ 1149323 h 1164822"/>
                <a:gd name="connsiteX3-27" fmla="*/ 0 w 5364088"/>
                <a:gd name="connsiteY3-28" fmla="*/ 1164822 h 1164822"/>
                <a:gd name="connsiteX4-29" fmla="*/ 0 w 5364088"/>
                <a:gd name="connsiteY4-30" fmla="*/ 12700 h 11648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64088" h="1164822">
                  <a:moveTo>
                    <a:pt x="0" y="12700"/>
                  </a:moveTo>
                  <a:lnTo>
                    <a:pt x="5364088" y="0"/>
                  </a:lnTo>
                  <a:lnTo>
                    <a:pt x="4759654" y="1149323"/>
                  </a:lnTo>
                  <a:lnTo>
                    <a:pt x="0" y="1164822"/>
                  </a:lnTo>
                  <a:lnTo>
                    <a:pt x="0" y="12700"/>
                  </a:lnTo>
                  <a:close/>
                </a:path>
              </a:pathLst>
            </a:custGeom>
            <a:solidFill>
              <a:srgbClr val="0F6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a typeface="字魂59号-创粗黑" panose="00000500000000000000" pitchFamily="2" charset="-122"/>
              </a:endParaRPr>
            </a:p>
          </p:txBody>
        </p:sp>
        <p:cxnSp>
          <p:nvCxnSpPr>
            <p:cNvPr id="2" name="直接连接符 1"/>
            <p:cNvCxnSpPr/>
            <p:nvPr/>
          </p:nvCxnSpPr>
          <p:spPr>
            <a:xfrm flipH="1">
              <a:off x="3616" y="0"/>
              <a:ext cx="1541" cy="2923"/>
            </a:xfrm>
            <a:prstGeom prst="line">
              <a:avLst/>
            </a:prstGeom>
            <a:ln>
              <a:solidFill>
                <a:srgbClr val="0F6FC6"/>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3358" y="2336"/>
              <a:ext cx="3040" cy="576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4"/>
          <p:cNvSpPr txBox="1"/>
          <p:nvPr/>
        </p:nvSpPr>
        <p:spPr>
          <a:xfrm>
            <a:off x="1890395" y="3283585"/>
            <a:ext cx="1414780" cy="645160"/>
          </a:xfrm>
          <a:prstGeom prst="rect">
            <a:avLst/>
          </a:prstGeom>
          <a:noFill/>
        </p:spPr>
        <p:txBody>
          <a:bodyPr wrap="square" rtlCol="0">
            <a:spAutoFit/>
          </a:bodyPr>
          <a:lstStyle/>
          <a:p>
            <a:pPr algn="dist"/>
            <a:r>
              <a:rPr lang="zh-CN" altLang="en-US" sz="3600" dirty="0">
                <a:solidFill>
                  <a:prstClr val="white"/>
                </a:solidFill>
                <a:latin typeface="微软雅黑" panose="020B0503020204020204" charset="-122"/>
                <a:ea typeface="微软雅黑" panose="020B0503020204020204" charset="-122"/>
              </a:rPr>
              <a:t>目录</a:t>
            </a:r>
            <a:r>
              <a:rPr lang="en-US" altLang="zh-CN" sz="3600" dirty="0">
                <a:solidFill>
                  <a:prstClr val="white"/>
                </a:solidFill>
                <a:latin typeface="微软雅黑" panose="020B0503020204020204" charset="-122"/>
                <a:ea typeface="微软雅黑" panose="020B0503020204020204" charset="-122"/>
              </a:rPr>
              <a:t>/</a:t>
            </a:r>
            <a:endParaRPr lang="en-US" altLang="zh-CN" sz="3600" dirty="0">
              <a:solidFill>
                <a:prstClr val="white"/>
              </a:solidFill>
              <a:latin typeface="微软雅黑" panose="020B0503020204020204" charset="-122"/>
              <a:ea typeface="微软雅黑" panose="020B0503020204020204" charset="-122"/>
            </a:endParaRPr>
          </a:p>
        </p:txBody>
      </p:sp>
      <p:sp>
        <p:nvSpPr>
          <p:cNvPr id="14" name="TextBox 4"/>
          <p:cNvSpPr txBox="1"/>
          <p:nvPr/>
        </p:nvSpPr>
        <p:spPr>
          <a:xfrm>
            <a:off x="1630680" y="3945890"/>
            <a:ext cx="1414780" cy="337185"/>
          </a:xfrm>
          <a:prstGeom prst="rect">
            <a:avLst/>
          </a:prstGeom>
          <a:noFill/>
        </p:spPr>
        <p:txBody>
          <a:bodyPr wrap="square" rtlCol="0">
            <a:spAutoFit/>
          </a:bodyPr>
          <a:lstStyle/>
          <a:p>
            <a:pPr algn="dist"/>
            <a:r>
              <a:rPr lang="zh-CN" altLang="en-US" sz="1600" dirty="0">
                <a:solidFill>
                  <a:prstClr val="white"/>
                </a:solidFill>
                <a:latin typeface="微软雅黑" panose="020B0503020204020204" charset="-122"/>
                <a:ea typeface="微软雅黑" panose="020B0503020204020204" charset="-122"/>
              </a:rPr>
              <a:t>CONTENTS</a:t>
            </a:r>
            <a:endParaRPr lang="zh-CN" altLang="en-US" sz="1600" dirty="0">
              <a:solidFill>
                <a:prstClr val="white"/>
              </a:solidFill>
              <a:latin typeface="微软雅黑" panose="020B0503020204020204" charset="-122"/>
              <a:ea typeface="微软雅黑" panose="020B0503020204020204" charset="-122"/>
            </a:endParaRPr>
          </a:p>
        </p:txBody>
      </p:sp>
      <p:grpSp>
        <p:nvGrpSpPr>
          <p:cNvPr id="17" name="组合 16"/>
          <p:cNvGrpSpPr/>
          <p:nvPr/>
        </p:nvGrpSpPr>
        <p:grpSpPr>
          <a:xfrm>
            <a:off x="6670675" y="2193290"/>
            <a:ext cx="4258310" cy="491490"/>
            <a:chOff x="10488" y="3304"/>
            <a:chExt cx="6706" cy="774"/>
          </a:xfrm>
        </p:grpSpPr>
        <p:sp>
          <p:nvSpPr>
            <p:cNvPr id="16" name="矩形 15"/>
            <p:cNvSpPr/>
            <p:nvPr/>
          </p:nvSpPr>
          <p:spPr>
            <a:xfrm>
              <a:off x="11523" y="3418"/>
              <a:ext cx="5670" cy="629"/>
            </a:xfrm>
            <a:prstGeom prst="rect">
              <a:avLst/>
            </a:prstGeom>
            <a:solidFill>
              <a:schemeClr val="bg1">
                <a:lumMod val="85000"/>
                <a:alpha val="20000"/>
              </a:schemeClr>
            </a:solidFill>
            <a:ln w="0">
              <a:solidFill>
                <a:srgbClr val="5959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solidFill>
                  <a:prstClr val="white"/>
                </a:solidFill>
              </a:endParaRPr>
            </a:p>
          </p:txBody>
        </p:sp>
        <p:sp>
          <p:nvSpPr>
            <p:cNvPr id="15" name="TextBox 3"/>
            <p:cNvSpPr txBox="1"/>
            <p:nvPr/>
          </p:nvSpPr>
          <p:spPr>
            <a:xfrm>
              <a:off x="10488" y="3418"/>
              <a:ext cx="827" cy="628"/>
            </a:xfrm>
            <a:prstGeom prst="rect">
              <a:avLst/>
            </a:prstGeom>
            <a:solidFill>
              <a:schemeClr val="accent1">
                <a:lumMod val="60000"/>
                <a:lumOff val="40000"/>
              </a:schemeClr>
            </a:solidFill>
          </p:spPr>
          <p:txBody>
            <a:bodyPr wrap="square" rtlCol="0">
              <a:spAutoFit/>
            </a:bodyPr>
            <a:lstStyle/>
            <a:p>
              <a:pPr algn="ctr"/>
              <a:r>
                <a:rPr lang="zh-CN" altLang="en-US" sz="2000" b="1" dirty="0">
                  <a:solidFill>
                    <a:prstClr val="white"/>
                  </a:solidFill>
                  <a:latin typeface="微软雅黑" panose="020B0503020204020204" charset="-122"/>
                  <a:ea typeface="微软雅黑" panose="020B0503020204020204" charset="-122"/>
                </a:rPr>
                <a:t>一</a:t>
              </a:r>
              <a:endParaRPr lang="zh-CN" altLang="en-US" sz="2000" b="1" dirty="0">
                <a:solidFill>
                  <a:prstClr val="white"/>
                </a:solidFill>
                <a:latin typeface="微软雅黑" panose="020B0503020204020204" charset="-122"/>
                <a:ea typeface="微软雅黑" panose="020B0503020204020204" charset="-122"/>
              </a:endParaRPr>
            </a:p>
          </p:txBody>
        </p:sp>
        <p:sp>
          <p:nvSpPr>
            <p:cNvPr id="18" name="文本框 12"/>
            <p:cNvSpPr txBox="1"/>
            <p:nvPr/>
          </p:nvSpPr>
          <p:spPr>
            <a:xfrm>
              <a:off x="11523" y="3304"/>
              <a:ext cx="5671" cy="774"/>
            </a:xfrm>
            <a:prstGeom prst="rect">
              <a:avLst/>
            </a:prstGeom>
            <a:noFill/>
            <a:ln w="9525">
              <a:noFill/>
            </a:ln>
          </p:spPr>
          <p:txBody>
            <a:bodyPr wrap="square" anchor="ctr" anchorCtr="0">
              <a:spAutoFit/>
            </a:bodyPr>
            <a:lstStyle/>
            <a:p>
              <a:pPr algn="ctr">
                <a:lnSpc>
                  <a:spcPct val="130000"/>
                </a:lnSpc>
              </a:pPr>
              <a:r>
                <a:rPr lang="zh-CN" altLang="en-US" sz="2000" b="1" dirty="0">
                  <a:solidFill>
                    <a:prstClr val="black">
                      <a:lumMod val="65000"/>
                      <a:lumOff val="35000"/>
                    </a:prstClr>
                  </a:solidFill>
                  <a:latin typeface="微软雅黑" panose="020B0503020204020204" charset="-122"/>
                  <a:ea typeface="微软雅黑" panose="020B0503020204020204" charset="-122"/>
                  <a:sym typeface="+mn-ea"/>
                </a:rPr>
                <a:t>数据安全现状</a:t>
              </a:r>
              <a:endParaRPr lang="zh-CN" altLang="en-US" sz="2000" b="1" dirty="0">
                <a:solidFill>
                  <a:prstClr val="black">
                    <a:lumMod val="65000"/>
                    <a:lumOff val="35000"/>
                  </a:prstClr>
                </a:solidFill>
                <a:latin typeface="微软雅黑" panose="020B0503020204020204" charset="-122"/>
                <a:ea typeface="微软雅黑" panose="020B0503020204020204" charset="-122"/>
                <a:sym typeface="+mn-ea"/>
              </a:endParaRPr>
            </a:p>
          </p:txBody>
        </p:sp>
      </p:grpSp>
      <p:grpSp>
        <p:nvGrpSpPr>
          <p:cNvPr id="19" name="组合 18"/>
          <p:cNvGrpSpPr/>
          <p:nvPr/>
        </p:nvGrpSpPr>
        <p:grpSpPr>
          <a:xfrm>
            <a:off x="6670040" y="2787650"/>
            <a:ext cx="4258310" cy="491490"/>
            <a:chOff x="10488" y="3304"/>
            <a:chExt cx="6706" cy="774"/>
          </a:xfrm>
        </p:grpSpPr>
        <p:sp>
          <p:nvSpPr>
            <p:cNvPr id="20" name="矩形 19"/>
            <p:cNvSpPr/>
            <p:nvPr/>
          </p:nvSpPr>
          <p:spPr>
            <a:xfrm>
              <a:off x="11523" y="3418"/>
              <a:ext cx="5670" cy="629"/>
            </a:xfrm>
            <a:prstGeom prst="rect">
              <a:avLst/>
            </a:prstGeom>
            <a:solidFill>
              <a:schemeClr val="bg1">
                <a:lumMod val="85000"/>
                <a:alpha val="20000"/>
              </a:schemeClr>
            </a:solidFill>
            <a:ln w="0">
              <a:solidFill>
                <a:srgbClr val="5959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solidFill>
                  <a:prstClr val="white"/>
                </a:solidFill>
              </a:endParaRPr>
            </a:p>
          </p:txBody>
        </p:sp>
        <p:sp>
          <p:nvSpPr>
            <p:cNvPr id="21" name="TextBox 3"/>
            <p:cNvSpPr txBox="1"/>
            <p:nvPr/>
          </p:nvSpPr>
          <p:spPr>
            <a:xfrm>
              <a:off x="10488" y="3418"/>
              <a:ext cx="827" cy="628"/>
            </a:xfrm>
            <a:prstGeom prst="rect">
              <a:avLst/>
            </a:prstGeom>
            <a:solidFill>
              <a:schemeClr val="accent1">
                <a:lumMod val="60000"/>
                <a:lumOff val="40000"/>
              </a:schemeClr>
            </a:solidFill>
          </p:spPr>
          <p:txBody>
            <a:bodyPr wrap="square" rtlCol="0">
              <a:spAutoFit/>
            </a:bodyPr>
            <a:lstStyle/>
            <a:p>
              <a:pPr algn="ctr"/>
              <a:r>
                <a:rPr lang="zh-CN" altLang="en-US" sz="2000" b="1" dirty="0">
                  <a:solidFill>
                    <a:prstClr val="white"/>
                  </a:solidFill>
                  <a:latin typeface="微软雅黑" panose="020B0503020204020204" charset="-122"/>
                  <a:ea typeface="微软雅黑" panose="020B0503020204020204" charset="-122"/>
                </a:rPr>
                <a:t>二</a:t>
              </a:r>
              <a:endParaRPr lang="zh-CN" altLang="en-US" sz="2000" b="1" dirty="0">
                <a:solidFill>
                  <a:prstClr val="white"/>
                </a:solidFill>
                <a:latin typeface="微软雅黑" panose="020B0503020204020204" charset="-122"/>
                <a:ea typeface="微软雅黑" panose="020B0503020204020204" charset="-122"/>
              </a:endParaRPr>
            </a:p>
          </p:txBody>
        </p:sp>
        <p:sp>
          <p:nvSpPr>
            <p:cNvPr id="26" name="文本框 12"/>
            <p:cNvSpPr txBox="1"/>
            <p:nvPr/>
          </p:nvSpPr>
          <p:spPr>
            <a:xfrm>
              <a:off x="11523" y="3304"/>
              <a:ext cx="5671" cy="774"/>
            </a:xfrm>
            <a:prstGeom prst="rect">
              <a:avLst/>
            </a:prstGeom>
            <a:noFill/>
            <a:ln w="9525">
              <a:noFill/>
            </a:ln>
          </p:spPr>
          <p:txBody>
            <a:bodyPr wrap="square" anchor="ctr" anchorCtr="0">
              <a:spAutoFit/>
            </a:bodyPr>
            <a:lstStyle/>
            <a:p>
              <a:pPr algn="ctr">
                <a:lnSpc>
                  <a:spcPct val="130000"/>
                </a:lnSpc>
              </a:pPr>
              <a:r>
                <a:rPr lang="zh-CN" altLang="en-US" sz="2000" b="1" dirty="0">
                  <a:solidFill>
                    <a:prstClr val="black">
                      <a:lumMod val="65000"/>
                      <a:lumOff val="35000"/>
                    </a:prstClr>
                  </a:solidFill>
                  <a:latin typeface="微软雅黑" panose="020B0503020204020204" charset="-122"/>
                  <a:ea typeface="微软雅黑" panose="020B0503020204020204" charset="-122"/>
                  <a:sym typeface="+mn-ea"/>
                </a:rPr>
                <a:t>产品解决方案</a:t>
              </a:r>
              <a:endParaRPr sz="2000" b="1" dirty="0">
                <a:solidFill>
                  <a:prstClr val="black">
                    <a:lumMod val="65000"/>
                    <a:lumOff val="35000"/>
                  </a:prstClr>
                </a:solidFill>
                <a:latin typeface="微软雅黑" panose="020B0503020204020204" charset="-122"/>
                <a:ea typeface="微软雅黑" panose="020B0503020204020204" charset="-122"/>
                <a:sym typeface="+mn-ea"/>
              </a:endParaRPr>
            </a:p>
          </p:txBody>
        </p:sp>
      </p:grpSp>
      <p:grpSp>
        <p:nvGrpSpPr>
          <p:cNvPr id="35" name="组合 34"/>
          <p:cNvGrpSpPr/>
          <p:nvPr/>
        </p:nvGrpSpPr>
        <p:grpSpPr>
          <a:xfrm>
            <a:off x="6669405" y="3397885"/>
            <a:ext cx="4258310" cy="491490"/>
            <a:chOff x="10488" y="3304"/>
            <a:chExt cx="6706" cy="774"/>
          </a:xfrm>
        </p:grpSpPr>
        <p:sp>
          <p:nvSpPr>
            <p:cNvPr id="36" name="矩形 35"/>
            <p:cNvSpPr/>
            <p:nvPr/>
          </p:nvSpPr>
          <p:spPr>
            <a:xfrm>
              <a:off x="11523" y="3418"/>
              <a:ext cx="5670" cy="629"/>
            </a:xfrm>
            <a:prstGeom prst="rect">
              <a:avLst/>
            </a:prstGeom>
            <a:solidFill>
              <a:schemeClr val="bg1">
                <a:lumMod val="85000"/>
                <a:alpha val="20000"/>
              </a:schemeClr>
            </a:solidFill>
            <a:ln w="0">
              <a:solidFill>
                <a:srgbClr val="5959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solidFill>
                  <a:prstClr val="white"/>
                </a:solidFill>
              </a:endParaRPr>
            </a:p>
          </p:txBody>
        </p:sp>
        <p:sp>
          <p:nvSpPr>
            <p:cNvPr id="37" name="TextBox 3"/>
            <p:cNvSpPr txBox="1"/>
            <p:nvPr/>
          </p:nvSpPr>
          <p:spPr>
            <a:xfrm>
              <a:off x="10488" y="3418"/>
              <a:ext cx="827" cy="628"/>
            </a:xfrm>
            <a:prstGeom prst="rect">
              <a:avLst/>
            </a:prstGeom>
            <a:solidFill>
              <a:schemeClr val="accent1">
                <a:lumMod val="60000"/>
                <a:lumOff val="40000"/>
              </a:schemeClr>
            </a:solidFill>
          </p:spPr>
          <p:txBody>
            <a:bodyPr wrap="square" rtlCol="0">
              <a:spAutoFit/>
            </a:bodyPr>
            <a:lstStyle/>
            <a:p>
              <a:pPr algn="ctr"/>
              <a:r>
                <a:rPr lang="zh-CN" altLang="en-US" sz="2000" b="1" dirty="0">
                  <a:solidFill>
                    <a:prstClr val="white"/>
                  </a:solidFill>
                  <a:latin typeface="微软雅黑" panose="020B0503020204020204" charset="-122"/>
                  <a:ea typeface="微软雅黑" panose="020B0503020204020204" charset="-122"/>
                </a:rPr>
                <a:t>三</a:t>
              </a:r>
              <a:endParaRPr lang="zh-CN" altLang="en-US" sz="2000" b="1" dirty="0">
                <a:solidFill>
                  <a:prstClr val="white"/>
                </a:solidFill>
                <a:latin typeface="微软雅黑" panose="020B0503020204020204" charset="-122"/>
                <a:ea typeface="微软雅黑" panose="020B0503020204020204" charset="-122"/>
              </a:endParaRPr>
            </a:p>
          </p:txBody>
        </p:sp>
        <p:sp>
          <p:nvSpPr>
            <p:cNvPr id="38" name="文本框 12"/>
            <p:cNvSpPr txBox="1"/>
            <p:nvPr/>
          </p:nvSpPr>
          <p:spPr>
            <a:xfrm>
              <a:off x="11523" y="3304"/>
              <a:ext cx="5671" cy="774"/>
            </a:xfrm>
            <a:prstGeom prst="rect">
              <a:avLst/>
            </a:prstGeom>
            <a:noFill/>
            <a:ln w="9525">
              <a:noFill/>
            </a:ln>
          </p:spPr>
          <p:txBody>
            <a:bodyPr wrap="square" anchor="ctr" anchorCtr="0">
              <a:spAutoFit/>
            </a:bodyPr>
            <a:lstStyle/>
            <a:p>
              <a:pPr algn="ctr">
                <a:lnSpc>
                  <a:spcPct val="130000"/>
                </a:lnSpc>
              </a:pPr>
              <a:r>
                <a:rPr lang="zh-CN" altLang="en-US" sz="2000" b="1" dirty="0">
                  <a:solidFill>
                    <a:prstClr val="black">
                      <a:lumMod val="65000"/>
                      <a:lumOff val="35000"/>
                    </a:prstClr>
                  </a:solidFill>
                  <a:latin typeface="微软雅黑" panose="020B0503020204020204" charset="-122"/>
                  <a:ea typeface="微软雅黑" panose="020B0503020204020204" charset="-122"/>
                  <a:sym typeface="+mn-ea"/>
                </a:rPr>
                <a:t>解决方案优势</a:t>
              </a:r>
              <a:endParaRPr sz="2000" b="1" dirty="0">
                <a:solidFill>
                  <a:prstClr val="black">
                    <a:lumMod val="65000"/>
                    <a:lumOff val="35000"/>
                  </a:prstClr>
                </a:solidFill>
                <a:latin typeface="微软雅黑" panose="020B0503020204020204" charset="-122"/>
                <a:ea typeface="微软雅黑" panose="020B0503020204020204" charset="-122"/>
                <a:sym typeface="+mn-ea"/>
              </a:endParaRPr>
            </a:p>
          </p:txBody>
        </p:sp>
      </p:grpSp>
      <p:grpSp>
        <p:nvGrpSpPr>
          <p:cNvPr id="39" name="组合 38"/>
          <p:cNvGrpSpPr/>
          <p:nvPr/>
        </p:nvGrpSpPr>
        <p:grpSpPr>
          <a:xfrm>
            <a:off x="6670675" y="3999230"/>
            <a:ext cx="4258310" cy="491490"/>
            <a:chOff x="10488" y="3304"/>
            <a:chExt cx="6706" cy="774"/>
          </a:xfrm>
        </p:grpSpPr>
        <p:sp>
          <p:nvSpPr>
            <p:cNvPr id="40" name="矩形 39"/>
            <p:cNvSpPr/>
            <p:nvPr/>
          </p:nvSpPr>
          <p:spPr>
            <a:xfrm>
              <a:off x="11523" y="3418"/>
              <a:ext cx="5670" cy="629"/>
            </a:xfrm>
            <a:prstGeom prst="rect">
              <a:avLst/>
            </a:prstGeom>
            <a:solidFill>
              <a:schemeClr val="bg1">
                <a:lumMod val="85000"/>
                <a:alpha val="20000"/>
              </a:schemeClr>
            </a:solidFill>
            <a:ln w="0">
              <a:solidFill>
                <a:srgbClr val="5959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solidFill>
                  <a:prstClr val="white"/>
                </a:solidFill>
              </a:endParaRPr>
            </a:p>
          </p:txBody>
        </p:sp>
        <p:sp>
          <p:nvSpPr>
            <p:cNvPr id="41" name="TextBox 3"/>
            <p:cNvSpPr txBox="1"/>
            <p:nvPr/>
          </p:nvSpPr>
          <p:spPr>
            <a:xfrm>
              <a:off x="10488" y="3418"/>
              <a:ext cx="827" cy="628"/>
            </a:xfrm>
            <a:prstGeom prst="rect">
              <a:avLst/>
            </a:prstGeom>
            <a:solidFill>
              <a:schemeClr val="accent1">
                <a:lumMod val="60000"/>
                <a:lumOff val="40000"/>
              </a:schemeClr>
            </a:solidFill>
          </p:spPr>
          <p:txBody>
            <a:bodyPr wrap="square" rtlCol="0">
              <a:spAutoFit/>
            </a:bodyPr>
            <a:lstStyle/>
            <a:p>
              <a:pPr algn="ctr"/>
              <a:r>
                <a:rPr lang="zh-CN" altLang="en-US" sz="2000" b="1" dirty="0">
                  <a:solidFill>
                    <a:prstClr val="white"/>
                  </a:solidFill>
                  <a:latin typeface="微软雅黑" panose="020B0503020204020204" charset="-122"/>
                  <a:ea typeface="微软雅黑" panose="020B0503020204020204" charset="-122"/>
                </a:rPr>
                <a:t>四</a:t>
              </a:r>
              <a:endParaRPr lang="zh-CN" altLang="en-US" sz="2000" b="1" dirty="0">
                <a:solidFill>
                  <a:prstClr val="white"/>
                </a:solidFill>
                <a:latin typeface="微软雅黑" panose="020B0503020204020204" charset="-122"/>
                <a:ea typeface="微软雅黑" panose="020B0503020204020204" charset="-122"/>
              </a:endParaRPr>
            </a:p>
          </p:txBody>
        </p:sp>
        <p:sp>
          <p:nvSpPr>
            <p:cNvPr id="42" name="文本框 12"/>
            <p:cNvSpPr txBox="1"/>
            <p:nvPr/>
          </p:nvSpPr>
          <p:spPr>
            <a:xfrm>
              <a:off x="11523" y="3304"/>
              <a:ext cx="5671" cy="774"/>
            </a:xfrm>
            <a:prstGeom prst="rect">
              <a:avLst/>
            </a:prstGeom>
            <a:noFill/>
            <a:ln w="9525">
              <a:noFill/>
            </a:ln>
          </p:spPr>
          <p:txBody>
            <a:bodyPr wrap="square" anchor="ctr" anchorCtr="0">
              <a:spAutoFit/>
            </a:bodyPr>
            <a:lstStyle/>
            <a:p>
              <a:pPr algn="ctr">
                <a:lnSpc>
                  <a:spcPct val="130000"/>
                </a:lnSpc>
              </a:pPr>
              <a:r>
                <a:rPr lang="zh-CN" altLang="en-US" sz="2000" b="1" dirty="0">
                  <a:solidFill>
                    <a:prstClr val="black">
                      <a:lumMod val="65000"/>
                      <a:lumOff val="35000"/>
                    </a:prstClr>
                  </a:solidFill>
                  <a:latin typeface="微软雅黑" panose="020B0503020204020204" charset="-122"/>
                  <a:ea typeface="微软雅黑" panose="020B0503020204020204" charset="-122"/>
                  <a:sym typeface="+mn-ea"/>
                </a:rPr>
                <a:t>部分典型案例</a:t>
              </a:r>
              <a:endParaRPr lang="zh-CN" altLang="en-US" sz="2000" b="1" dirty="0">
                <a:solidFill>
                  <a:prstClr val="black">
                    <a:lumMod val="65000"/>
                    <a:lumOff val="35000"/>
                  </a:prstClr>
                </a:solidFill>
                <a:latin typeface="微软雅黑" panose="020B0503020204020204" charset="-122"/>
                <a:ea typeface="微软雅黑" panose="020B0503020204020204" charset="-122"/>
                <a:sym typeface="+mn-ea"/>
              </a:endParaRPr>
            </a:p>
          </p:txBody>
        </p:sp>
      </p:grpSp>
      <p:sp>
        <p:nvSpPr>
          <p:cNvPr id="56" name="文本框 55"/>
          <p:cNvSpPr txBox="1"/>
          <p:nvPr/>
        </p:nvSpPr>
        <p:spPr>
          <a:xfrm>
            <a:off x="8551545" y="6329680"/>
            <a:ext cx="3183255" cy="275590"/>
          </a:xfrm>
          <a:prstGeom prst="rect">
            <a:avLst/>
          </a:prstGeom>
          <a:noFill/>
        </p:spPr>
        <p:txBody>
          <a:bodyPr wrap="square" rtlCol="0">
            <a:spAutoFit/>
          </a:bodyPr>
          <a:lstStyle/>
          <a:p>
            <a:r>
              <a:rPr sz="1200" dirty="0">
                <a:solidFill>
                  <a:srgbClr val="605E5E"/>
                </a:solidFill>
                <a:latin typeface="微软雅黑" panose="020B0503020204020204" charset="-122"/>
                <a:ea typeface="微软雅黑" panose="020B0503020204020204" charset="-122"/>
              </a:rPr>
              <a:t>新一代数据安全治理解决方案及服务提供商</a:t>
            </a:r>
            <a:endParaRPr sz="1200" dirty="0">
              <a:solidFill>
                <a:srgbClr val="605E5E"/>
              </a:solidFill>
              <a:latin typeface="微软雅黑" panose="020B0503020204020204" charset="-122"/>
              <a:ea typeface="微软雅黑" panose="020B0503020204020204" charset="-122"/>
            </a:endParaRPr>
          </a:p>
        </p:txBody>
      </p:sp>
      <p:sp>
        <p:nvSpPr>
          <p:cNvPr id="57" name="灯片编号占位符 56"/>
          <p:cNvSpPr>
            <a:spLocks noGrp="1"/>
          </p:cNvSpPr>
          <p:nvPr>
            <p:ph type="sldNum" sz="quarter" idx="12"/>
          </p:nvPr>
        </p:nvSpPr>
        <p:spPr>
          <a:xfrm>
            <a:off x="11529695" y="6292850"/>
            <a:ext cx="558800" cy="365125"/>
          </a:xfrm>
        </p:spPr>
        <p:txBody>
          <a:bodyPr/>
          <a:lstStyle/>
          <a:p>
            <a:r>
              <a:rPr lang="en-US" altLang="zh-CN">
                <a:solidFill>
                  <a:srgbClr val="0F6FC6"/>
                </a:solidFill>
                <a:latin typeface="微软雅黑" panose="020B0503020204020204" charset="-122"/>
                <a:ea typeface="微软雅黑" panose="020B0503020204020204" charset="-122"/>
              </a:rPr>
              <a:t>&gt; </a:t>
            </a:r>
            <a:fld id="{7D9BB5D0-35E4-459D-AEF3-FE4D7C45CC19}" type="slidenum">
              <a:rPr lang="zh-CN" altLang="en-US" smtClean="0">
                <a:solidFill>
                  <a:srgbClr val="0F6FC6"/>
                </a:solidFill>
                <a:latin typeface="微软雅黑" panose="020B0503020204020204" charset="-122"/>
                <a:ea typeface="微软雅黑" panose="020B0503020204020204" charset="-122"/>
              </a:rPr>
            </a:fld>
            <a:endParaRPr lang="zh-CN" altLang="en-US">
              <a:solidFill>
                <a:srgbClr val="0F6FC6"/>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823547" y="203369"/>
            <a:ext cx="7139616" cy="430887"/>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2.7.2 </a:t>
            </a:r>
            <a:r>
              <a:rPr lang="zh-CN" altLang="en-US" sz="2200" b="1" dirty="0">
                <a:solidFill>
                  <a:schemeClr val="accent1"/>
                </a:solidFill>
                <a:latin typeface="微软雅黑" panose="020B0503020204020204" charset="-122"/>
                <a:ea typeface="微软雅黑" panose="020B0503020204020204" charset="-122"/>
              </a:rPr>
              <a:t>对外数据交互解决方案</a:t>
            </a:r>
            <a:r>
              <a:rPr lang="en-US" altLang="zh-CN" sz="2200" b="1" dirty="0">
                <a:solidFill>
                  <a:schemeClr val="accent1"/>
                </a:solidFill>
                <a:latin typeface="微软雅黑" panose="020B0503020204020204" charset="-122"/>
                <a:ea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rPr>
              <a:t>流程解密外发</a:t>
            </a:r>
            <a:endParaRPr lang="en-US" altLang="zh-CN" sz="2200" b="1" dirty="0">
              <a:solidFill>
                <a:schemeClr val="accent1"/>
              </a:solidFill>
              <a:latin typeface="微软雅黑" panose="020B0503020204020204" charset="-122"/>
              <a:ea typeface="微软雅黑" panose="020B0503020204020204" charset="-122"/>
            </a:endParaRPr>
          </a:p>
        </p:txBody>
      </p:sp>
      <p:sp>
        <p:nvSpPr>
          <p:cNvPr id="184" name="文本框 183"/>
          <p:cNvSpPr txBox="1"/>
          <p:nvPr/>
        </p:nvSpPr>
        <p:spPr>
          <a:xfrm>
            <a:off x="7189815" y="3694306"/>
            <a:ext cx="4407525" cy="3003515"/>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rPr>
              <a:t>审批流程支持</a:t>
            </a:r>
            <a:r>
              <a:rPr lang="zh-CN" altLang="en-US" sz="1600" b="1" dirty="0">
                <a:solidFill>
                  <a:srgbClr val="C00000"/>
                </a:solidFill>
                <a:latin typeface="微软雅黑" panose="020B0503020204020204" charset="-122"/>
                <a:ea typeface="微软雅黑" panose="020B0503020204020204" charset="-122"/>
              </a:rPr>
              <a:t>多级审批</a:t>
            </a:r>
            <a:r>
              <a:rPr lang="zh-CN" altLang="en-US"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代理审批</a:t>
            </a:r>
            <a:r>
              <a:rPr lang="zh-CN" altLang="en-US"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快速审批</a:t>
            </a:r>
            <a:r>
              <a:rPr lang="zh-CN" altLang="en-US" sz="1600" dirty="0">
                <a:latin typeface="微软雅黑" panose="020B0503020204020204" charset="-122"/>
                <a:ea typeface="微软雅黑" panose="020B0503020204020204" charset="-122"/>
              </a:rPr>
              <a:t>和</a:t>
            </a:r>
            <a:r>
              <a:rPr lang="zh-CN" altLang="en-US" sz="1600" b="1" dirty="0">
                <a:solidFill>
                  <a:srgbClr val="C00000"/>
                </a:solidFill>
                <a:latin typeface="微软雅黑" panose="020B0503020204020204" charset="-122"/>
                <a:ea typeface="微软雅黑" panose="020B0503020204020204" charset="-122"/>
              </a:rPr>
              <a:t>流程终止审批</a:t>
            </a:r>
            <a:r>
              <a:rPr lang="zh-CN" altLang="en-US" sz="1600" dirty="0">
                <a:latin typeface="微软雅黑" panose="020B0503020204020204" charset="-122"/>
                <a:ea typeface="微软雅黑" panose="020B0503020204020204" charset="-122"/>
              </a:rPr>
              <a:t>；审批使用人、审核人可自由设定，并且支持“会签”、“非会签”模式，支持</a:t>
            </a:r>
            <a:r>
              <a:rPr lang="zh-CN" altLang="en-US" sz="1600" dirty="0">
                <a:solidFill>
                  <a:srgbClr val="FF0000"/>
                </a:solidFill>
                <a:latin typeface="微软雅黑" panose="020B0503020204020204" charset="-122"/>
                <a:ea typeface="微软雅黑" panose="020B0503020204020204" charset="-122"/>
              </a:rPr>
              <a:t>审批文件预览、文件过滤、快速审批、文件自动解密</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sym typeface="+mn-ea"/>
              </a:rPr>
              <a:t>全网唯一支持不同密级文件采用不同流程</a:t>
            </a:r>
            <a:endParaRPr lang="zh-CN" altLang="en-US" sz="1600" b="1" dirty="0">
              <a:solidFill>
                <a:srgbClr val="C00000"/>
              </a:solidFill>
              <a:latin typeface="微软雅黑" panose="020B0503020204020204" charset="-122"/>
              <a:ea typeface="微软雅黑" panose="020B0503020204020204" charset="-122"/>
              <a:sym typeface="+mn-ea"/>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sym typeface="+mn-ea"/>
              </a:rPr>
              <a:t>全网唯一同时支持原文件解密模式和指定专员接收解密文件模式</a:t>
            </a:r>
            <a:endParaRPr lang="zh-CN" altLang="en-US" sz="1600" b="1" dirty="0">
              <a:solidFill>
                <a:srgbClr val="C00000"/>
              </a:solidFill>
              <a:latin typeface="微软雅黑" panose="020B0503020204020204" charset="-122"/>
              <a:ea typeface="微软雅黑" panose="020B0503020204020204" charset="-122"/>
              <a:sym typeface="+mn-ea"/>
            </a:endParaRPr>
          </a:p>
        </p:txBody>
      </p:sp>
      <p:grpSp>
        <p:nvGrpSpPr>
          <p:cNvPr id="26" name="组合 25"/>
          <p:cNvGrpSpPr/>
          <p:nvPr/>
        </p:nvGrpSpPr>
        <p:grpSpPr>
          <a:xfrm>
            <a:off x="401037" y="1869296"/>
            <a:ext cx="11254593" cy="1588948"/>
            <a:chOff x="683854" y="1640751"/>
            <a:chExt cx="11024391" cy="1588948"/>
          </a:xfrm>
        </p:grpSpPr>
        <p:grpSp>
          <p:nvGrpSpPr>
            <p:cNvPr id="12" name="组合 66"/>
            <p:cNvGrpSpPr/>
            <p:nvPr/>
          </p:nvGrpSpPr>
          <p:grpSpPr bwMode="auto">
            <a:xfrm>
              <a:off x="5459093" y="1747264"/>
              <a:ext cx="1588256" cy="1446984"/>
              <a:chOff x="2714612" y="2071678"/>
              <a:chExt cx="1428760" cy="1643074"/>
            </a:xfrm>
          </p:grpSpPr>
          <p:sp>
            <p:nvSpPr>
              <p:cNvPr id="13" name="对角圆角矩形 5"/>
              <p:cNvSpPr/>
              <p:nvPr/>
            </p:nvSpPr>
            <p:spPr>
              <a:xfrm>
                <a:off x="2714820" y="2072095"/>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pic>
            <p:nvPicPr>
              <p:cNvPr id="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6050" y="2214554"/>
                <a:ext cx="1252977"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sp>
          <p:nvSpPr>
            <p:cNvPr id="5" name="右箭头 4"/>
            <p:cNvSpPr/>
            <p:nvPr/>
          </p:nvSpPr>
          <p:spPr>
            <a:xfrm>
              <a:off x="7165044" y="2240650"/>
              <a:ext cx="714669"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sp>
          <p:nvSpPr>
            <p:cNvPr id="4" name="右箭头 3"/>
            <p:cNvSpPr/>
            <p:nvPr/>
          </p:nvSpPr>
          <p:spPr>
            <a:xfrm>
              <a:off x="4744424" y="2233030"/>
              <a:ext cx="714669"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sp>
          <p:nvSpPr>
            <p:cNvPr id="31" name="右箭头 30"/>
            <p:cNvSpPr/>
            <p:nvPr/>
          </p:nvSpPr>
          <p:spPr bwMode="auto">
            <a:xfrm>
              <a:off x="2362539" y="2233665"/>
              <a:ext cx="714669"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grpSp>
          <p:nvGrpSpPr>
            <p:cNvPr id="32" name="组合 59"/>
            <p:cNvGrpSpPr/>
            <p:nvPr/>
          </p:nvGrpSpPr>
          <p:grpSpPr bwMode="auto">
            <a:xfrm>
              <a:off x="10119989" y="1684240"/>
              <a:ext cx="1588256" cy="1446984"/>
              <a:chOff x="6858016" y="2071678"/>
              <a:chExt cx="1428760" cy="1643074"/>
            </a:xfrm>
          </p:grpSpPr>
          <p:sp>
            <p:nvSpPr>
              <p:cNvPr id="65" name="对角圆角矩形 64"/>
              <p:cNvSpPr/>
              <p:nvPr/>
            </p:nvSpPr>
            <p:spPr>
              <a:xfrm>
                <a:off x="6858070" y="2072095"/>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pic>
            <p:nvPicPr>
              <p:cNvPr id="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92" y="2214554"/>
                <a:ext cx="1165155"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sp>
          <p:nvSpPr>
            <p:cNvPr id="40" name="对角圆角矩形 2"/>
            <p:cNvSpPr/>
            <p:nvPr/>
          </p:nvSpPr>
          <p:spPr bwMode="auto">
            <a:xfrm>
              <a:off x="719794" y="1783082"/>
              <a:ext cx="1588197" cy="1446292"/>
            </a:xfrm>
            <a:prstGeom prst="round2DiagRect">
              <a:avLst/>
            </a:prstGeom>
            <a:solidFill>
              <a:schemeClr val="bg1"/>
            </a:solidFill>
            <a:ln w="28575" cmpd="thickThin">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97" y="1908540"/>
              <a:ext cx="1388651" cy="10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nvGrpSpPr>
            <p:cNvPr id="42" name="组合 66"/>
            <p:cNvGrpSpPr/>
            <p:nvPr/>
          </p:nvGrpSpPr>
          <p:grpSpPr bwMode="auto">
            <a:xfrm>
              <a:off x="3101294" y="1782715"/>
              <a:ext cx="1588256" cy="1446984"/>
              <a:chOff x="2714612" y="2071678"/>
              <a:chExt cx="1428760" cy="1643074"/>
            </a:xfrm>
          </p:grpSpPr>
          <p:sp>
            <p:nvSpPr>
              <p:cNvPr id="61" name="对角圆角矩形 5"/>
              <p:cNvSpPr/>
              <p:nvPr/>
            </p:nvSpPr>
            <p:spPr>
              <a:xfrm>
                <a:off x="2714820" y="2072095"/>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pic>
            <p:nvPicPr>
              <p:cNvPr id="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6050" y="2214554"/>
                <a:ext cx="1252977"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sp>
          <p:nvSpPr>
            <p:cNvPr id="50" name="TextBox 15"/>
            <p:cNvSpPr txBox="1">
              <a:spLocks noChangeArrowheads="1"/>
            </p:cNvSpPr>
            <p:nvPr/>
          </p:nvSpPr>
          <p:spPr bwMode="auto">
            <a:xfrm>
              <a:off x="890048" y="2881592"/>
              <a:ext cx="14179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a:solidFill>
                    <a:srgbClr val="000000"/>
                  </a:solidFill>
                  <a:latin typeface="Arial" panose="020B0604020202020204" pitchFamily="34" charset="0"/>
                </a:rPr>
                <a:t>流程申请人</a:t>
              </a:r>
              <a:endParaRPr lang="zh-CN" altLang="en-US" sz="1600" b="1">
                <a:solidFill>
                  <a:srgbClr val="000000"/>
                </a:solidFill>
                <a:latin typeface="Arial" panose="020B0604020202020204" pitchFamily="34" charset="0"/>
              </a:endParaRPr>
            </a:p>
          </p:txBody>
        </p:sp>
        <p:sp>
          <p:nvSpPr>
            <p:cNvPr id="51" name="TextBox 16"/>
            <p:cNvSpPr txBox="1">
              <a:spLocks noChangeArrowheads="1"/>
            </p:cNvSpPr>
            <p:nvPr/>
          </p:nvSpPr>
          <p:spPr bwMode="auto">
            <a:xfrm>
              <a:off x="3351695" y="2876995"/>
              <a:ext cx="11504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000000"/>
                  </a:solidFill>
                  <a:latin typeface="Arial" panose="020B0604020202020204" pitchFamily="34" charset="0"/>
                </a:rPr>
                <a:t>部门经理</a:t>
              </a:r>
              <a:endParaRPr lang="zh-CN" altLang="en-US" sz="1600" b="1" dirty="0">
                <a:solidFill>
                  <a:srgbClr val="000000"/>
                </a:solidFill>
                <a:latin typeface="Arial" panose="020B0604020202020204" pitchFamily="34" charset="0"/>
              </a:endParaRPr>
            </a:p>
          </p:txBody>
        </p:sp>
        <p:sp>
          <p:nvSpPr>
            <p:cNvPr id="52" name="TextBox 17"/>
            <p:cNvSpPr txBox="1">
              <a:spLocks noChangeArrowheads="1"/>
            </p:cNvSpPr>
            <p:nvPr/>
          </p:nvSpPr>
          <p:spPr bwMode="auto">
            <a:xfrm>
              <a:off x="5760361" y="2886883"/>
              <a:ext cx="10648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000000"/>
                  </a:solidFill>
                  <a:latin typeface="Arial" panose="020B0604020202020204" pitchFamily="34" charset="0"/>
                </a:rPr>
                <a:t>主管副总</a:t>
              </a:r>
              <a:endParaRPr lang="zh-CN" altLang="en-US" sz="1600" b="1" dirty="0">
                <a:solidFill>
                  <a:srgbClr val="000000"/>
                </a:solidFill>
                <a:latin typeface="Arial" panose="020B0604020202020204" pitchFamily="34" charset="0"/>
              </a:endParaRPr>
            </a:p>
          </p:txBody>
        </p:sp>
        <p:sp>
          <p:nvSpPr>
            <p:cNvPr id="53" name="TextBox 18"/>
            <p:cNvSpPr txBox="1">
              <a:spLocks noChangeArrowheads="1"/>
            </p:cNvSpPr>
            <p:nvPr/>
          </p:nvSpPr>
          <p:spPr bwMode="auto">
            <a:xfrm>
              <a:off x="10206042" y="2787498"/>
              <a:ext cx="1502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000000"/>
                  </a:solidFill>
                  <a:latin typeface="Arial" panose="020B0604020202020204" pitchFamily="34" charset="0"/>
                </a:rPr>
                <a:t>最终接受用户</a:t>
              </a:r>
              <a:endParaRPr lang="zh-CN" altLang="en-US" sz="1600" b="1" dirty="0">
                <a:solidFill>
                  <a:srgbClr val="000000"/>
                </a:solidFill>
                <a:latin typeface="Arial" panose="020B0604020202020204" pitchFamily="34" charset="0"/>
              </a:endParaRPr>
            </a:p>
          </p:txBody>
        </p:sp>
        <p:sp>
          <p:nvSpPr>
            <p:cNvPr id="54" name="矩形 36"/>
            <p:cNvSpPr>
              <a:spLocks noChangeArrowheads="1"/>
            </p:cNvSpPr>
            <p:nvPr/>
          </p:nvSpPr>
          <p:spPr bwMode="auto">
            <a:xfrm>
              <a:off x="2286971" y="2305419"/>
              <a:ext cx="916667"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a:solidFill>
                    <a:srgbClr val="000000"/>
                  </a:solidFill>
                  <a:latin typeface="微软雅黑" panose="020B0503020204020204" charset="-122"/>
                  <a:ea typeface="微软雅黑" panose="020B0503020204020204" charset="-122"/>
                </a:rPr>
                <a:t>审批请求</a:t>
              </a:r>
              <a:endParaRPr lang="zh-CN" altLang="en-US" sz="1200" b="1">
                <a:solidFill>
                  <a:srgbClr val="000000"/>
                </a:solidFill>
                <a:latin typeface="微软雅黑" panose="020B0503020204020204" charset="-122"/>
                <a:ea typeface="微软雅黑" panose="020B0503020204020204" charset="-122"/>
              </a:endParaRPr>
            </a:p>
          </p:txBody>
        </p:sp>
        <p:sp>
          <p:nvSpPr>
            <p:cNvPr id="58" name="矩形 40"/>
            <p:cNvSpPr>
              <a:spLocks noChangeArrowheads="1"/>
            </p:cNvSpPr>
            <p:nvPr/>
          </p:nvSpPr>
          <p:spPr bwMode="auto">
            <a:xfrm>
              <a:off x="7112790" y="2318869"/>
              <a:ext cx="835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dirty="0">
                  <a:solidFill>
                    <a:srgbClr val="000000"/>
                  </a:solidFill>
                  <a:latin typeface="微软雅黑" panose="020B0503020204020204" charset="-122"/>
                  <a:ea typeface="微软雅黑" panose="020B0503020204020204" charset="-122"/>
                </a:rPr>
                <a:t>审批通过</a:t>
              </a:r>
              <a:endParaRPr lang="zh-CN" altLang="en-US" sz="1200" b="1" dirty="0">
                <a:solidFill>
                  <a:srgbClr val="000000"/>
                </a:solidFill>
                <a:latin typeface="微软雅黑" panose="020B0503020204020204" charset="-122"/>
                <a:ea typeface="微软雅黑" panose="020B0503020204020204" charset="-122"/>
              </a:endParaRPr>
            </a:p>
          </p:txBody>
        </p:sp>
        <p:sp>
          <p:nvSpPr>
            <p:cNvPr id="57" name="矩形 39"/>
            <p:cNvSpPr>
              <a:spLocks noChangeArrowheads="1"/>
            </p:cNvSpPr>
            <p:nvPr/>
          </p:nvSpPr>
          <p:spPr bwMode="auto">
            <a:xfrm>
              <a:off x="4657542" y="2323948"/>
              <a:ext cx="801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dirty="0">
                  <a:solidFill>
                    <a:srgbClr val="000000"/>
                  </a:solidFill>
                  <a:latin typeface="微软雅黑" panose="020B0503020204020204" charset="-122"/>
                  <a:ea typeface="微软雅黑" panose="020B0503020204020204" charset="-122"/>
                </a:rPr>
                <a:t>审批通过</a:t>
              </a:r>
              <a:endParaRPr lang="zh-CN" altLang="en-US" sz="1200" b="1" dirty="0">
                <a:solidFill>
                  <a:srgbClr val="000000"/>
                </a:solidFill>
                <a:latin typeface="微软雅黑" panose="020B0503020204020204" charset="-122"/>
                <a:ea typeface="微软雅黑" panose="020B0503020204020204" charset="-122"/>
              </a:endParaRP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592" y="1807786"/>
              <a:ext cx="246298"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869" y="1895836"/>
              <a:ext cx="246298"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716" y="1838430"/>
              <a:ext cx="246298"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58"/>
            <p:cNvGrpSpPr/>
            <p:nvPr/>
          </p:nvGrpSpPr>
          <p:grpSpPr bwMode="auto">
            <a:xfrm>
              <a:off x="7933209" y="1719254"/>
              <a:ext cx="1588256" cy="1446984"/>
              <a:chOff x="4786314" y="2071678"/>
              <a:chExt cx="1428760" cy="1643074"/>
            </a:xfrm>
          </p:grpSpPr>
          <p:sp>
            <p:nvSpPr>
              <p:cNvPr id="10" name="对角圆角矩形 62"/>
              <p:cNvSpPr/>
              <p:nvPr/>
            </p:nvSpPr>
            <p:spPr>
              <a:xfrm>
                <a:off x="4786446" y="2072095"/>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2" y="2214554"/>
                <a:ext cx="1274875"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0629" y="1640751"/>
              <a:ext cx="633845" cy="535578"/>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7262" y="1662160"/>
              <a:ext cx="633845" cy="535578"/>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666" y="1731590"/>
              <a:ext cx="633845" cy="535578"/>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854" y="1684240"/>
              <a:ext cx="633845" cy="535578"/>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3864" y="1640751"/>
              <a:ext cx="633845" cy="535578"/>
            </a:xfrm>
            <a:prstGeom prst="rect">
              <a:avLst/>
            </a:prstGeom>
          </p:spPr>
        </p:pic>
        <p:sp>
          <p:nvSpPr>
            <p:cNvPr id="21" name="右箭头 4"/>
            <p:cNvSpPr/>
            <p:nvPr/>
          </p:nvSpPr>
          <p:spPr>
            <a:xfrm>
              <a:off x="9458715" y="2197738"/>
              <a:ext cx="714669"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2400" b="1">
                <a:solidFill>
                  <a:srgbClr val="FFFFFF"/>
                </a:solidFill>
              </a:endParaRPr>
            </a:p>
          </p:txBody>
        </p:sp>
        <p:sp>
          <p:nvSpPr>
            <p:cNvPr id="22" name="矩形 40"/>
            <p:cNvSpPr>
              <a:spLocks noChangeArrowheads="1"/>
            </p:cNvSpPr>
            <p:nvPr/>
          </p:nvSpPr>
          <p:spPr bwMode="auto">
            <a:xfrm>
              <a:off x="9405186" y="2305419"/>
              <a:ext cx="52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dirty="0">
                  <a:solidFill>
                    <a:srgbClr val="000000"/>
                  </a:solidFill>
                  <a:latin typeface="微软雅黑" panose="020B0503020204020204" charset="-122"/>
                  <a:ea typeface="微软雅黑" panose="020B0503020204020204" charset="-122"/>
                </a:rPr>
                <a:t>外发</a:t>
              </a:r>
              <a:endParaRPr lang="zh-CN" altLang="en-US" sz="1200" b="1" dirty="0">
                <a:solidFill>
                  <a:srgbClr val="000000"/>
                </a:solidFill>
                <a:latin typeface="微软雅黑" panose="020B0503020204020204" charset="-122"/>
                <a:ea typeface="微软雅黑" panose="020B0503020204020204" charset="-122"/>
              </a:endParaRPr>
            </a:p>
          </p:txBody>
        </p:sp>
        <p:sp>
          <p:nvSpPr>
            <p:cNvPr id="24" name="TextBox 17"/>
            <p:cNvSpPr txBox="1">
              <a:spLocks noChangeArrowheads="1"/>
            </p:cNvSpPr>
            <p:nvPr/>
          </p:nvSpPr>
          <p:spPr bwMode="auto">
            <a:xfrm>
              <a:off x="7844631" y="2857088"/>
              <a:ext cx="10648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000000"/>
                  </a:solidFill>
                  <a:latin typeface="Arial" panose="020B0604020202020204" pitchFamily="34" charset="0"/>
                </a:rPr>
                <a:t>文控专员</a:t>
              </a:r>
              <a:endParaRPr lang="zh-CN" altLang="en-US" sz="1600" b="1" dirty="0">
                <a:solidFill>
                  <a:srgbClr val="000000"/>
                </a:solidFill>
                <a:latin typeface="Arial" panose="020B0604020202020204" pitchFamily="34" charset="0"/>
              </a:endParaRPr>
            </a:p>
          </p:txBody>
        </p:sp>
      </p:grpSp>
      <p:sp>
        <p:nvSpPr>
          <p:cNvPr id="25" name="文本框 24"/>
          <p:cNvSpPr txBox="1"/>
          <p:nvPr/>
        </p:nvSpPr>
        <p:spPr>
          <a:xfrm>
            <a:off x="1068530" y="673688"/>
            <a:ext cx="9987915" cy="1156855"/>
          </a:xfrm>
          <a:prstGeom prst="rect">
            <a:avLst/>
          </a:prstGeom>
          <a:noFill/>
        </p:spPr>
        <p:txBody>
          <a:bodyPr wrap="square" rtlCol="0">
            <a:spAutoFit/>
          </a:bodyPr>
          <a:lstStyle/>
          <a:p>
            <a:pPr>
              <a:lnSpc>
                <a:spcPct val="150000"/>
              </a:lnSpc>
              <a:buClr>
                <a:schemeClr val="accent1"/>
              </a:buClr>
            </a:pPr>
            <a:r>
              <a:rPr lang="en-US" altLang="zh-CN" sz="1600" b="1" dirty="0">
                <a:solidFill>
                  <a:srgbClr val="C00000"/>
                </a:solidFill>
                <a:latin typeface="微软雅黑" panose="020B0503020204020204" charset="-122"/>
                <a:ea typeface="微软雅黑" panose="020B0503020204020204" charset="-122"/>
              </a:rPr>
              <a:t>1</a:t>
            </a:r>
            <a:r>
              <a:rPr lang="zh-CN" altLang="en-US" sz="1600" b="1" dirty="0">
                <a:solidFill>
                  <a:srgbClr val="C00000"/>
                </a:solidFill>
                <a:latin typeface="微软雅黑" panose="020B0503020204020204" charset="-122"/>
                <a:ea typeface="微软雅黑" panose="020B0503020204020204" charset="-122"/>
              </a:rPr>
              <a:t>、绝密文件禁止通过流程解密</a:t>
            </a:r>
            <a:endParaRPr lang="en-US" altLang="zh-CN" sz="1600" b="1" dirty="0">
              <a:solidFill>
                <a:srgbClr val="C00000"/>
              </a:solidFill>
              <a:latin typeface="微软雅黑" panose="020B0503020204020204" charset="-122"/>
              <a:ea typeface="微软雅黑" panose="020B0503020204020204" charset="-122"/>
            </a:endParaRPr>
          </a:p>
          <a:p>
            <a:pPr>
              <a:lnSpc>
                <a:spcPct val="150000"/>
              </a:lnSpc>
              <a:buClr>
                <a:schemeClr val="accent1"/>
              </a:buClr>
            </a:pPr>
            <a:r>
              <a:rPr lang="en-US" altLang="zh-CN" sz="1600" b="1" dirty="0">
                <a:solidFill>
                  <a:srgbClr val="C00000"/>
                </a:solidFill>
                <a:latin typeface="微软雅黑" panose="020B0503020204020204" charset="-122"/>
                <a:ea typeface="微软雅黑" panose="020B0503020204020204" charset="-122"/>
                <a:sym typeface="+mn-ea"/>
              </a:rPr>
              <a:t>2</a:t>
            </a:r>
            <a:r>
              <a:rPr lang="zh-CN" altLang="en-US" sz="1600" b="1" dirty="0">
                <a:solidFill>
                  <a:srgbClr val="C00000"/>
                </a:solidFill>
                <a:latin typeface="微软雅黑" panose="020B0503020204020204" charset="-122"/>
                <a:ea typeface="微软雅黑" panose="020B0503020204020204" charset="-122"/>
                <a:sym typeface="+mn-ea"/>
              </a:rPr>
              <a:t>、机密文件解密流程通过后由文控对外发送，申请人和审批人终端上没有解密文件</a:t>
            </a:r>
            <a:endParaRPr lang="en-US" altLang="zh-CN" sz="1600" b="1" dirty="0">
              <a:solidFill>
                <a:srgbClr val="C00000"/>
              </a:solidFill>
              <a:latin typeface="微软雅黑" panose="020B0503020204020204" charset="-122"/>
              <a:ea typeface="微软雅黑" panose="020B0503020204020204" charset="-122"/>
              <a:sym typeface="+mn-ea"/>
            </a:endParaRPr>
          </a:p>
          <a:p>
            <a:pPr>
              <a:lnSpc>
                <a:spcPct val="150000"/>
              </a:lnSpc>
              <a:buClr>
                <a:schemeClr val="accent1"/>
              </a:buClr>
            </a:pPr>
            <a:r>
              <a:rPr lang="en-US" altLang="zh-CN" sz="1600" b="1" dirty="0">
                <a:solidFill>
                  <a:srgbClr val="C00000"/>
                </a:solidFill>
                <a:latin typeface="微软雅黑" panose="020B0503020204020204" charset="-122"/>
                <a:ea typeface="微软雅黑" panose="020B0503020204020204" charset="-122"/>
                <a:sym typeface="+mn-ea"/>
              </a:rPr>
              <a:t>3</a:t>
            </a:r>
            <a:r>
              <a:rPr lang="zh-CN" altLang="en-US" sz="1600" b="1" dirty="0">
                <a:solidFill>
                  <a:srgbClr val="C00000"/>
                </a:solidFill>
                <a:latin typeface="微软雅黑" panose="020B0503020204020204" charset="-122"/>
                <a:ea typeface="微软雅黑" panose="020B0503020204020204" charset="-122"/>
                <a:sym typeface="+mn-ea"/>
              </a:rPr>
              <a:t>、普通商密文件简易审批流程，原文件直接解密</a:t>
            </a:r>
            <a:endParaRPr lang="zh-CN" altLang="en-US" sz="1600" b="1" dirty="0">
              <a:solidFill>
                <a:srgbClr val="C00000"/>
              </a:solidFill>
              <a:latin typeface="微软雅黑" panose="020B0503020204020204" charset="-122"/>
              <a:ea typeface="微软雅黑" panose="020B0503020204020204" charset="-122"/>
              <a:sym typeface="+mn-ea"/>
            </a:endParaRPr>
          </a:p>
        </p:txBody>
      </p:sp>
      <p:grpSp>
        <p:nvGrpSpPr>
          <p:cNvPr id="121" name="组合 120"/>
          <p:cNvGrpSpPr/>
          <p:nvPr/>
        </p:nvGrpSpPr>
        <p:grpSpPr>
          <a:xfrm>
            <a:off x="401037" y="3922160"/>
            <a:ext cx="6477704" cy="2628817"/>
            <a:chOff x="667179" y="3918946"/>
            <a:chExt cx="6477704" cy="2628817"/>
          </a:xfrm>
        </p:grpSpPr>
        <p:sp>
          <p:nvSpPr>
            <p:cNvPr id="120" name="右箭头 30"/>
            <p:cNvSpPr/>
            <p:nvPr/>
          </p:nvSpPr>
          <p:spPr bwMode="auto">
            <a:xfrm>
              <a:off x="4746751" y="5157438"/>
              <a:ext cx="739140"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FFFFFF"/>
                </a:solidFill>
              </a:endParaRPr>
            </a:p>
          </p:txBody>
        </p:sp>
        <p:sp>
          <p:nvSpPr>
            <p:cNvPr id="94" name="手杖形箭头 28"/>
            <p:cNvSpPr/>
            <p:nvPr/>
          </p:nvSpPr>
          <p:spPr bwMode="auto">
            <a:xfrm rot="10800000" flipH="1" flipV="1">
              <a:off x="1265084" y="4001250"/>
              <a:ext cx="2888626" cy="791845"/>
            </a:xfrm>
            <a:prstGeom prst="uturnArrow">
              <a:avLst>
                <a:gd name="adj1" fmla="val 24739"/>
                <a:gd name="adj2" fmla="val 25000"/>
                <a:gd name="adj3" fmla="val 25000"/>
                <a:gd name="adj4" fmla="val 13429"/>
                <a:gd name="adj5" fmla="val 7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000000"/>
                </a:solidFill>
              </a:endParaRPr>
            </a:p>
          </p:txBody>
        </p:sp>
        <p:sp>
          <p:nvSpPr>
            <p:cNvPr id="95" name="右箭头 30"/>
            <p:cNvSpPr/>
            <p:nvPr/>
          </p:nvSpPr>
          <p:spPr bwMode="auto">
            <a:xfrm>
              <a:off x="2309924" y="5118214"/>
              <a:ext cx="739140" cy="44704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FFFFFF"/>
                </a:solidFill>
              </a:endParaRPr>
            </a:p>
          </p:txBody>
        </p:sp>
        <p:grpSp>
          <p:nvGrpSpPr>
            <p:cNvPr id="96" name="组合 95"/>
            <p:cNvGrpSpPr/>
            <p:nvPr/>
          </p:nvGrpSpPr>
          <p:grpSpPr bwMode="auto">
            <a:xfrm>
              <a:off x="5502304" y="4698603"/>
              <a:ext cx="1642579" cy="1446291"/>
              <a:chOff x="6845581" y="2107264"/>
              <a:chExt cx="1428707" cy="1642287"/>
            </a:xfrm>
          </p:grpSpPr>
          <p:sp>
            <p:nvSpPr>
              <p:cNvPr id="118" name="对角圆角矩形 64"/>
              <p:cNvSpPr/>
              <p:nvPr/>
            </p:nvSpPr>
            <p:spPr>
              <a:xfrm>
                <a:off x="6845581" y="2107264"/>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FFFFFF"/>
                  </a:solidFill>
                </a:endParaRPr>
              </a:p>
            </p:txBody>
          </p:sp>
          <p:pic>
            <p:nvPicPr>
              <p:cNvPr id="1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92" y="2214554"/>
                <a:ext cx="1165155"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sp>
          <p:nvSpPr>
            <p:cNvPr id="98" name="手杖形箭头 38"/>
            <p:cNvSpPr/>
            <p:nvPr/>
          </p:nvSpPr>
          <p:spPr bwMode="auto">
            <a:xfrm flipV="1">
              <a:off x="1406340" y="6007687"/>
              <a:ext cx="4819362" cy="503220"/>
            </a:xfrm>
            <a:prstGeom prst="uturnArrow">
              <a:avLst>
                <a:gd name="adj1" fmla="val 36428"/>
                <a:gd name="adj2" fmla="val 25000"/>
                <a:gd name="adj3" fmla="val 18143"/>
                <a:gd name="adj4" fmla="val 43750"/>
                <a:gd name="adj5" fmla="val 7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dirty="0">
                <a:solidFill>
                  <a:srgbClr val="000000"/>
                </a:solidFill>
              </a:endParaRPr>
            </a:p>
          </p:txBody>
        </p:sp>
        <p:sp>
          <p:nvSpPr>
            <p:cNvPr id="99" name="对角圆角矩形 2"/>
            <p:cNvSpPr/>
            <p:nvPr/>
          </p:nvSpPr>
          <p:spPr bwMode="auto">
            <a:xfrm>
              <a:off x="667179" y="4667632"/>
              <a:ext cx="1642579" cy="1446291"/>
            </a:xfrm>
            <a:prstGeom prst="round2DiagRect">
              <a:avLst/>
            </a:prstGeom>
            <a:solidFill>
              <a:schemeClr val="bg1"/>
            </a:solidFill>
            <a:ln w="28575" cmpd="thickThin">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FFFFFF"/>
                </a:solidFill>
              </a:endParaRPr>
            </a:p>
          </p:txBody>
        </p:sp>
        <p:pic>
          <p:nvPicPr>
            <p:cNvPr id="1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82" y="4793089"/>
              <a:ext cx="1436201" cy="10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nvGrpSpPr>
            <p:cNvPr id="101" name="组合 100"/>
            <p:cNvGrpSpPr/>
            <p:nvPr/>
          </p:nvGrpSpPr>
          <p:grpSpPr bwMode="auto">
            <a:xfrm>
              <a:off x="3048918" y="4667632"/>
              <a:ext cx="1642579" cy="1446291"/>
              <a:chOff x="2714820" y="2072095"/>
              <a:chExt cx="1428707" cy="1642287"/>
            </a:xfrm>
          </p:grpSpPr>
          <p:sp>
            <p:nvSpPr>
              <p:cNvPr id="114" name="对角圆角矩形 5"/>
              <p:cNvSpPr/>
              <p:nvPr/>
            </p:nvSpPr>
            <p:spPr>
              <a:xfrm>
                <a:off x="2714820" y="2072095"/>
                <a:ext cx="1428707" cy="1642287"/>
              </a:xfrm>
              <a:prstGeom prst="round2DiagRect">
                <a:avLst/>
              </a:prstGeom>
              <a:solidFill>
                <a:schemeClr val="bg1"/>
              </a:solidFill>
              <a:ln w="28575" cmpd="thickThin">
                <a:solidFill>
                  <a:schemeClr val="accent1">
                    <a:shade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400" b="1">
                  <a:solidFill>
                    <a:srgbClr val="FFFFFF"/>
                  </a:solidFill>
                </a:endParaRPr>
              </a:p>
            </p:txBody>
          </p:sp>
          <p:pic>
            <p:nvPicPr>
              <p:cNvPr id="11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6050" y="2214554"/>
                <a:ext cx="1252977" cy="12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pic>
        </p:grpSp>
        <p:sp>
          <p:nvSpPr>
            <p:cNvPr id="103" name="TextBox 15"/>
            <p:cNvSpPr txBox="1">
              <a:spLocks noChangeArrowheads="1"/>
            </p:cNvSpPr>
            <p:nvPr/>
          </p:nvSpPr>
          <p:spPr bwMode="auto">
            <a:xfrm>
              <a:off x="837433" y="5766141"/>
              <a:ext cx="1161135" cy="33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a:solidFill>
                    <a:srgbClr val="000000"/>
                  </a:solidFill>
                  <a:latin typeface="Arial" panose="020B0604020202020204" pitchFamily="34" charset="0"/>
                </a:rPr>
                <a:t>流程申请人</a:t>
              </a:r>
              <a:endParaRPr lang="zh-CN" altLang="en-US" sz="1600" b="1">
                <a:solidFill>
                  <a:srgbClr val="000000"/>
                </a:solidFill>
                <a:latin typeface="Arial" panose="020B0604020202020204" pitchFamily="34" charset="0"/>
              </a:endParaRPr>
            </a:p>
          </p:txBody>
        </p:sp>
        <p:sp>
          <p:nvSpPr>
            <p:cNvPr id="104" name="TextBox 16"/>
            <p:cNvSpPr txBox="1">
              <a:spLocks noChangeArrowheads="1"/>
            </p:cNvSpPr>
            <p:nvPr/>
          </p:nvSpPr>
          <p:spPr bwMode="auto">
            <a:xfrm>
              <a:off x="3299080" y="5761544"/>
              <a:ext cx="964332" cy="33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000000"/>
                  </a:solidFill>
                  <a:latin typeface="Arial" panose="020B0604020202020204" pitchFamily="34" charset="0"/>
                </a:rPr>
                <a:t>部门经理</a:t>
              </a:r>
              <a:endParaRPr lang="zh-CN" altLang="en-US" sz="1600" b="1" dirty="0">
                <a:solidFill>
                  <a:srgbClr val="000000"/>
                </a:solidFill>
                <a:latin typeface="Arial" panose="020B0604020202020204" pitchFamily="34" charset="0"/>
              </a:endParaRPr>
            </a:p>
          </p:txBody>
        </p:sp>
        <p:sp>
          <p:nvSpPr>
            <p:cNvPr id="106" name="TextBox 18"/>
            <p:cNvSpPr txBox="1">
              <a:spLocks noChangeArrowheads="1"/>
            </p:cNvSpPr>
            <p:nvPr/>
          </p:nvSpPr>
          <p:spPr bwMode="auto">
            <a:xfrm>
              <a:off x="5602655" y="5770522"/>
              <a:ext cx="1357937" cy="33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a:solidFill>
                    <a:srgbClr val="000000"/>
                  </a:solidFill>
                  <a:latin typeface="Arial" panose="020B0604020202020204" pitchFamily="34" charset="0"/>
                </a:rPr>
                <a:t>最终接受用户</a:t>
              </a:r>
              <a:endParaRPr lang="zh-CN" altLang="en-US" sz="1600" b="1">
                <a:solidFill>
                  <a:srgbClr val="000000"/>
                </a:solidFill>
                <a:latin typeface="Arial" panose="020B0604020202020204" pitchFamily="34" charset="0"/>
              </a:endParaRPr>
            </a:p>
          </p:txBody>
        </p:sp>
        <p:sp>
          <p:nvSpPr>
            <p:cNvPr id="107" name="矩形 106"/>
            <p:cNvSpPr>
              <a:spLocks noChangeArrowheads="1"/>
            </p:cNvSpPr>
            <p:nvPr/>
          </p:nvSpPr>
          <p:spPr bwMode="auto">
            <a:xfrm>
              <a:off x="2234355" y="5189968"/>
              <a:ext cx="94805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a:solidFill>
                    <a:srgbClr val="000000"/>
                  </a:solidFill>
                  <a:latin typeface="微软雅黑" panose="020B0503020204020204" charset="-122"/>
                  <a:ea typeface="微软雅黑" panose="020B0503020204020204" charset="-122"/>
                </a:rPr>
                <a:t>审批请求</a:t>
              </a:r>
              <a:endParaRPr lang="zh-CN" altLang="en-US" sz="1200" b="1">
                <a:solidFill>
                  <a:srgbClr val="000000"/>
                </a:solidFill>
                <a:latin typeface="微软雅黑" panose="020B0503020204020204" charset="-122"/>
                <a:ea typeface="微软雅黑" panose="020B0503020204020204" charset="-122"/>
              </a:endParaRPr>
            </a:p>
          </p:txBody>
        </p:sp>
        <p:sp>
          <p:nvSpPr>
            <p:cNvPr id="110" name="矩形 109"/>
            <p:cNvSpPr>
              <a:spLocks noChangeArrowheads="1"/>
            </p:cNvSpPr>
            <p:nvPr/>
          </p:nvSpPr>
          <p:spPr bwMode="auto">
            <a:xfrm>
              <a:off x="4696862" y="5232717"/>
              <a:ext cx="7924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200" b="1" dirty="0">
                  <a:solidFill>
                    <a:srgbClr val="000000"/>
                  </a:solidFill>
                  <a:latin typeface="微软雅黑" panose="020B0503020204020204" charset="-122"/>
                  <a:ea typeface="微软雅黑" panose="020B0503020204020204" charset="-122"/>
                </a:rPr>
                <a:t>审批通过</a:t>
              </a:r>
              <a:endParaRPr lang="zh-CN" altLang="en-US" sz="1200" b="1" dirty="0">
                <a:solidFill>
                  <a:srgbClr val="000000"/>
                </a:solidFill>
                <a:latin typeface="微软雅黑" panose="020B0503020204020204" charset="-122"/>
                <a:ea typeface="微软雅黑" panose="020B0503020204020204" charset="-122"/>
              </a:endParaRPr>
            </a:p>
          </p:txBody>
        </p:sp>
        <p:sp>
          <p:nvSpPr>
            <p:cNvPr id="111" name="矩形 110"/>
            <p:cNvSpPr>
              <a:spLocks noChangeArrowheads="1"/>
            </p:cNvSpPr>
            <p:nvPr/>
          </p:nvSpPr>
          <p:spPr bwMode="auto">
            <a:xfrm>
              <a:off x="1629943" y="3918946"/>
              <a:ext cx="1552468" cy="2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400" b="1" dirty="0">
                  <a:solidFill>
                    <a:srgbClr val="000000"/>
                  </a:solidFill>
                  <a:latin typeface="宋体" panose="02010600030101010101" pitchFamily="2" charset="-122"/>
                </a:rPr>
                <a:t>  审     批     流</a:t>
              </a:r>
              <a:endParaRPr lang="zh-CN" altLang="en-US" sz="1400" b="1" dirty="0">
                <a:solidFill>
                  <a:srgbClr val="000000"/>
                </a:solidFill>
                <a:latin typeface="宋体" panose="02010600030101010101" pitchFamily="2" charset="-122"/>
              </a:endParaRPr>
            </a:p>
          </p:txBody>
        </p:sp>
        <p:sp>
          <p:nvSpPr>
            <p:cNvPr id="112" name="矩形 111"/>
            <p:cNvSpPr>
              <a:spLocks noChangeArrowheads="1"/>
            </p:cNvSpPr>
            <p:nvPr/>
          </p:nvSpPr>
          <p:spPr bwMode="auto">
            <a:xfrm>
              <a:off x="1637143" y="6239986"/>
              <a:ext cx="3865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spcBef>
                  <a:spcPct val="0"/>
                </a:spcBef>
                <a:buFont typeface="Arial" panose="020B0604020202020204" pitchFamily="34" charset="0"/>
                <a:buNone/>
              </a:pPr>
              <a:r>
                <a:rPr lang="zh-CN" altLang="en-US" sz="1400" b="1" dirty="0">
                  <a:solidFill>
                    <a:srgbClr val="000000"/>
                  </a:solidFill>
                  <a:latin typeface="宋体" panose="02010600030101010101" pitchFamily="2" charset="-122"/>
                </a:rPr>
                <a:t>  原文件直接解密，申请人对外发送解密文件</a:t>
              </a:r>
              <a:endParaRPr lang="zh-CN" altLang="en-US" sz="1400" b="1" dirty="0">
                <a:solidFill>
                  <a:srgbClr val="000000"/>
                </a:solidFill>
                <a:latin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91" name="文本框 90"/>
          <p:cNvSpPr txBox="1"/>
          <p:nvPr/>
        </p:nvSpPr>
        <p:spPr>
          <a:xfrm>
            <a:off x="982980" y="203835"/>
            <a:ext cx="594804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2.7.2 </a:t>
            </a:r>
            <a:r>
              <a:rPr lang="zh-CN" altLang="en-US" sz="2200" b="1" dirty="0">
                <a:solidFill>
                  <a:schemeClr val="accent1"/>
                </a:solidFill>
                <a:latin typeface="微软雅黑" panose="020B0503020204020204" charset="-122"/>
                <a:ea typeface="微软雅黑" panose="020B0503020204020204" charset="-122"/>
              </a:rPr>
              <a:t>对外数据交互解决方案</a:t>
            </a:r>
            <a:r>
              <a:rPr lang="en-US" altLang="zh-CN" sz="2200" b="1" dirty="0">
                <a:solidFill>
                  <a:schemeClr val="accent1"/>
                </a:solidFill>
                <a:latin typeface="微软雅黑" panose="020B0503020204020204" charset="-122"/>
                <a:ea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rPr>
              <a:t>外发包</a:t>
            </a:r>
            <a:endParaRPr lang="en-US" altLang="zh-CN" sz="2200" b="1" dirty="0">
              <a:solidFill>
                <a:schemeClr val="accent1"/>
              </a:solidFill>
              <a:latin typeface="微软雅黑" panose="020B0503020204020204" charset="-122"/>
              <a:ea typeface="微软雅黑" panose="020B0503020204020204" charset="-122"/>
            </a:endParaRPr>
          </a:p>
        </p:txBody>
      </p:sp>
      <p:pic>
        <p:nvPicPr>
          <p:cNvPr id="128" name="图片 1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421" y="1810731"/>
            <a:ext cx="862532" cy="750695"/>
          </a:xfrm>
          <a:prstGeom prst="rect">
            <a:avLst/>
          </a:prstGeom>
        </p:spPr>
      </p:pic>
      <p:pic>
        <p:nvPicPr>
          <p:cNvPr id="19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88" y="2266262"/>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 name="Group 86"/>
          <p:cNvGrpSpPr/>
          <p:nvPr/>
        </p:nvGrpSpPr>
        <p:grpSpPr bwMode="auto">
          <a:xfrm>
            <a:off x="1440429" y="1970197"/>
            <a:ext cx="468312" cy="468312"/>
            <a:chOff x="1927" y="1933"/>
            <a:chExt cx="295" cy="295"/>
          </a:xfrm>
        </p:grpSpPr>
        <p:pic>
          <p:nvPicPr>
            <p:cNvPr id="132" name="Picture 87" descr="Doc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 y="1933"/>
              <a:ext cx="29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88" descr="200711132128118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2041"/>
              <a:ext cx="1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 name="Rectangle 85"/>
          <p:cNvSpPr>
            <a:spLocks noChangeArrowheads="1"/>
          </p:cNvSpPr>
          <p:nvPr/>
        </p:nvSpPr>
        <p:spPr bwMode="gray">
          <a:xfrm>
            <a:off x="1295966" y="1924159"/>
            <a:ext cx="720725"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grpSp>
        <p:nvGrpSpPr>
          <p:cNvPr id="137" name="Group 78"/>
          <p:cNvGrpSpPr/>
          <p:nvPr/>
        </p:nvGrpSpPr>
        <p:grpSpPr bwMode="auto">
          <a:xfrm>
            <a:off x="1440429" y="3979725"/>
            <a:ext cx="468312" cy="468313"/>
            <a:chOff x="1927" y="1933"/>
            <a:chExt cx="295" cy="295"/>
          </a:xfrm>
        </p:grpSpPr>
        <p:pic>
          <p:nvPicPr>
            <p:cNvPr id="138" name="Picture 79" descr="Doc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 y="1933"/>
              <a:ext cx="29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80" descr="200711132128118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2041"/>
              <a:ext cx="1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 name="Rectangle 81"/>
          <p:cNvSpPr>
            <a:spLocks noChangeArrowheads="1"/>
          </p:cNvSpPr>
          <p:nvPr/>
        </p:nvSpPr>
        <p:spPr bwMode="gray">
          <a:xfrm>
            <a:off x="1295966" y="3908288"/>
            <a:ext cx="792163" cy="57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sp>
        <p:nvSpPr>
          <p:cNvPr id="143" name="Rectangle 97"/>
          <p:cNvSpPr>
            <a:spLocks noChangeArrowheads="1"/>
          </p:cNvSpPr>
          <p:nvPr/>
        </p:nvSpPr>
        <p:spPr bwMode="gray">
          <a:xfrm>
            <a:off x="1151635" y="3825524"/>
            <a:ext cx="1108710" cy="901065"/>
          </a:xfrm>
          <a:prstGeom prst="rect">
            <a:avLst/>
          </a:prstGeom>
          <a:noFill/>
          <a:ln w="9525" algn="ctr">
            <a:solidFill>
              <a:srgbClr val="808080"/>
            </a:solidFill>
            <a:prstDash val="dashDot"/>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sp>
        <p:nvSpPr>
          <p:cNvPr id="144" name="Rectangle 111"/>
          <p:cNvSpPr>
            <a:spLocks noChangeArrowheads="1"/>
          </p:cNvSpPr>
          <p:nvPr/>
        </p:nvSpPr>
        <p:spPr bwMode="gray">
          <a:xfrm>
            <a:off x="1044320" y="1701449"/>
            <a:ext cx="1335405" cy="3100705"/>
          </a:xfrm>
          <a:prstGeom prst="rect">
            <a:avLst/>
          </a:prstGeom>
          <a:noFill/>
          <a:ln w="12700" cmpd="sng" algn="ctr">
            <a:solidFill>
              <a:schemeClr val="accent1">
                <a:shade val="50000"/>
              </a:schemeClr>
            </a:solidFill>
            <a:prstDash val="solid"/>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sp>
        <p:nvSpPr>
          <p:cNvPr id="145" name="Text Box 112"/>
          <p:cNvSpPr txBox="1">
            <a:spLocks noChangeArrowheads="1"/>
          </p:cNvSpPr>
          <p:nvPr/>
        </p:nvSpPr>
        <p:spPr bwMode="gray">
          <a:xfrm flipH="1">
            <a:off x="1262629" y="2489309"/>
            <a:ext cx="825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dirty="0">
                <a:solidFill>
                  <a:schemeClr val="bg1">
                    <a:lumMod val="50000"/>
                  </a:schemeClr>
                </a:solidFill>
                <a:latin typeface="Verdana" panose="020B0604030504040204" pitchFamily="34" charset="0"/>
                <a:ea typeface="黑体" panose="02010609060101010101" charset="-122"/>
              </a:rPr>
              <a:t>密码认证</a:t>
            </a:r>
            <a:endParaRPr lang="en-US" altLang="zh-CN" sz="1200" dirty="0">
              <a:solidFill>
                <a:schemeClr val="bg1">
                  <a:lumMod val="50000"/>
                </a:schemeClr>
              </a:solidFill>
              <a:latin typeface="Verdana" panose="020B0604030504040204" pitchFamily="34" charset="0"/>
              <a:ea typeface="黑体" panose="02010609060101010101" charset="-122"/>
            </a:endParaRPr>
          </a:p>
        </p:txBody>
      </p:sp>
      <p:sp>
        <p:nvSpPr>
          <p:cNvPr id="147" name="Text Box 113"/>
          <p:cNvSpPr txBox="1">
            <a:spLocks noChangeArrowheads="1"/>
          </p:cNvSpPr>
          <p:nvPr/>
        </p:nvSpPr>
        <p:spPr bwMode="gray">
          <a:xfrm>
            <a:off x="1151504" y="4451709"/>
            <a:ext cx="1108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dirty="0">
                <a:solidFill>
                  <a:schemeClr val="bg1">
                    <a:lumMod val="50000"/>
                  </a:schemeClr>
                </a:solidFill>
                <a:latin typeface="Verdana" panose="020B0604030504040204" pitchFamily="34" charset="0"/>
                <a:ea typeface="黑体" panose="02010609060101010101" charset="-122"/>
              </a:rPr>
              <a:t>授权码认证</a:t>
            </a:r>
            <a:endParaRPr lang="zh-CN" altLang="en-US" sz="1200" dirty="0">
              <a:solidFill>
                <a:schemeClr val="bg1">
                  <a:lumMod val="50000"/>
                </a:schemeClr>
              </a:solidFill>
              <a:latin typeface="Verdana" panose="020B0604030504040204" pitchFamily="34" charset="0"/>
              <a:ea typeface="黑体" panose="02010609060101010101" charset="-122"/>
            </a:endParaRPr>
          </a:p>
        </p:txBody>
      </p:sp>
      <p:sp>
        <p:nvSpPr>
          <p:cNvPr id="148" name="Rectangle 97"/>
          <p:cNvSpPr>
            <a:spLocks noChangeArrowheads="1"/>
          </p:cNvSpPr>
          <p:nvPr/>
        </p:nvSpPr>
        <p:spPr bwMode="gray">
          <a:xfrm>
            <a:off x="1151000" y="1775109"/>
            <a:ext cx="1109980" cy="969645"/>
          </a:xfrm>
          <a:prstGeom prst="rect">
            <a:avLst/>
          </a:prstGeom>
          <a:noFill/>
          <a:ln w="9525" algn="ctr">
            <a:solidFill>
              <a:srgbClr val="808080"/>
            </a:solidFill>
            <a:prstDash val="dashDot"/>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cxnSp>
        <p:nvCxnSpPr>
          <p:cNvPr id="151" name="直接箭头连接符 150"/>
          <p:cNvCxnSpPr/>
          <p:nvPr/>
        </p:nvCxnSpPr>
        <p:spPr bwMode="auto">
          <a:xfrm>
            <a:off x="817045" y="2206781"/>
            <a:ext cx="213750" cy="0"/>
          </a:xfrm>
          <a:prstGeom prst="straightConnector1">
            <a:avLst/>
          </a:prstGeom>
          <a:solidFill>
            <a:schemeClr val="accent1"/>
          </a:solidFill>
          <a:ln w="57150" cap="flat" cmpd="sng" algn="ctr">
            <a:solidFill>
              <a:schemeClr val="bg2">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2" name="Group 86"/>
          <p:cNvGrpSpPr/>
          <p:nvPr/>
        </p:nvGrpSpPr>
        <p:grpSpPr bwMode="auto">
          <a:xfrm>
            <a:off x="1434254" y="3009445"/>
            <a:ext cx="468312" cy="468312"/>
            <a:chOff x="1927" y="1933"/>
            <a:chExt cx="295" cy="295"/>
          </a:xfrm>
        </p:grpSpPr>
        <p:pic>
          <p:nvPicPr>
            <p:cNvPr id="153" name="Picture 87" descr="Doc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 y="1933"/>
              <a:ext cx="29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88" descr="200711132128118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2041"/>
              <a:ext cx="1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 name="Rectangle 85"/>
          <p:cNvSpPr>
            <a:spLocks noChangeArrowheads="1"/>
          </p:cNvSpPr>
          <p:nvPr/>
        </p:nvSpPr>
        <p:spPr bwMode="gray">
          <a:xfrm>
            <a:off x="1289791" y="2963407"/>
            <a:ext cx="720725"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sp>
        <p:nvSpPr>
          <p:cNvPr id="157" name="Text Box 112"/>
          <p:cNvSpPr txBox="1">
            <a:spLocks noChangeArrowheads="1"/>
          </p:cNvSpPr>
          <p:nvPr/>
        </p:nvSpPr>
        <p:spPr bwMode="gray">
          <a:xfrm flipH="1">
            <a:off x="1034437" y="3501682"/>
            <a:ext cx="13349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dirty="0">
                <a:solidFill>
                  <a:schemeClr val="bg1">
                    <a:lumMod val="50000"/>
                  </a:schemeClr>
                </a:solidFill>
                <a:latin typeface="Verdana" panose="020B0604030504040204" pitchFamily="34" charset="0"/>
                <a:ea typeface="黑体" panose="02010609060101010101" charset="-122"/>
              </a:rPr>
              <a:t>外协人员认证</a:t>
            </a:r>
            <a:endParaRPr lang="en-US" altLang="zh-CN" sz="1200" dirty="0">
              <a:solidFill>
                <a:schemeClr val="bg1">
                  <a:lumMod val="50000"/>
                </a:schemeClr>
              </a:solidFill>
              <a:latin typeface="Verdana" panose="020B0604030504040204" pitchFamily="34" charset="0"/>
              <a:ea typeface="黑体" panose="02010609060101010101" charset="-122"/>
            </a:endParaRPr>
          </a:p>
        </p:txBody>
      </p:sp>
      <p:sp>
        <p:nvSpPr>
          <p:cNvPr id="158" name="Rectangle 97"/>
          <p:cNvSpPr>
            <a:spLocks noChangeArrowheads="1"/>
          </p:cNvSpPr>
          <p:nvPr/>
        </p:nvSpPr>
        <p:spPr bwMode="gray">
          <a:xfrm>
            <a:off x="1151000" y="2813969"/>
            <a:ext cx="1109345" cy="969645"/>
          </a:xfrm>
          <a:prstGeom prst="rect">
            <a:avLst/>
          </a:prstGeom>
          <a:noFill/>
          <a:ln w="9525" algn="ctr">
            <a:solidFill>
              <a:srgbClr val="808080"/>
            </a:solidFill>
            <a:prstDash val="dashDot"/>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a:solidFill>
                <a:srgbClr val="0099CC"/>
              </a:solidFill>
              <a:latin typeface="Arial" panose="020B0604020202020204" pitchFamily="34" charset="0"/>
              <a:ea typeface="微软雅黑" panose="020B0503020204020204" charset="-122"/>
              <a:sym typeface="Arial" panose="020B0604020202020204" pitchFamily="34" charset="0"/>
            </a:endParaRPr>
          </a:p>
        </p:txBody>
      </p:sp>
      <p:cxnSp>
        <p:nvCxnSpPr>
          <p:cNvPr id="162" name="直接箭头连接符 161"/>
          <p:cNvCxnSpPr/>
          <p:nvPr/>
        </p:nvCxnSpPr>
        <p:spPr bwMode="auto">
          <a:xfrm>
            <a:off x="2369255" y="3263109"/>
            <a:ext cx="965200" cy="24765"/>
          </a:xfrm>
          <a:prstGeom prst="straightConnector1">
            <a:avLst/>
          </a:prstGeom>
          <a:solidFill>
            <a:schemeClr val="accent1"/>
          </a:solidFill>
          <a:ln w="57150" cap="flat" cmpd="sng" algn="ctr">
            <a:solidFill>
              <a:schemeClr val="accent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6" name="Picture 132" descr="acce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243" y="3075897"/>
            <a:ext cx="435075" cy="4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Text Box 112"/>
          <p:cNvSpPr txBox="1">
            <a:spLocks noChangeArrowheads="1"/>
          </p:cNvSpPr>
          <p:nvPr/>
        </p:nvSpPr>
        <p:spPr bwMode="gray">
          <a:xfrm flipH="1">
            <a:off x="2359160" y="3461306"/>
            <a:ext cx="825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dirty="0">
                <a:solidFill>
                  <a:schemeClr val="bg1">
                    <a:lumMod val="50000"/>
                  </a:schemeClr>
                </a:solidFill>
                <a:latin typeface="Verdana" panose="020B0604030504040204" pitchFamily="34" charset="0"/>
                <a:ea typeface="黑体" panose="02010609060101010101" charset="-122"/>
              </a:rPr>
              <a:t>校验通过</a:t>
            </a:r>
            <a:endParaRPr lang="en-US" altLang="zh-CN" sz="1200" dirty="0">
              <a:solidFill>
                <a:schemeClr val="bg1">
                  <a:lumMod val="50000"/>
                </a:schemeClr>
              </a:solidFill>
              <a:latin typeface="Verdana" panose="020B0604030504040204" pitchFamily="34" charset="0"/>
              <a:ea typeface="黑体" panose="02010609060101010101" charset="-122"/>
            </a:endParaRPr>
          </a:p>
        </p:txBody>
      </p:sp>
      <p:sp>
        <p:nvSpPr>
          <p:cNvPr id="170" name="Text Box 112"/>
          <p:cNvSpPr txBox="1">
            <a:spLocks noChangeArrowheads="1"/>
          </p:cNvSpPr>
          <p:nvPr/>
        </p:nvSpPr>
        <p:spPr bwMode="gray">
          <a:xfrm flipH="1">
            <a:off x="4317618" y="816977"/>
            <a:ext cx="41843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2800" dirty="0">
                <a:solidFill>
                  <a:schemeClr val="bg1">
                    <a:lumMod val="50000"/>
                  </a:schemeClr>
                </a:solidFill>
                <a:latin typeface="Verdana" panose="020B0604030504040204" pitchFamily="34" charset="0"/>
                <a:ea typeface="黑体" panose="02010609060101010101" charset="-122"/>
              </a:rPr>
              <a:t>虚拟桌面打开</a:t>
            </a:r>
            <a:endParaRPr lang="en-US" altLang="zh-CN" sz="2800" dirty="0">
              <a:solidFill>
                <a:schemeClr val="bg1">
                  <a:lumMod val="50000"/>
                </a:schemeClr>
              </a:solidFill>
              <a:latin typeface="Verdana" panose="020B0604030504040204" pitchFamily="34" charset="0"/>
              <a:ea typeface="黑体" panose="02010609060101010101" charset="-122"/>
            </a:endParaRPr>
          </a:p>
        </p:txBody>
      </p:sp>
      <p:pic>
        <p:nvPicPr>
          <p:cNvPr id="173" name="Picture 134" descr="表"/>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4965" y="2682102"/>
            <a:ext cx="673100" cy="56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Text Box 128"/>
          <p:cNvSpPr txBox="1">
            <a:spLocks noChangeArrowheads="1"/>
          </p:cNvSpPr>
          <p:nvPr/>
        </p:nvSpPr>
        <p:spPr bwMode="gray">
          <a:xfrm flipH="1">
            <a:off x="10738219" y="3385781"/>
            <a:ext cx="1453781" cy="307777"/>
          </a:xfrm>
          <a:prstGeom prst="rect">
            <a:avLst/>
          </a:prstGeom>
          <a:noFill/>
          <a:ln>
            <a:noFill/>
          </a:ln>
        </p:spPr>
        <p:txBody>
          <a:bodyPr wrap="square">
            <a:spAutoFit/>
          </a:bodyPr>
          <a:lstStyle>
            <a:defPPr>
              <a:defRPr lang="zh-CN"/>
            </a:defPPr>
            <a:lvl1pPr>
              <a:spcBef>
                <a:spcPct val="50000"/>
              </a:spcBef>
              <a:defRPr sz="2000" b="1">
                <a:solidFill>
                  <a:schemeClr val="bg1"/>
                </a:solidFill>
                <a:latin typeface="微软雅黑" panose="020B0503020204020204" charset="-122"/>
                <a:ea typeface="微软雅黑" panose="020B0503020204020204" charset="-122"/>
              </a:defRPr>
            </a:lvl1pPr>
            <a:lvl2pPr marL="742950" indent="-285750">
              <a:defRPr sz="1400" b="1">
                <a:solidFill>
                  <a:srgbClr val="FFFFFF"/>
                </a:solidFill>
                <a:latin typeface="Verdana" panose="020B0604030504040204" pitchFamily="34" charset="0"/>
              </a:defRPr>
            </a:lvl2pPr>
            <a:lvl3pPr marL="1143000" indent="-228600">
              <a:defRPr sz="1400" b="1">
                <a:solidFill>
                  <a:srgbClr val="FFFFFF"/>
                </a:solidFill>
                <a:latin typeface="Verdana" panose="020B0604030504040204" pitchFamily="34" charset="0"/>
              </a:defRPr>
            </a:lvl3pPr>
            <a:lvl4pPr marL="1600200" indent="-228600">
              <a:defRPr sz="1400" b="1">
                <a:solidFill>
                  <a:srgbClr val="FFFFFF"/>
                </a:solidFill>
                <a:latin typeface="Verdana" panose="020B0604030504040204" pitchFamily="34" charset="0"/>
              </a:defRPr>
            </a:lvl4pPr>
            <a:lvl5pPr marL="2057400" indent="-228600">
              <a:defRPr sz="1400" b="1">
                <a:solidFill>
                  <a:srgbClr val="FFFFFF"/>
                </a:solidFill>
                <a:latin typeface="Verdana" panose="020B0604030504040204" pitchFamily="34" charset="0"/>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defRPr>
            </a:lvl9pPr>
          </a:lstStyle>
          <a:p>
            <a:r>
              <a:rPr lang="zh-CN" altLang="en-US" sz="1400" dirty="0">
                <a:solidFill>
                  <a:schemeClr val="bg1">
                    <a:lumMod val="50000"/>
                  </a:schemeClr>
                </a:solidFill>
              </a:rPr>
              <a:t>时间</a:t>
            </a:r>
            <a:r>
              <a:rPr lang="en-US" altLang="zh-CN" sz="1400" dirty="0">
                <a:solidFill>
                  <a:schemeClr val="bg1">
                    <a:lumMod val="50000"/>
                  </a:schemeClr>
                </a:solidFill>
              </a:rPr>
              <a:t>/</a:t>
            </a:r>
            <a:r>
              <a:rPr lang="zh-CN" altLang="en-US" sz="1400" dirty="0">
                <a:solidFill>
                  <a:schemeClr val="bg1">
                    <a:lumMod val="50000"/>
                  </a:schemeClr>
                </a:solidFill>
              </a:rPr>
              <a:t>次数限制</a:t>
            </a:r>
            <a:endParaRPr lang="zh-CN" altLang="en-US" sz="1400" dirty="0">
              <a:solidFill>
                <a:schemeClr val="bg1">
                  <a:lumMod val="50000"/>
                </a:schemeClr>
              </a:solidFill>
            </a:endParaRPr>
          </a:p>
        </p:txBody>
      </p:sp>
      <p:sp>
        <p:nvSpPr>
          <p:cNvPr id="184" name="文本框 183"/>
          <p:cNvSpPr txBox="1"/>
          <p:nvPr/>
        </p:nvSpPr>
        <p:spPr>
          <a:xfrm>
            <a:off x="226829" y="6360160"/>
            <a:ext cx="10685108" cy="461665"/>
          </a:xfrm>
          <a:prstGeom prst="rect">
            <a:avLst/>
          </a:prstGeom>
          <a:noFill/>
        </p:spPr>
        <p:txBody>
          <a:bodyPr wrap="square" rtlCol="0">
            <a:spAutoFit/>
          </a:bodyPr>
          <a:lstStyle/>
          <a:p>
            <a:pPr marL="285750" indent="-285750">
              <a:buClr>
                <a:schemeClr val="accent1"/>
              </a:buClr>
              <a:buFont typeface="Wingdings" panose="05000000000000000000" pitchFamily="2" charset="2"/>
              <a:buChar char="l"/>
            </a:pPr>
            <a:r>
              <a:rPr lang="zh-CN" altLang="en-US" sz="1200" dirty="0">
                <a:latin typeface="微软雅黑" panose="020B0503020204020204" charset="-122"/>
                <a:ea typeface="微软雅黑" panose="020B0503020204020204" charset="-122"/>
              </a:rPr>
              <a:t>第三方客户需通过</a:t>
            </a:r>
            <a:r>
              <a:rPr lang="zh-CN" altLang="en-US" sz="1200" b="1" dirty="0">
                <a:solidFill>
                  <a:srgbClr val="C00000"/>
                </a:solidFill>
                <a:latin typeface="微软雅黑" panose="020B0503020204020204" charset="-122"/>
                <a:ea typeface="微软雅黑" panose="020B0503020204020204" charset="-122"/>
              </a:rPr>
              <a:t>密码校验</a:t>
            </a:r>
            <a:r>
              <a:rPr lang="zh-CN" altLang="en-US" sz="1200" dirty="0">
                <a:latin typeface="微软雅黑" panose="020B0503020204020204" charset="-122"/>
                <a:ea typeface="微软雅黑" panose="020B0503020204020204" charset="-122"/>
              </a:rPr>
              <a:t>或</a:t>
            </a:r>
            <a:r>
              <a:rPr lang="zh-CN" altLang="en-US" sz="1200" b="1" dirty="0">
                <a:solidFill>
                  <a:srgbClr val="C00000"/>
                </a:solidFill>
                <a:latin typeface="微软雅黑" panose="020B0503020204020204" charset="-122"/>
                <a:ea typeface="微软雅黑" panose="020B0503020204020204" charset="-122"/>
              </a:rPr>
              <a:t>外协人员校验</a:t>
            </a:r>
            <a:r>
              <a:rPr lang="zh-CN" altLang="en-US" sz="1200" dirty="0">
                <a:latin typeface="微软雅黑" panose="020B0503020204020204" charset="-122"/>
                <a:ea typeface="微软雅黑" panose="020B0503020204020204" charset="-122"/>
              </a:rPr>
              <a:t>、</a:t>
            </a:r>
            <a:r>
              <a:rPr lang="zh-CN" altLang="en-US" sz="1200" b="1" dirty="0">
                <a:solidFill>
                  <a:srgbClr val="C00000"/>
                </a:solidFill>
                <a:latin typeface="微软雅黑" panose="020B0503020204020204" charset="-122"/>
                <a:ea typeface="微软雅黑" panose="020B0503020204020204" charset="-122"/>
              </a:rPr>
              <a:t>授权码校验</a:t>
            </a:r>
            <a:r>
              <a:rPr lang="zh-CN" altLang="en-US" sz="1200" dirty="0">
                <a:latin typeface="微软雅黑" panose="020B0503020204020204" charset="-122"/>
                <a:ea typeface="微软雅黑" panose="020B0503020204020204" charset="-122"/>
              </a:rPr>
              <a:t>才能正常打开使用外发包，保障外发文档可控范围</a:t>
            </a:r>
            <a:endParaRPr lang="zh-CN" altLang="en-US" sz="1200" dirty="0">
              <a:latin typeface="微软雅黑" panose="020B0503020204020204" charset="-122"/>
              <a:ea typeface="微软雅黑" panose="020B0503020204020204" charset="-122"/>
            </a:endParaRPr>
          </a:p>
          <a:p>
            <a:pPr marL="285750" indent="-285750">
              <a:buClr>
                <a:schemeClr val="accent1"/>
              </a:buClr>
              <a:buFont typeface="Wingdings" panose="05000000000000000000" pitchFamily="2" charset="2"/>
              <a:buChar char="l"/>
            </a:pPr>
            <a:r>
              <a:rPr sz="1200" dirty="0">
                <a:latin typeface="微软雅黑" panose="020B0503020204020204" charset="-122"/>
                <a:ea typeface="微软雅黑" panose="020B0503020204020204" charset="-122"/>
              </a:rPr>
              <a:t>外发包可防修改、防截屏、防打印功能，且打开次数耗尽或使用时间超限，则外发文件</a:t>
            </a:r>
            <a:r>
              <a:rPr sz="1200" b="1" dirty="0">
                <a:solidFill>
                  <a:srgbClr val="C00000"/>
                </a:solidFill>
                <a:latin typeface="微软雅黑" panose="020B0503020204020204" charset="-122"/>
                <a:ea typeface="微软雅黑" panose="020B0503020204020204" charset="-122"/>
              </a:rPr>
              <a:t>自动销毁</a:t>
            </a:r>
            <a:endParaRPr sz="1200" b="1" dirty="0">
              <a:solidFill>
                <a:srgbClr val="C00000"/>
              </a:solidFill>
              <a:latin typeface="微软雅黑" panose="020B0503020204020204" charset="-122"/>
              <a:ea typeface="微软雅黑" panose="020B0503020204020204" charset="-122"/>
            </a:endParaRPr>
          </a:p>
        </p:txBody>
      </p:sp>
      <p:pic>
        <p:nvPicPr>
          <p:cNvPr id="256" name="图片 2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538" y="1775376"/>
            <a:ext cx="692070" cy="692070"/>
          </a:xfrm>
          <a:prstGeom prst="rect">
            <a:avLst/>
          </a:prstGeom>
        </p:spPr>
      </p:pic>
      <p:pic>
        <p:nvPicPr>
          <p:cNvPr id="257" name="图片 2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8815" y="2920375"/>
            <a:ext cx="656254" cy="557154"/>
          </a:xfrm>
          <a:prstGeom prst="rect">
            <a:avLst/>
          </a:prstGeom>
        </p:spPr>
      </p:pic>
      <p:pic>
        <p:nvPicPr>
          <p:cNvPr id="258" name="图片 2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7251" y="3990612"/>
            <a:ext cx="579624" cy="461191"/>
          </a:xfrm>
          <a:prstGeom prst="rect">
            <a:avLst/>
          </a:prstGeom>
        </p:spPr>
      </p:pic>
      <p:sp>
        <p:nvSpPr>
          <p:cNvPr id="19" name="文本框 18"/>
          <p:cNvSpPr txBox="1"/>
          <p:nvPr/>
        </p:nvSpPr>
        <p:spPr>
          <a:xfrm>
            <a:off x="4820191" y="5933694"/>
            <a:ext cx="5559666" cy="307777"/>
          </a:xfrm>
          <a:prstGeom prst="rect">
            <a:avLst/>
          </a:prstGeom>
          <a:noFill/>
          <a:ln>
            <a:noFill/>
          </a:ln>
        </p:spPr>
        <p:txBody>
          <a:bodyPr wrap="square">
            <a:spAutoFit/>
          </a:bodyPr>
          <a:lstStyle>
            <a:defPPr>
              <a:defRPr lang="zh-CN"/>
            </a:defPPr>
            <a:lvl1pPr>
              <a:spcBef>
                <a:spcPct val="50000"/>
              </a:spcBef>
              <a:defRPr sz="1400" b="1">
                <a:solidFill>
                  <a:schemeClr val="bg1">
                    <a:lumMod val="50000"/>
                  </a:schemeClr>
                </a:solidFill>
                <a:latin typeface="微软雅黑" panose="020B0503020204020204" charset="-122"/>
                <a:ea typeface="微软雅黑" panose="020B0503020204020204"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r>
              <a:rPr lang="zh-CN" altLang="en-US" dirty="0"/>
              <a:t>只读、复制粘贴、另存为、打印（打印水印）、</a:t>
            </a:r>
            <a:r>
              <a:rPr lang="zh-CN" altLang="en-US" dirty="0">
                <a:solidFill>
                  <a:schemeClr val="bg1">
                    <a:lumMod val="50000"/>
                  </a:schemeClr>
                </a:solidFill>
                <a:latin typeface="微软雅黑" panose="020B0503020204020204" charset="-122"/>
                <a:ea typeface="微软雅黑" panose="020B0503020204020204" charset="-122"/>
              </a:rPr>
              <a:t>浮水印</a:t>
            </a:r>
            <a:endParaRPr lang="zh-CN" altLang="en-US" dirty="0"/>
          </a:p>
        </p:txBody>
      </p:sp>
      <p:pic>
        <p:nvPicPr>
          <p:cNvPr id="3" name="图片 2"/>
          <p:cNvPicPr>
            <a:picLocks noChangeAspect="1"/>
          </p:cNvPicPr>
          <p:nvPr/>
        </p:nvPicPr>
        <p:blipFill>
          <a:blip r:embed="rId10"/>
          <a:srcRect t="8674" b="11714"/>
          <a:stretch>
            <a:fillRect/>
          </a:stretch>
        </p:blipFill>
        <p:spPr>
          <a:xfrm>
            <a:off x="3141980" y="1391920"/>
            <a:ext cx="7635240" cy="45618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92271" y="3377002"/>
            <a:ext cx="633845" cy="535578"/>
          </a:xfrm>
          <a:prstGeom prst="rect">
            <a:avLst/>
          </a:prstGeom>
        </p:spPr>
      </p:pic>
      <p:grpSp>
        <p:nvGrpSpPr>
          <p:cNvPr id="5" name="组合 4"/>
          <p:cNvGrpSpPr/>
          <p:nvPr/>
        </p:nvGrpSpPr>
        <p:grpSpPr>
          <a:xfrm>
            <a:off x="2591054" y="1603908"/>
            <a:ext cx="5500999" cy="2522961"/>
            <a:chOff x="1748" y="2695"/>
            <a:chExt cx="10280" cy="6921"/>
          </a:xfrm>
        </p:grpSpPr>
        <p:sp>
          <p:nvSpPr>
            <p:cNvPr id="6" name="圆角矩形 185"/>
            <p:cNvSpPr/>
            <p:nvPr/>
          </p:nvSpPr>
          <p:spPr>
            <a:xfrm>
              <a:off x="9737" y="7071"/>
              <a:ext cx="2043" cy="1964"/>
            </a:xfrm>
            <a:prstGeom prst="roundRect">
              <a:avLst/>
            </a:prstGeom>
            <a:noFill/>
            <a:ln w="2857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186"/>
            <p:cNvSpPr/>
            <p:nvPr/>
          </p:nvSpPr>
          <p:spPr>
            <a:xfrm>
              <a:off x="9737" y="3530"/>
              <a:ext cx="2043" cy="3341"/>
            </a:xfrm>
            <a:prstGeom prst="roundRect">
              <a:avLst/>
            </a:prstGeom>
            <a:noFill/>
            <a:ln w="2857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187"/>
            <p:cNvSpPr/>
            <p:nvPr/>
          </p:nvSpPr>
          <p:spPr>
            <a:xfrm>
              <a:off x="1748" y="7182"/>
              <a:ext cx="2043" cy="1878"/>
            </a:xfrm>
            <a:prstGeom prst="roundRect">
              <a:avLst/>
            </a:prstGeom>
            <a:noFill/>
            <a:ln w="2857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188"/>
            <p:cNvSpPr/>
            <p:nvPr/>
          </p:nvSpPr>
          <p:spPr>
            <a:xfrm>
              <a:off x="1748" y="3666"/>
              <a:ext cx="2043" cy="3341"/>
            </a:xfrm>
            <a:prstGeom prst="round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p:nvPr/>
          </p:nvCxnSpPr>
          <p:spPr bwMode="auto">
            <a:xfrm>
              <a:off x="3715" y="6118"/>
              <a:ext cx="6336" cy="44"/>
            </a:xfrm>
            <a:prstGeom prst="straightConnector1">
              <a:avLst/>
            </a:prstGeom>
            <a:solidFill>
              <a:schemeClr val="accent1"/>
            </a:solidFill>
            <a:ln w="38100" cap="flat" cmpd="sng" algn="ctr">
              <a:solidFill>
                <a:schemeClr val="bg1">
                  <a:lumMod val="50000"/>
                </a:schemeClr>
              </a:solidFill>
              <a:prstDash val="dash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箭头连接符 10"/>
            <p:cNvCxnSpPr/>
            <p:nvPr/>
          </p:nvCxnSpPr>
          <p:spPr bwMode="auto">
            <a:xfrm>
              <a:off x="3732" y="4179"/>
              <a:ext cx="6336" cy="44"/>
            </a:xfrm>
            <a:prstGeom prst="straightConnector1">
              <a:avLst/>
            </a:prstGeom>
            <a:solidFill>
              <a:schemeClr val="accent1"/>
            </a:solidFill>
            <a:ln w="38100" cap="flat" cmpd="sng" algn="ctr">
              <a:solidFill>
                <a:schemeClr val="bg1">
                  <a:lumMod val="50000"/>
                </a:schemeClr>
              </a:solidFill>
              <a:prstDash val="dash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组合 11"/>
            <p:cNvGrpSpPr>
              <a:grpSpLocks noChangeAspect="1"/>
            </p:cNvGrpSpPr>
            <p:nvPr/>
          </p:nvGrpSpPr>
          <p:grpSpPr>
            <a:xfrm>
              <a:off x="2131" y="3692"/>
              <a:ext cx="1062" cy="1053"/>
              <a:chOff x="3430" y="3382"/>
              <a:chExt cx="1463" cy="1451"/>
            </a:xfrm>
          </p:grpSpPr>
          <p:pic>
            <p:nvPicPr>
              <p:cNvPr id="44"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430" y="3382"/>
                <a:ext cx="129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椭圆 44"/>
              <p:cNvSpPr/>
              <p:nvPr/>
            </p:nvSpPr>
            <p:spPr>
              <a:xfrm>
                <a:off x="4100" y="4040"/>
                <a:ext cx="794" cy="794"/>
              </a:xfrm>
              <a:prstGeom prst="ellipse">
                <a:avLst/>
              </a:prstGeom>
              <a:solidFill>
                <a:schemeClr val="accent4">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白名单2"/>
              <p:cNvPicPr>
                <a:picLocks noChangeAspect="1"/>
              </p:cNvPicPr>
              <p:nvPr/>
            </p:nvPicPr>
            <p:blipFill>
              <a:blip r:embed="rId3"/>
              <a:stretch>
                <a:fillRect/>
              </a:stretch>
            </p:blipFill>
            <p:spPr>
              <a:xfrm>
                <a:off x="4157" y="4112"/>
                <a:ext cx="680" cy="680"/>
              </a:xfrm>
              <a:prstGeom prst="rect">
                <a:avLst/>
              </a:prstGeom>
            </p:spPr>
          </p:pic>
        </p:grpSp>
        <p:grpSp>
          <p:nvGrpSpPr>
            <p:cNvPr id="13" name="组合 12"/>
            <p:cNvGrpSpPr>
              <a:grpSpLocks noChangeAspect="1"/>
            </p:cNvGrpSpPr>
            <p:nvPr/>
          </p:nvGrpSpPr>
          <p:grpSpPr>
            <a:xfrm>
              <a:off x="10192" y="5407"/>
              <a:ext cx="1084" cy="977"/>
              <a:chOff x="3385" y="3770"/>
              <a:chExt cx="1509" cy="1361"/>
            </a:xfrm>
          </p:grpSpPr>
          <p:pic>
            <p:nvPicPr>
              <p:cNvPr id="41"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85" y="3770"/>
                <a:ext cx="1291"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椭圆 41"/>
              <p:cNvSpPr/>
              <p:nvPr/>
            </p:nvSpPr>
            <p:spPr>
              <a:xfrm>
                <a:off x="4100" y="4040"/>
                <a:ext cx="794" cy="794"/>
              </a:xfrm>
              <a:prstGeom prst="ellipse">
                <a:avLst/>
              </a:prstGeom>
              <a:solidFill>
                <a:schemeClr val="accent4">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白名单2"/>
              <p:cNvPicPr>
                <a:picLocks noChangeAspect="1"/>
              </p:cNvPicPr>
              <p:nvPr/>
            </p:nvPicPr>
            <p:blipFill>
              <a:blip r:embed="rId3"/>
              <a:stretch>
                <a:fillRect/>
              </a:stretch>
            </p:blipFill>
            <p:spPr>
              <a:xfrm>
                <a:off x="4157" y="4112"/>
                <a:ext cx="680" cy="680"/>
              </a:xfrm>
              <a:prstGeom prst="rect">
                <a:avLst/>
              </a:prstGeom>
            </p:spPr>
          </p:pic>
        </p:grpSp>
        <p:cxnSp>
          <p:nvCxnSpPr>
            <p:cNvPr id="14" name="直接箭头连接符 13"/>
            <p:cNvCxnSpPr/>
            <p:nvPr/>
          </p:nvCxnSpPr>
          <p:spPr bwMode="auto">
            <a:xfrm>
              <a:off x="4216" y="5148"/>
              <a:ext cx="1607" cy="2"/>
            </a:xfrm>
            <a:prstGeom prst="straightConnector1">
              <a:avLst/>
            </a:prstGeom>
            <a:solidFill>
              <a:schemeClr val="accent1"/>
            </a:solidFill>
            <a:ln w="5715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文本框 39"/>
            <p:cNvSpPr txBox="1"/>
            <p:nvPr/>
          </p:nvSpPr>
          <p:spPr>
            <a:xfrm>
              <a:off x="4255" y="3270"/>
              <a:ext cx="2083" cy="841"/>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发送邮件</a:t>
              </a:r>
              <a:endParaRPr lang="zh-CN" altLang="en-US" sz="1400" b="1" dirty="0">
                <a:latin typeface="微软雅黑" panose="020B0503020204020204" charset="-122"/>
                <a:ea typeface="微软雅黑" panose="020B0503020204020204" charset="-122"/>
              </a:endParaRPr>
            </a:p>
          </p:txBody>
        </p:sp>
        <p:sp>
          <p:nvSpPr>
            <p:cNvPr id="16" name="文本框 41"/>
            <p:cNvSpPr txBox="1"/>
            <p:nvPr/>
          </p:nvSpPr>
          <p:spPr>
            <a:xfrm>
              <a:off x="2047" y="4781"/>
              <a:ext cx="1341" cy="841"/>
            </a:xfrm>
            <a:prstGeom prst="rect">
              <a:avLst/>
            </a:prstGeom>
            <a:noFill/>
          </p:spPr>
          <p:txBody>
            <a:bodyPr wrap="square" rtlCol="0">
              <a:spAutoFit/>
            </a:bodyPr>
            <a:lstStyle/>
            <a:p>
              <a:pPr algn="ctr"/>
              <a:r>
                <a:rPr lang="zh-CN" altLang="en-US" sz="1400" dirty="0">
                  <a:solidFill>
                    <a:schemeClr val="tx1">
                      <a:lumMod val="50000"/>
                      <a:lumOff val="50000"/>
                    </a:schemeClr>
                  </a:solidFill>
                  <a:latin typeface="微软雅黑" panose="020B0503020204020204" charset="-122"/>
                  <a:ea typeface="微软雅黑" panose="020B0503020204020204" charset="-122"/>
                </a:rPr>
                <a:t>白名单</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17" name="文本框 42"/>
            <p:cNvSpPr txBox="1"/>
            <p:nvPr/>
          </p:nvSpPr>
          <p:spPr>
            <a:xfrm>
              <a:off x="1985" y="2838"/>
              <a:ext cx="1693" cy="925"/>
            </a:xfrm>
            <a:prstGeom prst="rect">
              <a:avLst/>
            </a:prstGeom>
            <a:noFill/>
          </p:spPr>
          <p:txBody>
            <a:bodyPr wrap="square" rtlCol="0">
              <a:spAutoFit/>
            </a:bodyPr>
            <a:lstStyle/>
            <a:p>
              <a:pPr algn="ctr"/>
              <a:r>
                <a:rPr lang="zh-CN" altLang="en-US" sz="1600" b="1" dirty="0">
                  <a:solidFill>
                    <a:srgbClr val="C00000"/>
                  </a:solidFill>
                  <a:latin typeface="微软雅黑" panose="020B0503020204020204" charset="-122"/>
                  <a:ea typeface="微软雅黑" panose="020B0503020204020204" charset="-122"/>
                </a:rPr>
                <a:t>发件人</a:t>
              </a:r>
              <a:endParaRPr lang="zh-CN" altLang="en-US" sz="1600" b="1" dirty="0">
                <a:solidFill>
                  <a:srgbClr val="C00000"/>
                </a:solidFill>
                <a:latin typeface="微软雅黑" panose="020B0503020204020204" charset="-122"/>
                <a:ea typeface="微软雅黑" panose="020B0503020204020204" charset="-122"/>
              </a:endParaRPr>
            </a:p>
          </p:txBody>
        </p:sp>
        <p:pic>
          <p:nvPicPr>
            <p:cNvPr id="18"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16" y="5275"/>
              <a:ext cx="937" cy="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文本框 46"/>
            <p:cNvSpPr txBox="1"/>
            <p:nvPr/>
          </p:nvSpPr>
          <p:spPr>
            <a:xfrm>
              <a:off x="1918" y="6248"/>
              <a:ext cx="1873" cy="841"/>
            </a:xfrm>
            <a:prstGeom prst="rect">
              <a:avLst/>
            </a:prstGeom>
            <a:noFill/>
          </p:spPr>
          <p:txBody>
            <a:bodyPr wrap="square" rtlCol="0">
              <a:spAutoFit/>
            </a:bodyPr>
            <a:lstStyle/>
            <a:p>
              <a:pPr algn="ctr"/>
              <a:r>
                <a:rPr lang="zh-CN" altLang="en-US" sz="1400" dirty="0">
                  <a:solidFill>
                    <a:schemeClr val="tx1">
                      <a:lumMod val="50000"/>
                      <a:lumOff val="50000"/>
                    </a:schemeClr>
                  </a:solidFill>
                  <a:latin typeface="微软雅黑" panose="020B0503020204020204" charset="-122"/>
                  <a:ea typeface="微软雅黑" panose="020B0503020204020204" charset="-122"/>
                </a:rPr>
                <a:t>非白名单</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p:txBody>
        </p:sp>
        <p:sp>
          <p:nvSpPr>
            <p:cNvPr id="20" name="文本框 47"/>
            <p:cNvSpPr txBox="1"/>
            <p:nvPr/>
          </p:nvSpPr>
          <p:spPr>
            <a:xfrm>
              <a:off x="9945" y="2695"/>
              <a:ext cx="1738" cy="925"/>
            </a:xfrm>
            <a:prstGeom prst="rect">
              <a:avLst/>
            </a:prstGeom>
            <a:noFill/>
          </p:spPr>
          <p:txBody>
            <a:bodyPr wrap="square" rtlCol="0">
              <a:spAutoFit/>
            </a:bodyPr>
            <a:lstStyle/>
            <a:p>
              <a:pPr algn="ctr"/>
              <a:r>
                <a:rPr lang="zh-CN" altLang="en-US" sz="1600" b="1" dirty="0">
                  <a:solidFill>
                    <a:srgbClr val="C00000"/>
                  </a:solidFill>
                  <a:latin typeface="微软雅黑" panose="020B0503020204020204" charset="-122"/>
                  <a:ea typeface="微软雅黑" panose="020B0503020204020204" charset="-122"/>
                </a:rPr>
                <a:t>收件人</a:t>
              </a:r>
              <a:endParaRPr lang="zh-CN" altLang="en-US" sz="1600" b="1" dirty="0">
                <a:solidFill>
                  <a:srgbClr val="C00000"/>
                </a:solidFill>
                <a:latin typeface="微软雅黑" panose="020B0503020204020204" charset="-122"/>
                <a:ea typeface="微软雅黑" panose="020B0503020204020204" charset="-122"/>
              </a:endParaRPr>
            </a:p>
          </p:txBody>
        </p:sp>
        <p:pic>
          <p:nvPicPr>
            <p:cNvPr id="21"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187" y="3727"/>
              <a:ext cx="937" cy="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文本框 17"/>
            <p:cNvSpPr txBox="1"/>
            <p:nvPr/>
          </p:nvSpPr>
          <p:spPr>
            <a:xfrm>
              <a:off x="9973" y="4555"/>
              <a:ext cx="2055" cy="841"/>
            </a:xfrm>
            <a:prstGeom prst="rect">
              <a:avLst/>
            </a:prstGeom>
            <a:noFill/>
          </p:spPr>
          <p:txBody>
            <a:bodyPr wrap="square" rtlCol="0">
              <a:spAutoFit/>
            </a:bodyPr>
            <a:lstStyle/>
            <a:p>
              <a:pPr algn="ctr"/>
              <a:r>
                <a:rPr lang="zh-CN" altLang="en-US" sz="1400">
                  <a:solidFill>
                    <a:schemeClr val="tx1">
                      <a:lumMod val="50000"/>
                      <a:lumOff val="50000"/>
                    </a:schemeClr>
                  </a:solidFill>
                  <a:latin typeface="微软雅黑" panose="020B0503020204020204" charset="-122"/>
                  <a:ea typeface="微软雅黑" panose="020B0503020204020204" charset="-122"/>
                </a:rPr>
                <a:t>非白名单</a:t>
              </a:r>
              <a:endParaRPr lang="zh-CN" altLang="en-US" sz="1400">
                <a:solidFill>
                  <a:schemeClr val="tx1">
                    <a:lumMod val="50000"/>
                    <a:lumOff val="50000"/>
                  </a:schemeClr>
                </a:solidFill>
                <a:latin typeface="微软雅黑" panose="020B0503020204020204" charset="-122"/>
                <a:ea typeface="微软雅黑" panose="020B0503020204020204" charset="-122"/>
              </a:endParaRPr>
            </a:p>
          </p:txBody>
        </p:sp>
        <p:sp>
          <p:nvSpPr>
            <p:cNvPr id="23" name="文本框 18"/>
            <p:cNvSpPr txBox="1"/>
            <p:nvPr/>
          </p:nvSpPr>
          <p:spPr>
            <a:xfrm>
              <a:off x="10023" y="6194"/>
              <a:ext cx="1341" cy="841"/>
            </a:xfrm>
            <a:prstGeom prst="rect">
              <a:avLst/>
            </a:prstGeom>
            <a:noFill/>
          </p:spPr>
          <p:txBody>
            <a:bodyPr wrap="square" rtlCol="0">
              <a:spAutoFit/>
            </a:bodyPr>
            <a:lstStyle/>
            <a:p>
              <a:pPr algn="ctr"/>
              <a:r>
                <a:rPr lang="zh-CN" altLang="en-US" sz="1400">
                  <a:solidFill>
                    <a:schemeClr val="tx1">
                      <a:lumMod val="50000"/>
                      <a:lumOff val="50000"/>
                    </a:schemeClr>
                  </a:solidFill>
                  <a:latin typeface="微软雅黑" panose="020B0503020204020204" charset="-122"/>
                  <a:ea typeface="微软雅黑" panose="020B0503020204020204" charset="-122"/>
                </a:rPr>
                <a:t>白名单</a:t>
              </a:r>
              <a:endParaRPr lang="zh-CN" altLang="en-US" sz="1400">
                <a:solidFill>
                  <a:schemeClr val="tx1">
                    <a:lumMod val="50000"/>
                    <a:lumOff val="50000"/>
                  </a:schemeClr>
                </a:solidFill>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4"/>
            <a:stretch>
              <a:fillRect/>
            </a:stretch>
          </p:blipFill>
          <p:spPr>
            <a:xfrm>
              <a:off x="6338" y="4326"/>
              <a:ext cx="860" cy="1170"/>
            </a:xfrm>
            <a:prstGeom prst="rect">
              <a:avLst/>
            </a:prstGeom>
          </p:spPr>
        </p:pic>
        <p:cxnSp>
          <p:nvCxnSpPr>
            <p:cNvPr id="25" name="直接箭头连接符 24"/>
            <p:cNvCxnSpPr/>
            <p:nvPr/>
          </p:nvCxnSpPr>
          <p:spPr bwMode="auto">
            <a:xfrm>
              <a:off x="7760" y="5148"/>
              <a:ext cx="1607" cy="2"/>
            </a:xfrm>
            <a:prstGeom prst="straightConnector1">
              <a:avLst/>
            </a:prstGeom>
            <a:solidFill>
              <a:schemeClr val="accent1"/>
            </a:solidFill>
            <a:ln w="5715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文本框 38"/>
            <p:cNvSpPr txBox="1"/>
            <p:nvPr/>
          </p:nvSpPr>
          <p:spPr>
            <a:xfrm>
              <a:off x="7778" y="5155"/>
              <a:ext cx="1383" cy="841"/>
            </a:xfrm>
            <a:prstGeom prst="rect">
              <a:avLst/>
            </a:prstGeom>
            <a:noFill/>
          </p:spPr>
          <p:txBody>
            <a:bodyPr wrap="square" rtlCol="0">
              <a:spAutoFit/>
            </a:bodyPr>
            <a:lstStyle/>
            <a:p>
              <a:pPr algn="ctr"/>
              <a:r>
                <a:rPr lang="zh-CN" altLang="en-US" sz="1400" b="1" dirty="0">
                  <a:solidFill>
                    <a:srgbClr val="92D050"/>
                  </a:solidFill>
                  <a:latin typeface="微软雅黑" panose="020B0503020204020204" charset="-122"/>
                  <a:ea typeface="微软雅黑" panose="020B0503020204020204" charset="-122"/>
                </a:rPr>
                <a:t>明文</a:t>
              </a:r>
              <a:endParaRPr lang="zh-CN" altLang="en-US" sz="1400" b="1" dirty="0">
                <a:solidFill>
                  <a:srgbClr val="92D050"/>
                </a:solidFill>
                <a:latin typeface="微软雅黑" panose="020B0503020204020204" charset="-122"/>
                <a:ea typeface="微软雅黑" panose="020B0503020204020204" charset="-122"/>
              </a:endParaRPr>
            </a:p>
          </p:txBody>
        </p:sp>
        <p:sp>
          <p:nvSpPr>
            <p:cNvPr id="27" name="文本框 48"/>
            <p:cNvSpPr txBox="1"/>
            <p:nvPr/>
          </p:nvSpPr>
          <p:spPr>
            <a:xfrm>
              <a:off x="7614" y="3270"/>
              <a:ext cx="1930" cy="841"/>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接收邮件</a:t>
              </a:r>
              <a:endParaRPr lang="zh-CN" altLang="en-US" sz="1400" b="1" dirty="0">
                <a:latin typeface="微软雅黑" panose="020B0503020204020204" charset="-122"/>
                <a:ea typeface="微软雅黑" panose="020B0503020204020204" charset="-122"/>
              </a:endParaRPr>
            </a:p>
          </p:txBody>
        </p:sp>
        <p:sp>
          <p:nvSpPr>
            <p:cNvPr id="28" name="文本框 61"/>
            <p:cNvSpPr txBox="1"/>
            <p:nvPr/>
          </p:nvSpPr>
          <p:spPr>
            <a:xfrm>
              <a:off x="4309" y="5106"/>
              <a:ext cx="1383" cy="841"/>
            </a:xfrm>
            <a:prstGeom prst="rect">
              <a:avLst/>
            </a:prstGeom>
            <a:noFill/>
          </p:spPr>
          <p:txBody>
            <a:bodyPr wrap="square" rtlCol="0">
              <a:spAutoFit/>
            </a:bodyPr>
            <a:lstStyle/>
            <a:p>
              <a:pPr algn="ctr"/>
              <a:r>
                <a:rPr lang="zh-CN" altLang="en-US" sz="1400" b="1" dirty="0">
                  <a:solidFill>
                    <a:schemeClr val="accent4"/>
                  </a:solidFill>
                  <a:latin typeface="微软雅黑" panose="020B0503020204020204" charset="-122"/>
                  <a:ea typeface="微软雅黑" panose="020B0503020204020204" charset="-122"/>
                </a:rPr>
                <a:t>密文</a:t>
              </a:r>
              <a:endParaRPr lang="zh-CN" altLang="en-US" sz="1400" b="1" dirty="0">
                <a:solidFill>
                  <a:schemeClr val="accent4"/>
                </a:solidFill>
                <a:latin typeface="微软雅黑" panose="020B0503020204020204" charset="-122"/>
                <a:ea typeface="微软雅黑" panose="020B0503020204020204" charset="-122"/>
              </a:endParaRPr>
            </a:p>
          </p:txBody>
        </p:sp>
        <p:pic>
          <p:nvPicPr>
            <p:cNvPr id="29" name="Picture 55" descr="Docu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9" y="4155"/>
              <a:ext cx="870"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62" y="7247"/>
              <a:ext cx="937" cy="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文本框 70"/>
            <p:cNvSpPr txBox="1"/>
            <p:nvPr/>
          </p:nvSpPr>
          <p:spPr>
            <a:xfrm>
              <a:off x="1849" y="8222"/>
              <a:ext cx="2079" cy="841"/>
            </a:xfrm>
            <a:prstGeom prst="rect">
              <a:avLst/>
            </a:prstGeom>
            <a:noFill/>
          </p:spPr>
          <p:txBody>
            <a:bodyPr wrap="square" rtlCol="0">
              <a:spAutoFit/>
            </a:bodyPr>
            <a:lstStyle/>
            <a:p>
              <a:pPr algn="ctr"/>
              <a:r>
                <a:rPr lang="zh-CN" altLang="en-US" sz="1400">
                  <a:solidFill>
                    <a:schemeClr val="tx1">
                      <a:lumMod val="50000"/>
                      <a:lumOff val="50000"/>
                    </a:schemeClr>
                  </a:solidFill>
                  <a:latin typeface="微软雅黑" panose="020B0503020204020204" charset="-122"/>
                  <a:ea typeface="微软雅黑" panose="020B0503020204020204" charset="-122"/>
                </a:rPr>
                <a:t>非白名单</a:t>
              </a:r>
              <a:endParaRPr lang="zh-CN" altLang="en-US" sz="1400">
                <a:solidFill>
                  <a:schemeClr val="tx1">
                    <a:lumMod val="50000"/>
                    <a:lumOff val="50000"/>
                  </a:schemeClr>
                </a:solidFill>
                <a:latin typeface="微软雅黑" panose="020B0503020204020204" charset="-122"/>
                <a:ea typeface="微软雅黑" panose="020B0503020204020204" charset="-122"/>
              </a:endParaRPr>
            </a:p>
          </p:txBody>
        </p:sp>
        <p:pic>
          <p:nvPicPr>
            <p:cNvPr id="32" name="Picture 40"/>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192" y="7210"/>
              <a:ext cx="937" cy="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文本框 78"/>
            <p:cNvSpPr txBox="1"/>
            <p:nvPr/>
          </p:nvSpPr>
          <p:spPr>
            <a:xfrm>
              <a:off x="9867" y="8184"/>
              <a:ext cx="1677" cy="1432"/>
            </a:xfrm>
            <a:prstGeom prst="rect">
              <a:avLst/>
            </a:prstGeom>
            <a:noFill/>
          </p:spPr>
          <p:txBody>
            <a:bodyPr wrap="square" rtlCol="0">
              <a:spAutoFit/>
            </a:bodyPr>
            <a:lstStyle/>
            <a:p>
              <a:pPr algn="ctr"/>
              <a:r>
                <a:rPr lang="zh-CN" altLang="en-US" sz="1400" dirty="0">
                  <a:solidFill>
                    <a:schemeClr val="tx1">
                      <a:lumMod val="50000"/>
                      <a:lumOff val="50000"/>
                    </a:schemeClr>
                  </a:solidFill>
                  <a:latin typeface="微软雅黑" panose="020B0503020204020204" charset="-122"/>
                  <a:ea typeface="微软雅黑" panose="020B0503020204020204" charset="-122"/>
                </a:rPr>
                <a:t>非白名单</a:t>
              </a:r>
              <a:r>
                <a:rPr lang="zh-CN" altLang="en-US" sz="1400" dirty="0">
                  <a:solidFill>
                    <a:schemeClr val="bg1"/>
                  </a:solidFill>
                  <a:latin typeface="微软雅黑" panose="020B0503020204020204" charset="-122"/>
                  <a:ea typeface="微软雅黑" panose="020B0503020204020204" charset="-122"/>
                </a:rPr>
                <a:t>单</a:t>
              </a:r>
              <a:endParaRPr lang="zh-CN" altLang="en-US" sz="1400" dirty="0">
                <a:solidFill>
                  <a:schemeClr val="bg1"/>
                </a:solidFill>
                <a:latin typeface="微软雅黑" panose="020B0503020204020204" charset="-122"/>
                <a:ea typeface="微软雅黑" panose="020B0503020204020204" charset="-122"/>
              </a:endParaRPr>
            </a:p>
          </p:txBody>
        </p:sp>
        <p:cxnSp>
          <p:nvCxnSpPr>
            <p:cNvPr id="34" name="直接箭头连接符 33"/>
            <p:cNvCxnSpPr/>
            <p:nvPr/>
          </p:nvCxnSpPr>
          <p:spPr bwMode="auto">
            <a:xfrm>
              <a:off x="4206" y="7690"/>
              <a:ext cx="1607" cy="2"/>
            </a:xfrm>
            <a:prstGeom prst="straightConnector1">
              <a:avLst/>
            </a:prstGeom>
            <a:solidFill>
              <a:schemeClr val="accent1"/>
            </a:solidFill>
            <a:ln w="5715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文本框 87"/>
            <p:cNvSpPr txBox="1"/>
            <p:nvPr/>
          </p:nvSpPr>
          <p:spPr>
            <a:xfrm>
              <a:off x="4268" y="6923"/>
              <a:ext cx="1383" cy="841"/>
            </a:xfrm>
            <a:prstGeom prst="rect">
              <a:avLst/>
            </a:prstGeom>
            <a:noFill/>
            <a:ln>
              <a:noFill/>
            </a:ln>
          </p:spPr>
          <p:txBody>
            <a:bodyPr wrap="square" rtlCol="0">
              <a:spAutoFit/>
            </a:bodyPr>
            <a:lstStyle/>
            <a:p>
              <a:pPr algn="ctr"/>
              <a:r>
                <a:rPr lang="zh-CN" altLang="en-US" sz="1400" b="1" dirty="0">
                  <a:solidFill>
                    <a:schemeClr val="accent4"/>
                  </a:solidFill>
                  <a:latin typeface="微软雅黑" panose="020B0503020204020204" charset="-122"/>
                  <a:ea typeface="微软雅黑" panose="020B0503020204020204" charset="-122"/>
                </a:rPr>
                <a:t>密文</a:t>
              </a:r>
              <a:endParaRPr lang="zh-CN" altLang="en-US" sz="1400" b="1" dirty="0">
                <a:solidFill>
                  <a:schemeClr val="accent4"/>
                </a:solidFill>
                <a:latin typeface="微软雅黑" panose="020B0503020204020204" charset="-122"/>
                <a:ea typeface="微软雅黑" panose="020B0503020204020204" charset="-122"/>
              </a:endParaRPr>
            </a:p>
          </p:txBody>
        </p:sp>
        <p:cxnSp>
          <p:nvCxnSpPr>
            <p:cNvPr id="36" name="直接箭头连接符 35"/>
            <p:cNvCxnSpPr/>
            <p:nvPr/>
          </p:nvCxnSpPr>
          <p:spPr bwMode="auto">
            <a:xfrm>
              <a:off x="7782" y="7723"/>
              <a:ext cx="1607" cy="2"/>
            </a:xfrm>
            <a:prstGeom prst="straightConnector1">
              <a:avLst/>
            </a:prstGeom>
            <a:solidFill>
              <a:schemeClr val="accent1"/>
            </a:solidFill>
            <a:ln w="5715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文本框 92"/>
            <p:cNvSpPr txBox="1"/>
            <p:nvPr/>
          </p:nvSpPr>
          <p:spPr>
            <a:xfrm>
              <a:off x="7799" y="6966"/>
              <a:ext cx="1383" cy="841"/>
            </a:xfrm>
            <a:prstGeom prst="rect">
              <a:avLst/>
            </a:prstGeom>
            <a:noFill/>
          </p:spPr>
          <p:txBody>
            <a:bodyPr wrap="square" rtlCol="0">
              <a:spAutoFit/>
            </a:bodyPr>
            <a:lstStyle/>
            <a:p>
              <a:pPr algn="ctr"/>
              <a:r>
                <a:rPr lang="zh-CN" altLang="en-US" sz="1400" b="1" dirty="0">
                  <a:solidFill>
                    <a:schemeClr val="accent4"/>
                  </a:solidFill>
                  <a:latin typeface="微软雅黑" panose="020B0503020204020204" charset="-122"/>
                  <a:ea typeface="微软雅黑" panose="020B0503020204020204" charset="-122"/>
                </a:rPr>
                <a:t>密文</a:t>
              </a:r>
              <a:endParaRPr lang="zh-CN" altLang="en-US" sz="1400" b="1" dirty="0">
                <a:solidFill>
                  <a:schemeClr val="accent4"/>
                </a:solidFill>
                <a:latin typeface="微软雅黑" panose="020B0503020204020204" charset="-122"/>
                <a:ea typeface="微软雅黑" panose="020B0503020204020204" charset="-122"/>
              </a:endParaRPr>
            </a:p>
          </p:txBody>
        </p:sp>
        <p:pic>
          <p:nvPicPr>
            <p:cNvPr id="38" name="图片 37"/>
            <p:cNvPicPr>
              <a:picLocks noChangeAspect="1"/>
            </p:cNvPicPr>
            <p:nvPr/>
          </p:nvPicPr>
          <p:blipFill>
            <a:blip r:embed="rId4"/>
            <a:stretch>
              <a:fillRect/>
            </a:stretch>
          </p:blipFill>
          <p:spPr>
            <a:xfrm>
              <a:off x="6338" y="7164"/>
              <a:ext cx="860" cy="1170"/>
            </a:xfrm>
            <a:prstGeom prst="rect">
              <a:avLst/>
            </a:prstGeom>
          </p:spPr>
        </p:pic>
        <p:sp>
          <p:nvSpPr>
            <p:cNvPr id="39" name="文本框 103"/>
            <p:cNvSpPr txBox="1"/>
            <p:nvPr/>
          </p:nvSpPr>
          <p:spPr>
            <a:xfrm>
              <a:off x="5944" y="5411"/>
              <a:ext cx="2186" cy="841"/>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邮件服务器</a:t>
              </a:r>
              <a:endParaRPr lang="zh-CN" altLang="en-US" sz="1400" dirty="0">
                <a:latin typeface="微软雅黑" panose="020B0503020204020204" charset="-122"/>
                <a:ea typeface="微软雅黑" panose="020B0503020204020204" charset="-122"/>
              </a:endParaRPr>
            </a:p>
          </p:txBody>
        </p:sp>
        <p:sp>
          <p:nvSpPr>
            <p:cNvPr id="40" name="文本框 104"/>
            <p:cNvSpPr txBox="1"/>
            <p:nvPr/>
          </p:nvSpPr>
          <p:spPr>
            <a:xfrm>
              <a:off x="5864" y="8224"/>
              <a:ext cx="2186" cy="841"/>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邮件服务器</a:t>
              </a:r>
              <a:endParaRPr lang="zh-CN" altLang="en-US" sz="1400" dirty="0">
                <a:latin typeface="微软雅黑" panose="020B0503020204020204" charset="-122"/>
                <a:ea typeface="微软雅黑" panose="020B0503020204020204" charset="-122"/>
              </a:endParaRPr>
            </a:p>
          </p:txBody>
        </p:sp>
      </p:grpSp>
      <p:pic>
        <p:nvPicPr>
          <p:cNvPr id="47"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05606" y="2084777"/>
            <a:ext cx="633845" cy="535578"/>
          </a:xfrm>
          <a:prstGeom prst="rect">
            <a:avLst/>
          </a:prstGeom>
        </p:spPr>
      </p:pic>
      <p:pic>
        <p:nvPicPr>
          <p:cNvPr id="4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065" y="2239611"/>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5425" y="3606766"/>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68083" y="3417210"/>
            <a:ext cx="633845" cy="535578"/>
          </a:xfrm>
          <a:prstGeom prst="rect">
            <a:avLst/>
          </a:prstGeom>
        </p:spPr>
      </p:pic>
      <p:pic>
        <p:nvPicPr>
          <p:cNvPr id="5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1220" y="3630261"/>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文本框 51"/>
          <p:cNvSpPr txBox="1"/>
          <p:nvPr/>
        </p:nvSpPr>
        <p:spPr>
          <a:xfrm>
            <a:off x="2177076" y="4609875"/>
            <a:ext cx="6328957" cy="830997"/>
          </a:xfrm>
          <a:prstGeom prst="rect">
            <a:avLst/>
          </a:prstGeom>
          <a:noFill/>
        </p:spPr>
        <p:txBody>
          <a:bodyPr wrap="square" rtlCol="0">
            <a:spAutoFit/>
          </a:bodyPr>
          <a:lstStyle/>
          <a:p>
            <a:pPr marL="342900" indent="-342900">
              <a:buClr>
                <a:schemeClr val="accent1"/>
              </a:buClr>
              <a:buFont typeface="Arial" panose="020B0604020202020204" pitchFamily="34" charset="0"/>
              <a:buChar char="•"/>
            </a:pPr>
            <a:r>
              <a:rPr lang="zh-CN" altLang="en-US" sz="2400" dirty="0">
                <a:solidFill>
                  <a:srgbClr val="FF0000"/>
                </a:solidFill>
                <a:latin typeface="微软雅黑" panose="020B0503020204020204" charset="-122"/>
                <a:ea typeface="微软雅黑" panose="020B0503020204020204" charset="-122"/>
              </a:rPr>
              <a:t>全网唯一可指定邮件白名单解密的文件等级</a:t>
            </a:r>
            <a:endParaRPr lang="en-US" altLang="zh-CN" sz="2400" dirty="0">
              <a:solidFill>
                <a:srgbClr val="FF0000"/>
              </a:solidFill>
              <a:latin typeface="微软雅黑" panose="020B0503020204020204" charset="-122"/>
              <a:ea typeface="微软雅黑" panose="020B0503020204020204" charset="-122"/>
            </a:endParaRPr>
          </a:p>
          <a:p>
            <a:pPr marL="342900" indent="-342900">
              <a:buClr>
                <a:schemeClr val="accent1"/>
              </a:buClr>
              <a:buFont typeface="Arial" panose="020B0604020202020204" pitchFamily="34" charset="0"/>
              <a:buChar char="•"/>
            </a:pPr>
            <a:r>
              <a:rPr lang="zh-CN" altLang="en-US" sz="2400" dirty="0">
                <a:solidFill>
                  <a:srgbClr val="FF0000"/>
                </a:solidFill>
                <a:latin typeface="微软雅黑" panose="020B0503020204020204" charset="-122"/>
                <a:ea typeface="微软雅黑" panose="020B0503020204020204" charset="-122"/>
              </a:rPr>
              <a:t>可限定邮件白名单解密的文件类型</a:t>
            </a:r>
            <a:endParaRPr sz="2400" dirty="0">
              <a:solidFill>
                <a:srgbClr val="FF0000"/>
              </a:solidFill>
              <a:latin typeface="微软雅黑" panose="020B0503020204020204" charset="-122"/>
              <a:ea typeface="微软雅黑" panose="020B0503020204020204" charset="-122"/>
            </a:endParaRPr>
          </a:p>
        </p:txBody>
      </p:sp>
      <p:cxnSp>
        <p:nvCxnSpPr>
          <p:cNvPr id="54" name="直接连接符 53"/>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56" name="文本框 55"/>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9" name="文本框 58"/>
          <p:cNvSpPr txBox="1"/>
          <p:nvPr/>
        </p:nvSpPr>
        <p:spPr>
          <a:xfrm>
            <a:off x="982980" y="203835"/>
            <a:ext cx="5948045" cy="430887"/>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2.7.2 </a:t>
            </a:r>
            <a:r>
              <a:rPr lang="zh-CN" altLang="en-US" sz="2200" b="1" dirty="0">
                <a:solidFill>
                  <a:schemeClr val="accent1"/>
                </a:solidFill>
                <a:latin typeface="微软雅黑" panose="020B0503020204020204" charset="-122"/>
                <a:ea typeface="微软雅黑" panose="020B0503020204020204" charset="-122"/>
              </a:rPr>
              <a:t>对外数据交互解决方案</a:t>
            </a:r>
            <a:r>
              <a:rPr lang="en-US" altLang="zh-CN" sz="2200" b="1" dirty="0">
                <a:solidFill>
                  <a:schemeClr val="accent1"/>
                </a:solidFill>
                <a:latin typeface="微软雅黑" panose="020B0503020204020204" charset="-122"/>
                <a:ea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rPr>
              <a:t>邮件白名单</a:t>
            </a:r>
            <a:endParaRPr lang="en-US" altLang="zh-CN" sz="2200" b="1" dirty="0">
              <a:solidFill>
                <a:schemeClr val="accent1"/>
              </a:solidFill>
              <a:latin typeface="微软雅黑" panose="020B0503020204020204" charset="-122"/>
              <a:ea typeface="微软雅黑" panose="020B0503020204020204" charset="-122"/>
            </a:endParaRPr>
          </a:p>
        </p:txBody>
      </p:sp>
      <p:sp>
        <p:nvSpPr>
          <p:cNvPr id="60" name="椭圆形标注 6"/>
          <p:cNvSpPr/>
          <p:nvPr/>
        </p:nvSpPr>
        <p:spPr>
          <a:xfrm>
            <a:off x="9355150" y="-12846"/>
            <a:ext cx="2845679" cy="2961532"/>
          </a:xfrm>
          <a:prstGeom prst="wedgeEllipseCallout">
            <a:avLst>
              <a:gd name="adj1" fmla="val -57803"/>
              <a:gd name="adj2" fmla="val 36384"/>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如果所有加密文件都可以通过邮件白名单解密，那绝密文件的安全性还有保障吗？</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2.8 </a:t>
            </a:r>
            <a:r>
              <a:rPr lang="zh-CN" altLang="en-US" sz="2200" b="1" dirty="0">
                <a:solidFill>
                  <a:schemeClr val="accent1"/>
                </a:solidFill>
                <a:latin typeface="微软雅黑" panose="020B0503020204020204" charset="-122"/>
                <a:ea typeface="微软雅黑" panose="020B0503020204020204" charset="-122"/>
              </a:rPr>
              <a:t>终端边界数据防护</a:t>
            </a:r>
            <a:endParaRPr lang="zh-CN" altLang="en-US" sz="2200" b="1" dirty="0">
              <a:solidFill>
                <a:schemeClr val="accent1"/>
              </a:solidFill>
              <a:latin typeface="微软雅黑" panose="020B0503020204020204" charset="-122"/>
              <a:ea typeface="微软雅黑" panose="020B0503020204020204" charset="-122"/>
            </a:endParaRPr>
          </a:p>
        </p:txBody>
      </p:sp>
      <p:sp>
        <p:nvSpPr>
          <p:cNvPr id="5" name="任意多边形 46"/>
          <p:cNvSpPr/>
          <p:nvPr/>
        </p:nvSpPr>
        <p:spPr>
          <a:xfrm flipH="1">
            <a:off x="1238250" y="4407535"/>
            <a:ext cx="9715500" cy="1838325"/>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任意多边形 46"/>
          <p:cNvSpPr/>
          <p:nvPr/>
        </p:nvSpPr>
        <p:spPr>
          <a:xfrm flipH="1">
            <a:off x="1379220" y="1064260"/>
            <a:ext cx="9715500" cy="2150110"/>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ounded Rectangle 116"/>
          <p:cNvSpPr/>
          <p:nvPr/>
        </p:nvSpPr>
        <p:spPr>
          <a:xfrm>
            <a:off x="4191635" y="1335405"/>
            <a:ext cx="5795010" cy="1876425"/>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 name="流程图: 摘录 84"/>
          <p:cNvSpPr/>
          <p:nvPr/>
        </p:nvSpPr>
        <p:spPr>
          <a:xfrm rot="10800000" flipV="1">
            <a:off x="1527175" y="321945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62" name="Rounded Rectangle 116"/>
          <p:cNvSpPr/>
          <p:nvPr/>
        </p:nvSpPr>
        <p:spPr>
          <a:xfrm>
            <a:off x="4191635" y="4947920"/>
            <a:ext cx="5795645" cy="1198880"/>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1" name="文本框 80"/>
          <p:cNvSpPr txBox="1"/>
          <p:nvPr/>
        </p:nvSpPr>
        <p:spPr>
          <a:xfrm>
            <a:off x="4306570" y="1273810"/>
            <a:ext cx="5553710" cy="193802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a:t>
            </a:r>
            <a:r>
              <a:rPr lang="zh-CN" altLang="en-US" sz="1600" b="1" dirty="0">
                <a:solidFill>
                  <a:srgbClr val="C00000"/>
                </a:solidFill>
                <a:latin typeface="微软雅黑" panose="020B0503020204020204" charset="-122"/>
                <a:ea typeface="微软雅黑" panose="020B0503020204020204" charset="-122"/>
                <a:sym typeface="+mn-ea"/>
              </a:rPr>
              <a:t>终端外设</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进行智能化管控，防止重要数据从移动存储、打印机、蓝牙、</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DVD</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等外接设备中泄漏；</a:t>
            </a:r>
            <a:endParaRPr lang="en-US" altLang="zh-CN" sz="1600" b="1" dirty="0">
              <a:solidFill>
                <a:srgbClr val="C00000"/>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a:t>
            </a:r>
            <a:r>
              <a:rPr lang="en-US" altLang="zh-CN" sz="1600" b="1" dirty="0">
                <a:solidFill>
                  <a:srgbClr val="C00000"/>
                </a:solidFill>
                <a:latin typeface="微软雅黑" panose="020B0503020204020204" charset="-122"/>
                <a:ea typeface="微软雅黑" panose="020B0503020204020204" charset="-122"/>
                <a:sym typeface="+mn-ea"/>
              </a:rPr>
              <a:t>IM</a:t>
            </a:r>
            <a:r>
              <a:rPr lang="zh-CN" altLang="en-US" sz="1600" b="1" dirty="0">
                <a:solidFill>
                  <a:srgbClr val="C00000"/>
                </a:solidFill>
                <a:latin typeface="微软雅黑" panose="020B0503020204020204" charset="-122"/>
                <a:ea typeface="微软雅黑" panose="020B0503020204020204" charset="-122"/>
                <a:sym typeface="+mn-ea"/>
              </a:rPr>
              <a:t>、浏览器、邮件等网络出口</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进行智能化管控，防止重要数据从网络边界泄漏；</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3</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）对终端数据进行</a:t>
            </a:r>
            <a:r>
              <a:rPr lang="zh-CN" altLang="en-US" sz="1600" b="1" dirty="0">
                <a:solidFill>
                  <a:srgbClr val="C00000"/>
                </a:solidFill>
                <a:latin typeface="微软雅黑" panose="020B0503020204020204" charset="-122"/>
                <a:ea typeface="微软雅黑" panose="020B0503020204020204" charset="-122"/>
                <a:sym typeface="+mn-ea"/>
              </a:rPr>
              <a:t>分类分级</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资产梳理，</a:t>
            </a:r>
            <a:r>
              <a:rPr lang="zh-CN" altLang="en-US" sz="1600" b="1" dirty="0">
                <a:solidFill>
                  <a:srgbClr val="C00000"/>
                </a:solidFill>
                <a:latin typeface="微软雅黑" panose="020B0503020204020204" charset="-122"/>
                <a:ea typeface="微软雅黑" panose="020B0503020204020204" charset="-122"/>
                <a:sym typeface="+mn-ea"/>
              </a:rPr>
              <a:t>发现不当存储</a:t>
            </a:r>
            <a:r>
              <a:rPr lang="zh-CN" altLang="en-US" sz="1600" b="1" dirty="0">
                <a:solidFill>
                  <a:schemeClr val="tx1"/>
                </a:solidFill>
                <a:latin typeface="微软雅黑" panose="020B0503020204020204" charset="-122"/>
                <a:ea typeface="微软雅黑" panose="020B0503020204020204" charset="-122"/>
                <a:sym typeface="+mn-ea"/>
              </a:rPr>
              <a:t>。</a:t>
            </a:r>
            <a:endParaRPr lang="zh-CN" altLang="en-US" sz="1600" b="1" dirty="0">
              <a:solidFill>
                <a:schemeClr val="tx1"/>
              </a:solidFill>
              <a:latin typeface="微软雅黑" panose="020B0503020204020204" charset="-122"/>
              <a:ea typeface="微软雅黑" panose="020B0503020204020204" charset="-122"/>
              <a:sym typeface="+mn-ea"/>
            </a:endParaRPr>
          </a:p>
        </p:txBody>
      </p:sp>
      <p:sp>
        <p:nvSpPr>
          <p:cNvPr id="83" name="文本框 82"/>
          <p:cNvSpPr txBox="1"/>
          <p:nvPr/>
        </p:nvSpPr>
        <p:spPr>
          <a:xfrm>
            <a:off x="2026285" y="1879600"/>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防护需求</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4" name="文本框 83"/>
          <p:cNvSpPr txBox="1"/>
          <p:nvPr/>
        </p:nvSpPr>
        <p:spPr>
          <a:xfrm>
            <a:off x="2026285" y="5132705"/>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解决方案</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6" name="流程图: 摘录 84"/>
          <p:cNvSpPr/>
          <p:nvPr/>
        </p:nvSpPr>
        <p:spPr>
          <a:xfrm rot="10800000" flipV="1">
            <a:off x="7232650" y="321437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3" name="文本框 2"/>
          <p:cNvSpPr txBox="1"/>
          <p:nvPr/>
        </p:nvSpPr>
        <p:spPr>
          <a:xfrm>
            <a:off x="4191635" y="4947920"/>
            <a:ext cx="5669280" cy="1198880"/>
          </a:xfrm>
          <a:prstGeom prst="rect">
            <a:avLst/>
          </a:prstGeom>
          <a:noFill/>
        </p:spPr>
        <p:txBody>
          <a:bodyPr wrap="square" rtlCol="0" anchor="t">
            <a:spAutoFit/>
          </a:bodyPr>
          <a:lstStyle/>
          <a:p>
            <a:pPr algn="just">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采用</a:t>
            </a:r>
            <a:r>
              <a:rPr lang="zh-CN" altLang="en-US" sz="1600" b="1" dirty="0">
                <a:solidFill>
                  <a:srgbClr val="C00000"/>
                </a:solidFill>
                <a:latin typeface="微软雅黑" panose="020B0503020204020204" charset="-122"/>
                <a:ea typeface="微软雅黑" panose="020B0503020204020204" charset="-122"/>
                <a:sym typeface="+mn-ea"/>
              </a:rPr>
              <a:t>终端数据防泄漏</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模块，发现终端上重要数据的不当存储，同时监控对重要数据的使用并进行实时保护，排除重要数据从终端泄漏的风险。</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64770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2.8 </a:t>
            </a:r>
            <a:r>
              <a:rPr lang="zh-CN" altLang="en-US" sz="2200" b="1" dirty="0">
                <a:solidFill>
                  <a:schemeClr val="accent1"/>
                </a:solidFill>
                <a:latin typeface="微软雅黑" panose="020B0503020204020204" charset="-122"/>
                <a:ea typeface="微软雅黑" panose="020B0503020204020204" charset="-122"/>
              </a:rPr>
              <a:t>终端边界数据防护解决方案</a:t>
            </a:r>
            <a:endParaRPr lang="zh-CN" altLang="en-US" sz="2200" b="1" dirty="0">
              <a:solidFill>
                <a:schemeClr val="accent1"/>
              </a:solidFill>
              <a:latin typeface="微软雅黑" panose="020B0503020204020204" charset="-122"/>
              <a:ea typeface="微软雅黑" panose="020B0503020204020204" charset="-122"/>
            </a:endParaRPr>
          </a:p>
        </p:txBody>
      </p:sp>
      <p:pic>
        <p:nvPicPr>
          <p:cNvPr id="173" name="图形 1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97489" y="1184910"/>
            <a:ext cx="390525" cy="533400"/>
          </a:xfrm>
          <a:prstGeom prst="rect">
            <a:avLst/>
          </a:prstGeom>
        </p:spPr>
      </p:pic>
      <p:pic>
        <p:nvPicPr>
          <p:cNvPr id="172" name="图形 1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54849" y="1207135"/>
            <a:ext cx="390525" cy="533400"/>
          </a:xfrm>
          <a:prstGeom prst="rect">
            <a:avLst/>
          </a:prstGeom>
        </p:spPr>
      </p:pic>
      <p:grpSp>
        <p:nvGrpSpPr>
          <p:cNvPr id="4" name="组合 4"/>
          <p:cNvGrpSpPr/>
          <p:nvPr/>
        </p:nvGrpSpPr>
        <p:grpSpPr>
          <a:xfrm>
            <a:off x="1803400" y="1342390"/>
            <a:ext cx="1803400" cy="762635"/>
            <a:chOff x="8253953" y="1196752"/>
            <a:chExt cx="2256238" cy="945034"/>
          </a:xfrm>
        </p:grpSpPr>
        <p:sp>
          <p:nvSpPr>
            <p:cNvPr id="25" name="矩形 24"/>
            <p:cNvSpPr/>
            <p:nvPr/>
          </p:nvSpPr>
          <p:spPr>
            <a:xfrm>
              <a:off x="8253953" y="1251972"/>
              <a:ext cx="2256238" cy="8194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27" name="文本框 26"/>
            <p:cNvSpPr txBox="1"/>
            <p:nvPr/>
          </p:nvSpPr>
          <p:spPr>
            <a:xfrm>
              <a:off x="8432940" y="1196752"/>
              <a:ext cx="459192" cy="945034"/>
            </a:xfrm>
            <a:prstGeom prst="rect">
              <a:avLst/>
            </a:prstGeom>
            <a:noFill/>
          </p:spPr>
          <p:txBody>
            <a:bodyPr vert="eaVert" wrap="square" rtlCol="0" anchor="b" anchorCtr="0">
              <a:spAutoFit/>
            </a:bodyPr>
            <a:lstStyle/>
            <a:p>
              <a:pPr algn="ctr"/>
              <a:r>
                <a:rPr lang="zh-CN" altLang="en-US" sz="1200" dirty="0">
                  <a:solidFill>
                    <a:schemeClr val="tx1"/>
                  </a:solidFill>
                  <a:latin typeface="微软雅黑" panose="020B0503020204020204" charset="-122"/>
                  <a:ea typeface="微软雅黑" panose="020B0503020204020204" charset="-122"/>
                </a:rPr>
                <a:t>违规事件</a:t>
              </a:r>
              <a:endParaRPr lang="zh-CN" altLang="en-US" sz="1200" dirty="0">
                <a:solidFill>
                  <a:schemeClr val="tx1"/>
                </a:solidFill>
                <a:latin typeface="微软雅黑" panose="020B0503020204020204" charset="-122"/>
                <a:ea typeface="微软雅黑" panose="020B0503020204020204" charset="-122"/>
              </a:endParaRPr>
            </a:p>
          </p:txBody>
        </p:sp>
        <p:grpSp>
          <p:nvGrpSpPr>
            <p:cNvPr id="29" name="组合 56"/>
            <p:cNvGrpSpPr/>
            <p:nvPr/>
          </p:nvGrpSpPr>
          <p:grpSpPr>
            <a:xfrm>
              <a:off x="9456539" y="1309224"/>
              <a:ext cx="1005328" cy="705120"/>
              <a:chOff x="3705232" y="1397000"/>
              <a:chExt cx="631509" cy="629754"/>
            </a:xfrm>
          </p:grpSpPr>
          <p:grpSp>
            <p:nvGrpSpPr>
              <p:cNvPr id="31" name="组合 57"/>
              <p:cNvGrpSpPr/>
              <p:nvPr/>
            </p:nvGrpSpPr>
            <p:grpSpPr>
              <a:xfrm>
                <a:off x="3705232" y="1397000"/>
                <a:ext cx="631509" cy="45719"/>
                <a:chOff x="3714277" y="1422400"/>
                <a:chExt cx="631509" cy="45719"/>
              </a:xfrm>
            </p:grpSpPr>
            <p:sp>
              <p:nvSpPr>
                <p:cNvPr id="33" name="矩形: 圆角 5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39" name="矩形: 圆角 5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35" name="组合 77"/>
              <p:cNvGrpSpPr/>
              <p:nvPr/>
            </p:nvGrpSpPr>
            <p:grpSpPr>
              <a:xfrm>
                <a:off x="3705232" y="1494339"/>
                <a:ext cx="631509" cy="45719"/>
                <a:chOff x="3714277" y="1422400"/>
                <a:chExt cx="631509" cy="45719"/>
              </a:xfrm>
            </p:grpSpPr>
            <p:sp>
              <p:nvSpPr>
                <p:cNvPr id="37" name="矩形: 圆角 5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41" name="矩形: 圆角 5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43" name="组合 80"/>
              <p:cNvGrpSpPr/>
              <p:nvPr/>
            </p:nvGrpSpPr>
            <p:grpSpPr>
              <a:xfrm>
                <a:off x="3705232" y="1591678"/>
                <a:ext cx="631509" cy="45719"/>
                <a:chOff x="3714277" y="1422400"/>
                <a:chExt cx="631509" cy="45719"/>
              </a:xfrm>
            </p:grpSpPr>
            <p:sp>
              <p:nvSpPr>
                <p:cNvPr id="45" name="矩形: 圆角 50"/>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47" name="矩形: 圆角 51"/>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49" name="组合 83"/>
              <p:cNvGrpSpPr/>
              <p:nvPr/>
            </p:nvGrpSpPr>
            <p:grpSpPr>
              <a:xfrm>
                <a:off x="3705232" y="1689017"/>
                <a:ext cx="631509" cy="45719"/>
                <a:chOff x="3714277" y="1422400"/>
                <a:chExt cx="631509" cy="45719"/>
              </a:xfrm>
            </p:grpSpPr>
            <p:sp>
              <p:nvSpPr>
                <p:cNvPr id="51" name="矩形: 圆角 48"/>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52" name="矩形: 圆角 49"/>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53" name="组合 88"/>
              <p:cNvGrpSpPr/>
              <p:nvPr/>
            </p:nvGrpSpPr>
            <p:grpSpPr>
              <a:xfrm>
                <a:off x="3705232" y="1786356"/>
                <a:ext cx="631509" cy="45719"/>
                <a:chOff x="3714277" y="1422400"/>
                <a:chExt cx="631509" cy="45719"/>
              </a:xfrm>
            </p:grpSpPr>
            <p:sp>
              <p:nvSpPr>
                <p:cNvPr id="55" name="矩形: 圆角 46"/>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57" name="矩形: 圆角 47"/>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59" name="组合 91"/>
              <p:cNvGrpSpPr/>
              <p:nvPr/>
            </p:nvGrpSpPr>
            <p:grpSpPr>
              <a:xfrm>
                <a:off x="3705232" y="1883695"/>
                <a:ext cx="631509" cy="45719"/>
                <a:chOff x="3714277" y="1422400"/>
                <a:chExt cx="631509" cy="45719"/>
              </a:xfrm>
            </p:grpSpPr>
            <p:sp>
              <p:nvSpPr>
                <p:cNvPr id="61" name="矩形: 圆角 4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9" name="矩形: 圆角 4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63" name="组合 94"/>
              <p:cNvGrpSpPr/>
              <p:nvPr/>
            </p:nvGrpSpPr>
            <p:grpSpPr>
              <a:xfrm>
                <a:off x="3705232" y="1981035"/>
                <a:ext cx="631509" cy="45719"/>
                <a:chOff x="3714277" y="1422400"/>
                <a:chExt cx="631509" cy="45719"/>
              </a:xfrm>
            </p:grpSpPr>
            <p:sp>
              <p:nvSpPr>
                <p:cNvPr id="64" name="矩形: 圆角 4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65" name="矩形: 圆角 4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grpSp>
      <p:sp>
        <p:nvSpPr>
          <p:cNvPr id="66" name="文本框 65"/>
          <p:cNvSpPr txBox="1"/>
          <p:nvPr/>
        </p:nvSpPr>
        <p:spPr>
          <a:xfrm>
            <a:off x="5312410" y="1777365"/>
            <a:ext cx="1762125" cy="306705"/>
          </a:xfrm>
          <a:prstGeom prst="rect">
            <a:avLst/>
          </a:prstGeom>
          <a:noFill/>
        </p:spPr>
        <p:txBody>
          <a:bodyPr wrap="square" rtlCol="0">
            <a:spAutoFit/>
          </a:bodyPr>
          <a:lstStyle/>
          <a:p>
            <a:pPr algn="ctr"/>
            <a:r>
              <a:rPr lang="zh-CN" altLang="en-US" sz="1400" b="1" dirty="0">
                <a:solidFill>
                  <a:schemeClr val="bg1"/>
                </a:solidFill>
                <a:latin typeface="微软雅黑" panose="020B0503020204020204" charset="-122"/>
                <a:ea typeface="微软雅黑" panose="020B0503020204020204" charset="-122"/>
              </a:rPr>
              <a:t>管理平台</a:t>
            </a:r>
            <a:endParaRPr lang="zh-CN" altLang="en-US" sz="1400" b="1" dirty="0">
              <a:solidFill>
                <a:schemeClr val="bg1"/>
              </a:solidFill>
              <a:latin typeface="微软雅黑" panose="020B0503020204020204" charset="-122"/>
              <a:ea typeface="微软雅黑" panose="020B0503020204020204" charset="-122"/>
            </a:endParaRPr>
          </a:p>
        </p:txBody>
      </p:sp>
      <p:grpSp>
        <p:nvGrpSpPr>
          <p:cNvPr id="67" name="组合 12"/>
          <p:cNvGrpSpPr/>
          <p:nvPr/>
        </p:nvGrpSpPr>
        <p:grpSpPr>
          <a:xfrm>
            <a:off x="5517846" y="2235835"/>
            <a:ext cx="526719" cy="1572259"/>
            <a:chOff x="5238800" y="1836735"/>
            <a:chExt cx="658800" cy="1949879"/>
          </a:xfrm>
        </p:grpSpPr>
        <p:cxnSp>
          <p:nvCxnSpPr>
            <p:cNvPr id="68" name="直接箭头连接符 67"/>
            <p:cNvCxnSpPr/>
            <p:nvPr/>
          </p:nvCxnSpPr>
          <p:spPr>
            <a:xfrm>
              <a:off x="5897600" y="1836735"/>
              <a:ext cx="0" cy="167188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5238800" y="1900522"/>
              <a:ext cx="536107" cy="1886092"/>
            </a:xfrm>
            <a:prstGeom prst="rect">
              <a:avLst/>
            </a:prstGeom>
            <a:noFill/>
          </p:spPr>
          <p:txBody>
            <a:bodyPr vert="eaVert" wrap="square" rtlCol="0">
              <a:spAutoFit/>
            </a:bodyPr>
            <a:lstStyle/>
            <a:p>
              <a:r>
                <a:rPr lang="zh-CN" altLang="en-US" sz="1600" dirty="0">
                  <a:solidFill>
                    <a:schemeClr val="tx1"/>
                  </a:solidFill>
                  <a:latin typeface="微软雅黑" panose="020B0503020204020204" charset="-122"/>
                  <a:ea typeface="微软雅黑" panose="020B0503020204020204" charset="-122"/>
                </a:rPr>
                <a:t>定义安全策略</a:t>
              </a:r>
              <a:endParaRPr lang="zh-CN" altLang="en-US" sz="1600" dirty="0">
                <a:solidFill>
                  <a:schemeClr val="tx1"/>
                </a:solidFill>
                <a:latin typeface="微软雅黑" panose="020B0503020204020204" charset="-122"/>
                <a:ea typeface="微软雅黑" panose="020B0503020204020204" charset="-122"/>
              </a:endParaRPr>
            </a:p>
          </p:txBody>
        </p:sp>
      </p:grpSp>
      <p:grpSp>
        <p:nvGrpSpPr>
          <p:cNvPr id="70" name="组合 13"/>
          <p:cNvGrpSpPr/>
          <p:nvPr/>
        </p:nvGrpSpPr>
        <p:grpSpPr>
          <a:xfrm>
            <a:off x="6263005" y="2188845"/>
            <a:ext cx="537846" cy="1452880"/>
            <a:chOff x="6339553" y="2048123"/>
            <a:chExt cx="672121" cy="1801179"/>
          </a:xfrm>
        </p:grpSpPr>
        <p:cxnSp>
          <p:nvCxnSpPr>
            <p:cNvPr id="71" name="直接箭头连接符 70"/>
            <p:cNvCxnSpPr/>
            <p:nvPr/>
          </p:nvCxnSpPr>
          <p:spPr>
            <a:xfrm flipV="1">
              <a:off x="6339553" y="2048123"/>
              <a:ext cx="794" cy="171537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6476041" y="2215015"/>
              <a:ext cx="535633" cy="1634287"/>
            </a:xfrm>
            <a:prstGeom prst="rect">
              <a:avLst/>
            </a:prstGeom>
            <a:noFill/>
          </p:spPr>
          <p:txBody>
            <a:bodyPr vert="eaVert" wrap="square" rtlCol="0">
              <a:spAutoFit/>
            </a:bodyPr>
            <a:lstStyle/>
            <a:p>
              <a:r>
                <a:rPr lang="zh-CN" altLang="en-US" sz="1600" dirty="0">
                  <a:solidFill>
                    <a:schemeClr val="tx1"/>
                  </a:solidFill>
                  <a:latin typeface="微软雅黑" panose="020B0503020204020204" charset="-122"/>
                  <a:ea typeface="微软雅黑" panose="020B0503020204020204" charset="-122"/>
                </a:rPr>
                <a:t>安全事件审计</a:t>
              </a:r>
              <a:endParaRPr lang="zh-CN" altLang="en-US" sz="1600" dirty="0">
                <a:solidFill>
                  <a:schemeClr val="tx1"/>
                </a:solidFill>
                <a:latin typeface="微软雅黑" panose="020B0503020204020204" charset="-122"/>
                <a:ea typeface="微软雅黑" panose="020B0503020204020204" charset="-122"/>
              </a:endParaRPr>
            </a:p>
          </p:txBody>
        </p:sp>
      </p:grpSp>
      <p:sp>
        <p:nvSpPr>
          <p:cNvPr id="75" name="文本框 74"/>
          <p:cNvSpPr txBox="1"/>
          <p:nvPr/>
        </p:nvSpPr>
        <p:spPr>
          <a:xfrm>
            <a:off x="1430020" y="2188845"/>
            <a:ext cx="2249170" cy="1276350"/>
          </a:xfrm>
          <a:prstGeom prst="rect">
            <a:avLst/>
          </a:prstGeom>
          <a:solidFill>
            <a:schemeClr val="accent1">
              <a:lumMod val="20000"/>
              <a:lumOff val="80000"/>
            </a:schemeClr>
          </a:solidFill>
        </p:spPr>
        <p:txBody>
          <a:bodyPr wrap="square" rtlCol="0">
            <a:spAutoFit/>
          </a:bodyPr>
          <a:lstStyle/>
          <a:p>
            <a:pPr marL="0" lvl="1">
              <a:lnSpc>
                <a:spcPct val="150000"/>
              </a:lnSpc>
            </a:pPr>
            <a:r>
              <a:rPr lang="zh-CN" altLang="en-US" sz="1400" dirty="0">
                <a:latin typeface="微软雅黑" panose="020B0503020204020204" charset="-122"/>
                <a:ea typeface="微软雅黑" panose="020B0503020204020204" charset="-122"/>
              </a:rPr>
              <a:t>若文档中包含</a:t>
            </a:r>
            <a:r>
              <a:rPr lang="zh-CN" altLang="en-US" sz="1400" b="1" dirty="0">
                <a:solidFill>
                  <a:srgbClr val="C00000"/>
                </a:solidFill>
                <a:latin typeface="微软雅黑" panose="020B0503020204020204" charset="-122"/>
                <a:ea typeface="微软雅黑" panose="020B0503020204020204" charset="-122"/>
              </a:rPr>
              <a:t>重要数据</a:t>
            </a:r>
            <a:r>
              <a:rPr lang="zh-CN" altLang="en-US" sz="1400" dirty="0">
                <a:latin typeface="微软雅黑" panose="020B0503020204020204" charset="-122"/>
                <a:ea typeface="微软雅黑" panose="020B0503020204020204" charset="-122"/>
              </a:rPr>
              <a:t>时：</a:t>
            </a:r>
            <a:endParaRPr lang="en-US" altLang="zh-CN" sz="1400" dirty="0">
              <a:latin typeface="微软雅黑" panose="020B0503020204020204" charset="-122"/>
              <a:ea typeface="微软雅黑" panose="020B0503020204020204" charset="-122"/>
            </a:endParaRPr>
          </a:p>
          <a:p>
            <a:pPr marL="0" lvl="1"/>
            <a:r>
              <a:rPr lang="en-US" altLang="zh-CN" sz="1400" dirty="0">
                <a:latin typeface="微软雅黑" panose="020B0503020204020204" charset="-122"/>
                <a:ea typeface="微软雅黑" panose="020B0503020204020204" charset="-122"/>
              </a:rPr>
              <a:t>    1. </a:t>
            </a:r>
            <a:r>
              <a:rPr lang="zh-CN" altLang="en-US" sz="1400" dirty="0">
                <a:latin typeface="微软雅黑" panose="020B0503020204020204" charset="-122"/>
                <a:ea typeface="微软雅黑" panose="020B0503020204020204" charset="-122"/>
              </a:rPr>
              <a:t>禁止</a:t>
            </a:r>
            <a:r>
              <a:rPr lang="en-US" altLang="zh-CN"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审计外设拷贝、打印等</a:t>
            </a:r>
            <a:endParaRPr lang="en-US" altLang="zh-CN" sz="1400" dirty="0">
              <a:latin typeface="微软雅黑" panose="020B0503020204020204" charset="-122"/>
              <a:ea typeface="微软雅黑" panose="020B0503020204020204" charset="-122"/>
            </a:endParaRPr>
          </a:p>
          <a:p>
            <a:pPr marL="0" lvl="1"/>
            <a:r>
              <a:rPr lang="en-US" altLang="zh-CN" sz="1400" dirty="0">
                <a:latin typeface="微软雅黑" panose="020B0503020204020204" charset="-122"/>
                <a:ea typeface="微软雅黑" panose="020B0503020204020204" charset="-122"/>
              </a:rPr>
              <a:t>    2. </a:t>
            </a:r>
            <a:r>
              <a:rPr lang="zh-CN" altLang="en-US" sz="1400" dirty="0">
                <a:latin typeface="微软雅黑" panose="020B0503020204020204" charset="-122"/>
                <a:ea typeface="微软雅黑" panose="020B0503020204020204" charset="-122"/>
              </a:rPr>
              <a:t>禁止</a:t>
            </a:r>
            <a:r>
              <a:rPr lang="en-US" altLang="zh-CN"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审计通过网络外泄</a:t>
            </a:r>
            <a:endParaRPr lang="en-US" altLang="zh-CN" sz="1400" dirty="0">
              <a:latin typeface="微软雅黑" panose="020B0503020204020204" charset="-122"/>
              <a:ea typeface="微软雅黑" panose="020B0503020204020204" charset="-122"/>
            </a:endParaRPr>
          </a:p>
        </p:txBody>
      </p:sp>
      <p:grpSp>
        <p:nvGrpSpPr>
          <p:cNvPr id="79" name="组合 16"/>
          <p:cNvGrpSpPr/>
          <p:nvPr/>
        </p:nvGrpSpPr>
        <p:grpSpPr>
          <a:xfrm>
            <a:off x="3933190" y="3808095"/>
            <a:ext cx="1584960" cy="355600"/>
            <a:chOff x="3199946" y="4211404"/>
            <a:chExt cx="1982201" cy="439718"/>
          </a:xfrm>
        </p:grpSpPr>
        <p:sp>
          <p:nvSpPr>
            <p:cNvPr id="10" name="文本框 9"/>
            <p:cNvSpPr txBox="1"/>
            <p:nvPr/>
          </p:nvSpPr>
          <p:spPr>
            <a:xfrm>
              <a:off x="3523960" y="4211404"/>
              <a:ext cx="1323850" cy="379257"/>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终端设备</a:t>
              </a:r>
              <a:endParaRPr lang="zh-CN" altLang="en-US" sz="1400" b="1" dirty="0">
                <a:solidFill>
                  <a:schemeClr val="tx1"/>
                </a:solidFill>
                <a:latin typeface="微软雅黑" panose="020B0503020204020204" charset="-122"/>
                <a:ea typeface="微软雅黑" panose="020B0503020204020204" charset="-122"/>
              </a:endParaRPr>
            </a:p>
          </p:txBody>
        </p:sp>
        <p:cxnSp>
          <p:nvCxnSpPr>
            <p:cNvPr id="11" name="直接箭头连接符 10"/>
            <p:cNvCxnSpPr/>
            <p:nvPr/>
          </p:nvCxnSpPr>
          <p:spPr>
            <a:xfrm flipH="1">
              <a:off x="3199946" y="4651122"/>
              <a:ext cx="1982201"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组合 15"/>
          <p:cNvGrpSpPr/>
          <p:nvPr/>
        </p:nvGrpSpPr>
        <p:grpSpPr>
          <a:xfrm>
            <a:off x="7074535" y="3816985"/>
            <a:ext cx="1408430" cy="349885"/>
            <a:chOff x="6560160" y="3882986"/>
            <a:chExt cx="2386892" cy="433404"/>
          </a:xfrm>
        </p:grpSpPr>
        <p:sp>
          <p:nvSpPr>
            <p:cNvPr id="87" name="文本框 86"/>
            <p:cNvSpPr txBox="1"/>
            <p:nvPr/>
          </p:nvSpPr>
          <p:spPr>
            <a:xfrm>
              <a:off x="6828122" y="3882986"/>
              <a:ext cx="2060820" cy="379916"/>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互联网边界</a:t>
              </a:r>
              <a:endParaRPr lang="zh-CN" altLang="en-US" sz="1400" b="1" dirty="0">
                <a:solidFill>
                  <a:schemeClr val="tx1"/>
                </a:solidFill>
                <a:latin typeface="微软雅黑" panose="020B0503020204020204" charset="-122"/>
                <a:ea typeface="微软雅黑" panose="020B0503020204020204" charset="-122"/>
              </a:endParaRPr>
            </a:p>
          </p:txBody>
        </p:sp>
        <p:cxnSp>
          <p:nvCxnSpPr>
            <p:cNvPr id="88" name="直接箭头连接符 87"/>
            <p:cNvCxnSpPr/>
            <p:nvPr/>
          </p:nvCxnSpPr>
          <p:spPr>
            <a:xfrm>
              <a:off x="6560160" y="4312457"/>
              <a:ext cx="2386892" cy="393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0" name="闪电形 89"/>
          <p:cNvSpPr/>
          <p:nvPr/>
        </p:nvSpPr>
        <p:spPr>
          <a:xfrm rot="15598007" flipH="1">
            <a:off x="4391660" y="1891665"/>
            <a:ext cx="342265" cy="1546860"/>
          </a:xfrm>
          <a:prstGeom prst="lightningBolt">
            <a:avLst/>
          </a:prstGeom>
          <a:gradFill>
            <a:gsLst>
              <a:gs pos="5000">
                <a:schemeClr val="accent1">
                  <a:lumMod val="75000"/>
                </a:schemeClr>
              </a:gs>
              <a:gs pos="100000">
                <a:schemeClr val="bg1">
                  <a:lumMod val="75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endParaRPr>
          </a:p>
        </p:txBody>
      </p:sp>
      <p:grpSp>
        <p:nvGrpSpPr>
          <p:cNvPr id="108" name="组合 97"/>
          <p:cNvGrpSpPr/>
          <p:nvPr/>
        </p:nvGrpSpPr>
        <p:grpSpPr>
          <a:xfrm>
            <a:off x="8580120" y="1430655"/>
            <a:ext cx="1803400" cy="709295"/>
            <a:chOff x="6702577" y="2131564"/>
            <a:chExt cx="2256238" cy="878872"/>
          </a:xfrm>
        </p:grpSpPr>
        <p:sp>
          <p:nvSpPr>
            <p:cNvPr id="109" name="矩形 108"/>
            <p:cNvSpPr/>
            <p:nvPr/>
          </p:nvSpPr>
          <p:spPr>
            <a:xfrm>
              <a:off x="6702577" y="2159092"/>
              <a:ext cx="2256238" cy="8194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0" name="文本框 109"/>
            <p:cNvSpPr txBox="1"/>
            <p:nvPr/>
          </p:nvSpPr>
          <p:spPr>
            <a:xfrm>
              <a:off x="6822372" y="2131564"/>
              <a:ext cx="459192" cy="878872"/>
            </a:xfrm>
            <a:prstGeom prst="rect">
              <a:avLst/>
            </a:prstGeom>
            <a:noFill/>
          </p:spPr>
          <p:txBody>
            <a:bodyPr vert="eaVert" wrap="square" rtlCol="0">
              <a:spAutoFit/>
            </a:bodyPr>
            <a:lstStyle/>
            <a:p>
              <a:pPr algn="ctr"/>
              <a:r>
                <a:rPr lang="zh-CN" altLang="en-US" sz="1200" dirty="0">
                  <a:solidFill>
                    <a:schemeClr val="tx1"/>
                  </a:solidFill>
                  <a:latin typeface="微软雅黑" panose="020B0503020204020204" charset="-122"/>
                  <a:ea typeface="微软雅黑" panose="020B0503020204020204" charset="-122"/>
                </a:rPr>
                <a:t>违规事件</a:t>
              </a:r>
              <a:endParaRPr lang="zh-CN" altLang="en-US" sz="1200" dirty="0">
                <a:solidFill>
                  <a:schemeClr val="tx1"/>
                </a:solidFill>
                <a:latin typeface="微软雅黑" panose="020B0503020204020204" charset="-122"/>
                <a:ea typeface="微软雅黑" panose="020B0503020204020204" charset="-122"/>
              </a:endParaRPr>
            </a:p>
          </p:txBody>
        </p:sp>
        <p:grpSp>
          <p:nvGrpSpPr>
            <p:cNvPr id="111" name="组合 102"/>
            <p:cNvGrpSpPr/>
            <p:nvPr/>
          </p:nvGrpSpPr>
          <p:grpSpPr>
            <a:xfrm>
              <a:off x="7905163" y="2216344"/>
              <a:ext cx="1005328" cy="705120"/>
              <a:chOff x="3705232" y="1397000"/>
              <a:chExt cx="631509" cy="629754"/>
            </a:xfrm>
          </p:grpSpPr>
          <p:grpSp>
            <p:nvGrpSpPr>
              <p:cNvPr id="112" name="组合 103"/>
              <p:cNvGrpSpPr/>
              <p:nvPr/>
            </p:nvGrpSpPr>
            <p:grpSpPr>
              <a:xfrm>
                <a:off x="3705232" y="1397000"/>
                <a:ext cx="631509" cy="45719"/>
                <a:chOff x="3714277" y="1422400"/>
                <a:chExt cx="631509" cy="45719"/>
              </a:xfrm>
            </p:grpSpPr>
            <p:sp>
              <p:nvSpPr>
                <p:cNvPr id="113" name="矩形: 圆角 5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4" name="矩形: 圆角 5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15" name="组合 104"/>
              <p:cNvGrpSpPr/>
              <p:nvPr/>
            </p:nvGrpSpPr>
            <p:grpSpPr>
              <a:xfrm>
                <a:off x="3705232" y="1494339"/>
                <a:ext cx="631509" cy="45719"/>
                <a:chOff x="3714277" y="1422400"/>
                <a:chExt cx="631509" cy="45719"/>
              </a:xfrm>
            </p:grpSpPr>
            <p:sp>
              <p:nvSpPr>
                <p:cNvPr id="116" name="矩形: 圆角 5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7" name="矩形: 圆角 5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18" name="组合 105"/>
              <p:cNvGrpSpPr/>
              <p:nvPr/>
            </p:nvGrpSpPr>
            <p:grpSpPr>
              <a:xfrm>
                <a:off x="3705232" y="1591678"/>
                <a:ext cx="631509" cy="45719"/>
                <a:chOff x="3714277" y="1422400"/>
                <a:chExt cx="631509" cy="45719"/>
              </a:xfrm>
            </p:grpSpPr>
            <p:sp>
              <p:nvSpPr>
                <p:cNvPr id="119" name="矩形: 圆角 50"/>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0" name="矩形: 圆角 51"/>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1" name="组合 106"/>
              <p:cNvGrpSpPr/>
              <p:nvPr/>
            </p:nvGrpSpPr>
            <p:grpSpPr>
              <a:xfrm>
                <a:off x="3705232" y="1689017"/>
                <a:ext cx="631509" cy="45719"/>
                <a:chOff x="3714277" y="1422400"/>
                <a:chExt cx="631509" cy="45719"/>
              </a:xfrm>
            </p:grpSpPr>
            <p:sp>
              <p:nvSpPr>
                <p:cNvPr id="122" name="矩形: 圆角 48"/>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3" name="矩形: 圆角 49"/>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4" name="组合 107"/>
              <p:cNvGrpSpPr/>
              <p:nvPr/>
            </p:nvGrpSpPr>
            <p:grpSpPr>
              <a:xfrm>
                <a:off x="3705232" y="1786356"/>
                <a:ext cx="631509" cy="45719"/>
                <a:chOff x="3714277" y="1422400"/>
                <a:chExt cx="631509" cy="45719"/>
              </a:xfrm>
            </p:grpSpPr>
            <p:sp>
              <p:nvSpPr>
                <p:cNvPr id="125" name="矩形: 圆角 46"/>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6" name="矩形: 圆角 47"/>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7" name="组合 108"/>
              <p:cNvGrpSpPr/>
              <p:nvPr/>
            </p:nvGrpSpPr>
            <p:grpSpPr>
              <a:xfrm>
                <a:off x="3705232" y="1883695"/>
                <a:ext cx="631509" cy="45719"/>
                <a:chOff x="3714277" y="1422400"/>
                <a:chExt cx="631509" cy="45719"/>
              </a:xfrm>
            </p:grpSpPr>
            <p:sp>
              <p:nvSpPr>
                <p:cNvPr id="128" name="矩形: 圆角 4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9" name="矩形: 圆角 4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30" name="组合 111"/>
              <p:cNvGrpSpPr/>
              <p:nvPr/>
            </p:nvGrpSpPr>
            <p:grpSpPr>
              <a:xfrm>
                <a:off x="3705232" y="1981035"/>
                <a:ext cx="631509" cy="45719"/>
                <a:chOff x="3714277" y="1422400"/>
                <a:chExt cx="631509" cy="45719"/>
              </a:xfrm>
            </p:grpSpPr>
            <p:sp>
              <p:nvSpPr>
                <p:cNvPr id="131" name="矩形: 圆角 4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32" name="矩形: 圆角 4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grpSp>
      <p:pic>
        <p:nvPicPr>
          <p:cNvPr id="133" name="图片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470" y="1397000"/>
            <a:ext cx="1266190" cy="645160"/>
          </a:xfrm>
          <a:prstGeom prst="rect">
            <a:avLst/>
          </a:prstGeom>
        </p:spPr>
      </p:pic>
      <p:grpSp>
        <p:nvGrpSpPr>
          <p:cNvPr id="134" name="组合 133"/>
          <p:cNvGrpSpPr/>
          <p:nvPr/>
        </p:nvGrpSpPr>
        <p:grpSpPr>
          <a:xfrm>
            <a:off x="1791970" y="3794760"/>
            <a:ext cx="2023110" cy="1009650"/>
            <a:chOff x="619093" y="3720827"/>
            <a:chExt cx="2880360" cy="1425105"/>
          </a:xfrm>
        </p:grpSpPr>
        <p:grpSp>
          <p:nvGrpSpPr>
            <p:cNvPr id="12" name="组合 11"/>
            <p:cNvGrpSpPr/>
            <p:nvPr/>
          </p:nvGrpSpPr>
          <p:grpSpPr>
            <a:xfrm>
              <a:off x="619093" y="3720827"/>
              <a:ext cx="2880360" cy="1425105"/>
              <a:chOff x="619093" y="3720827"/>
              <a:chExt cx="2880360" cy="1425105"/>
            </a:xfrm>
          </p:grpSpPr>
          <p:sp>
            <p:nvSpPr>
              <p:cNvPr id="136" name="圆角矩形 160"/>
              <p:cNvSpPr/>
              <p:nvPr/>
            </p:nvSpPr>
            <p:spPr>
              <a:xfrm>
                <a:off x="619093" y="3861881"/>
                <a:ext cx="2880360" cy="1284051"/>
              </a:xfrm>
              <a:prstGeom prst="roundRect">
                <a:avLst/>
              </a:prstGeom>
              <a:solidFill>
                <a:schemeClr val="bg1"/>
              </a:solidFill>
              <a:ln w="12700" cmpd="sng">
                <a:solidFill>
                  <a:schemeClr val="accent1">
                    <a:lumMod val="50000"/>
                  </a:schemeClr>
                </a:solidFill>
                <a:prstDash val="sysDot"/>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latin typeface="微软雅黑" panose="020B0503020204020204" charset="-122"/>
                  <a:ea typeface="微软雅黑" panose="020B0503020204020204" charset="-122"/>
                </a:endParaRPr>
              </a:p>
            </p:txBody>
          </p:sp>
          <p:pic>
            <p:nvPicPr>
              <p:cNvPr id="137" name="图片 136"/>
              <p:cNvPicPr>
                <a:picLocks noChangeAspect="1"/>
              </p:cNvPicPr>
              <p:nvPr/>
            </p:nvPicPr>
            <p:blipFill>
              <a:blip r:embed="rId4" cstate="print"/>
              <a:stretch>
                <a:fillRect/>
              </a:stretch>
            </p:blipFill>
            <p:spPr>
              <a:xfrm>
                <a:off x="1056689" y="4572805"/>
                <a:ext cx="503555" cy="465304"/>
              </a:xfrm>
              <a:prstGeom prst="ellipse">
                <a:avLst/>
              </a:prstGeom>
            </p:spPr>
          </p:pic>
          <p:pic>
            <p:nvPicPr>
              <p:cNvPr id="138" name="Picture 27" descr="C:\Documents and Settings\devata\My Documents\!RSA\DLP\Collateral\Graphics\RSA_Icon_PNG_Library\Prin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8482" y="4494270"/>
                <a:ext cx="698123" cy="513713"/>
              </a:xfrm>
              <a:prstGeom prst="rect">
                <a:avLst/>
              </a:prstGeom>
              <a:noFill/>
              <a:ln>
                <a:noFill/>
              </a:ln>
            </p:spPr>
          </p:pic>
          <p:pic>
            <p:nvPicPr>
              <p:cNvPr id="139" name="图片 138"/>
              <p:cNvPicPr>
                <a:picLocks noChangeAspect="1"/>
              </p:cNvPicPr>
              <p:nvPr/>
            </p:nvPicPr>
            <p:blipFill>
              <a:blip r:embed="rId6" cstate="print"/>
              <a:stretch>
                <a:fillRect/>
              </a:stretch>
            </p:blipFill>
            <p:spPr>
              <a:xfrm>
                <a:off x="1050587" y="4022297"/>
                <a:ext cx="418290" cy="431675"/>
              </a:xfrm>
              <a:prstGeom prst="roundRect">
                <a:avLst/>
              </a:prstGeom>
            </p:spPr>
          </p:pic>
          <p:pic>
            <p:nvPicPr>
              <p:cNvPr id="13" name="Picture 33" descr="C:\Documents and Settings\devata\My Documents\!RSA\DLP\Collateral\Graphics\RSA_Icon_PNG_Library\USB-Sti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9345" y="3720827"/>
                <a:ext cx="638638" cy="977633"/>
              </a:xfrm>
              <a:prstGeom prst="rect">
                <a:avLst/>
              </a:prstGeom>
              <a:noFill/>
              <a:ln>
                <a:noFill/>
              </a:ln>
            </p:spPr>
          </p:pic>
        </p:grpSp>
        <p:pic>
          <p:nvPicPr>
            <p:cNvPr id="14" name="Picture 19"/>
            <p:cNvPicPr>
              <a:picLocks noChangeAspect="1" noChangeArrowheads="1"/>
            </p:cNvPicPr>
            <p:nvPr/>
          </p:nvPicPr>
          <p:blipFill>
            <a:blip r:embed="rId8" cstate="print"/>
            <a:srcRect/>
            <a:stretch>
              <a:fillRect/>
            </a:stretch>
          </p:blipFill>
          <p:spPr bwMode="auto">
            <a:xfrm>
              <a:off x="1867709" y="4579111"/>
              <a:ext cx="501865" cy="498728"/>
            </a:xfrm>
            <a:prstGeom prst="ellipse">
              <a:avLst/>
            </a:prstGeom>
            <a:noFill/>
            <a:ln w="9525">
              <a:noFill/>
              <a:miter lim="800000"/>
              <a:headEnd/>
              <a:tailEnd/>
            </a:ln>
          </p:spPr>
        </p:pic>
        <p:pic>
          <p:nvPicPr>
            <p:cNvPr id="142" name="Picture 20"/>
            <p:cNvPicPr>
              <a:picLocks noChangeAspect="1" noChangeArrowheads="1"/>
            </p:cNvPicPr>
            <p:nvPr/>
          </p:nvPicPr>
          <p:blipFill>
            <a:blip r:embed="rId9" cstate="print"/>
            <a:srcRect/>
            <a:stretch>
              <a:fillRect/>
            </a:stretch>
          </p:blipFill>
          <p:spPr bwMode="auto">
            <a:xfrm>
              <a:off x="2638669" y="3991071"/>
              <a:ext cx="496406" cy="491831"/>
            </a:xfrm>
            <a:prstGeom prst="ellipse">
              <a:avLst/>
            </a:prstGeom>
            <a:noFill/>
            <a:ln w="9525">
              <a:noFill/>
              <a:miter lim="800000"/>
              <a:headEnd/>
              <a:tailEnd/>
            </a:ln>
          </p:spPr>
        </p:pic>
      </p:grpSp>
      <p:grpSp>
        <p:nvGrpSpPr>
          <p:cNvPr id="143" name="组合 142"/>
          <p:cNvGrpSpPr/>
          <p:nvPr/>
        </p:nvGrpSpPr>
        <p:grpSpPr>
          <a:xfrm>
            <a:off x="8580120" y="3590925"/>
            <a:ext cx="2040890" cy="1106170"/>
            <a:chOff x="8856484" y="3213805"/>
            <a:chExt cx="2552424" cy="1851124"/>
          </a:xfrm>
        </p:grpSpPr>
        <p:sp>
          <p:nvSpPr>
            <p:cNvPr id="144" name="圆角矩形 174"/>
            <p:cNvSpPr/>
            <p:nvPr/>
          </p:nvSpPr>
          <p:spPr>
            <a:xfrm>
              <a:off x="8856484" y="3213805"/>
              <a:ext cx="2552424" cy="1851124"/>
            </a:xfrm>
            <a:prstGeom prst="roundRect">
              <a:avLst/>
            </a:prstGeom>
            <a:solidFill>
              <a:schemeClr val="bg1"/>
            </a:solidFill>
            <a:ln w="12700" cmpd="sng">
              <a:solidFill>
                <a:schemeClr val="accent1">
                  <a:lumMod val="50000"/>
                </a:schemeClr>
              </a:solidFill>
              <a:prstDash val="sysDot"/>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latin typeface="微软雅黑" panose="020B0503020204020204" charset="-122"/>
                <a:ea typeface="微软雅黑" panose="020B0503020204020204" charset="-122"/>
              </a:endParaRPr>
            </a:p>
          </p:txBody>
        </p:sp>
        <p:pic>
          <p:nvPicPr>
            <p:cNvPr id="145" name="图形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9585" y="3470604"/>
              <a:ext cx="419128" cy="416505"/>
            </a:xfrm>
            <a:prstGeom prst="rect">
              <a:avLst/>
            </a:prstGeom>
          </p:spPr>
        </p:pic>
        <p:pic>
          <p:nvPicPr>
            <p:cNvPr id="146" name="图形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8979" y="3525060"/>
              <a:ext cx="398851" cy="323890"/>
            </a:xfrm>
            <a:prstGeom prst="rect">
              <a:avLst/>
            </a:prstGeom>
          </p:spPr>
        </p:pic>
        <p:graphicFrame>
          <p:nvGraphicFramePr>
            <p:cNvPr id="147" name="对象 146"/>
            <p:cNvGraphicFramePr>
              <a:graphicFrameLocks noChangeAspect="1"/>
            </p:cNvGraphicFramePr>
            <p:nvPr/>
          </p:nvGraphicFramePr>
          <p:xfrm>
            <a:off x="9920634" y="4282000"/>
            <a:ext cx="699135" cy="400665"/>
          </p:xfrm>
          <a:graphic>
            <a:graphicData uri="http://schemas.openxmlformats.org/presentationml/2006/ole">
              <mc:AlternateContent xmlns:mc="http://schemas.openxmlformats.org/markup-compatibility/2006">
                <mc:Choice xmlns:v="urn:schemas-microsoft-com:vml" Requires="v">
                  <p:oleObj spid="_x0000_s3" name="" r:id="rId12" imgW="942975" imgH="742950" progId="">
                    <p:embed/>
                  </p:oleObj>
                </mc:Choice>
                <mc:Fallback>
                  <p:oleObj name="" r:id="rId12" imgW="942975" imgH="742950" progId="">
                    <p:embed/>
                    <p:pic>
                      <p:nvPicPr>
                        <p:cNvPr id="0" name="对象 1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20634" y="4282000"/>
                          <a:ext cx="699135" cy="400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对象 147"/>
            <p:cNvGraphicFramePr>
              <a:graphicFrameLocks noChangeAspect="1"/>
            </p:cNvGraphicFramePr>
            <p:nvPr/>
          </p:nvGraphicFramePr>
          <p:xfrm>
            <a:off x="10759631" y="3515392"/>
            <a:ext cx="465482" cy="320059"/>
          </p:xfrm>
          <a:graphic>
            <a:graphicData uri="http://schemas.openxmlformats.org/presentationml/2006/ole">
              <mc:AlternateContent xmlns:mc="http://schemas.openxmlformats.org/markup-compatibility/2006">
                <mc:Choice xmlns:v="urn:schemas-microsoft-com:vml" Requires="v">
                  <p:oleObj spid="_x0000_s6" name="" r:id="rId14" imgW="8162925" imgH="8315325" progId="">
                    <p:embed/>
                  </p:oleObj>
                </mc:Choice>
                <mc:Fallback>
                  <p:oleObj name="" r:id="rId14" imgW="8162925" imgH="8315325" progId="">
                    <p:embed/>
                    <p:pic>
                      <p:nvPicPr>
                        <p:cNvPr id="0" name="对象 1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59631" y="3515392"/>
                          <a:ext cx="465482" cy="32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 name="图片 148"/>
            <p:cNvPicPr>
              <a:picLocks noChangeAspect="1"/>
            </p:cNvPicPr>
            <p:nvPr/>
          </p:nvPicPr>
          <p:blipFill>
            <a:blip r:embed="rId16" cstate="print">
              <a:clrChange>
                <a:clrFrom>
                  <a:srgbClr val="FFFFFF"/>
                </a:clrFrom>
                <a:clrTo>
                  <a:srgbClr val="FFFFFF">
                    <a:alpha val="0"/>
                  </a:srgbClr>
                </a:clrTo>
              </a:clrChange>
            </a:blip>
            <a:stretch>
              <a:fillRect/>
            </a:stretch>
          </p:blipFill>
          <p:spPr>
            <a:xfrm>
              <a:off x="10691784" y="4225577"/>
              <a:ext cx="523875" cy="442980"/>
            </a:xfrm>
            <a:prstGeom prst="rect">
              <a:avLst/>
            </a:prstGeom>
          </p:spPr>
        </p:pic>
        <p:pic>
          <p:nvPicPr>
            <p:cNvPr id="150" name="图片 149"/>
            <p:cNvPicPr>
              <a:picLocks noChangeAspect="1"/>
            </p:cNvPicPr>
            <p:nvPr/>
          </p:nvPicPr>
          <p:blipFill>
            <a:blip r:embed="rId17" cstate="print">
              <a:clrChange>
                <a:clrFrom>
                  <a:srgbClr val="FFFEFE"/>
                </a:clrFrom>
                <a:clrTo>
                  <a:srgbClr val="FFFEFE">
                    <a:alpha val="0"/>
                  </a:srgbClr>
                </a:clrTo>
              </a:clrChange>
            </a:blip>
            <a:stretch>
              <a:fillRect/>
            </a:stretch>
          </p:blipFill>
          <p:spPr>
            <a:xfrm>
              <a:off x="10224062" y="3532005"/>
              <a:ext cx="426036" cy="342299"/>
            </a:xfrm>
            <a:prstGeom prst="rect">
              <a:avLst/>
            </a:prstGeom>
          </p:spPr>
        </p:pic>
        <p:grpSp>
          <p:nvGrpSpPr>
            <p:cNvPr id="151" name="组合 150"/>
            <p:cNvGrpSpPr/>
            <p:nvPr/>
          </p:nvGrpSpPr>
          <p:grpSpPr>
            <a:xfrm>
              <a:off x="9141390" y="4151599"/>
              <a:ext cx="662072" cy="606461"/>
              <a:chOff x="7485035" y="2676877"/>
              <a:chExt cx="728988" cy="725934"/>
            </a:xfrm>
          </p:grpSpPr>
          <p:pic>
            <p:nvPicPr>
              <p:cNvPr id="152" name="图片 151"/>
              <p:cNvPicPr>
                <a:picLocks noChangeAspect="1"/>
              </p:cNvPicPr>
              <p:nvPr/>
            </p:nvPicPr>
            <p:blipFill>
              <a:blip r:embed="rId18"/>
              <a:stretch>
                <a:fillRect/>
              </a:stretch>
            </p:blipFill>
            <p:spPr>
              <a:xfrm>
                <a:off x="7485035" y="2676877"/>
                <a:ext cx="728987" cy="725934"/>
              </a:xfrm>
              <a:prstGeom prst="rect">
                <a:avLst/>
              </a:prstGeom>
            </p:spPr>
          </p:pic>
          <p:sp>
            <p:nvSpPr>
              <p:cNvPr id="153" name="Freeform 305"/>
              <p:cNvSpPr>
                <a:spLocks noEditPoints="1"/>
              </p:cNvSpPr>
              <p:nvPr/>
            </p:nvSpPr>
            <p:spPr bwMode="auto">
              <a:xfrm>
                <a:off x="7823201" y="2991556"/>
                <a:ext cx="390822" cy="263826"/>
              </a:xfrm>
              <a:custGeom>
                <a:avLst/>
                <a:gdLst>
                  <a:gd name="T0" fmla="*/ 2147483647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0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0 w 89"/>
                  <a:gd name="T21" fmla="*/ 2147483647 h 75"/>
                  <a:gd name="T22" fmla="*/ 2147483647 w 89"/>
                  <a:gd name="T23" fmla="*/ 2147483647 h 75"/>
                  <a:gd name="T24" fmla="*/ 2147483647 w 89"/>
                  <a:gd name="T25" fmla="*/ 2147483647 h 75"/>
                  <a:gd name="T26" fmla="*/ 2147483647 w 89"/>
                  <a:gd name="T27" fmla="*/ 2147483647 h 75"/>
                  <a:gd name="T28" fmla="*/ 2147483647 w 89"/>
                  <a:gd name="T29" fmla="*/ 2147483647 h 75"/>
                  <a:gd name="T30" fmla="*/ 2147483647 w 89"/>
                  <a:gd name="T31" fmla="*/ 2147483647 h 75"/>
                  <a:gd name="T32" fmla="*/ 2147483647 w 89"/>
                  <a:gd name="T33" fmla="*/ 2147483647 h 75"/>
                  <a:gd name="T34" fmla="*/ 2147483647 w 89"/>
                  <a:gd name="T35" fmla="*/ 2147483647 h 75"/>
                  <a:gd name="T36" fmla="*/ 2147483647 w 89"/>
                  <a:gd name="T37" fmla="*/ 2147483647 h 75"/>
                  <a:gd name="T38" fmla="*/ 2147483647 w 89"/>
                  <a:gd name="T39" fmla="*/ 2147483647 h 75"/>
                  <a:gd name="T40" fmla="*/ 2147483647 w 89"/>
                  <a:gd name="T41" fmla="*/ 2147483647 h 75"/>
                  <a:gd name="T42" fmla="*/ 2147483647 w 89"/>
                  <a:gd name="T43" fmla="*/ 2147483647 h 75"/>
                  <a:gd name="T44" fmla="*/ 2147483647 w 89"/>
                  <a:gd name="T45" fmla="*/ 2147483647 h 75"/>
                  <a:gd name="T46" fmla="*/ 2147483647 w 89"/>
                  <a:gd name="T47" fmla="*/ 214748364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75">
                    <a:moveTo>
                      <a:pt x="32" y="9"/>
                    </a:moveTo>
                    <a:cubicBezTo>
                      <a:pt x="38" y="10"/>
                      <a:pt x="44" y="11"/>
                      <a:pt x="49" y="13"/>
                    </a:cubicBezTo>
                    <a:cubicBezTo>
                      <a:pt x="53" y="15"/>
                      <a:pt x="56" y="17"/>
                      <a:pt x="60" y="20"/>
                    </a:cubicBezTo>
                    <a:cubicBezTo>
                      <a:pt x="54" y="29"/>
                      <a:pt x="54" y="29"/>
                      <a:pt x="54" y="29"/>
                    </a:cubicBezTo>
                    <a:cubicBezTo>
                      <a:pt x="88" y="29"/>
                      <a:pt x="88" y="29"/>
                      <a:pt x="88" y="29"/>
                    </a:cubicBezTo>
                    <a:cubicBezTo>
                      <a:pt x="71" y="0"/>
                      <a:pt x="71" y="0"/>
                      <a:pt x="71" y="0"/>
                    </a:cubicBezTo>
                    <a:cubicBezTo>
                      <a:pt x="66" y="9"/>
                      <a:pt x="66" y="9"/>
                      <a:pt x="66" y="9"/>
                    </a:cubicBezTo>
                    <a:cubicBezTo>
                      <a:pt x="62" y="7"/>
                      <a:pt x="57" y="5"/>
                      <a:pt x="52" y="4"/>
                    </a:cubicBezTo>
                    <a:cubicBezTo>
                      <a:pt x="45" y="3"/>
                      <a:pt x="38" y="2"/>
                      <a:pt x="32" y="3"/>
                    </a:cubicBezTo>
                    <a:cubicBezTo>
                      <a:pt x="25" y="3"/>
                      <a:pt x="19" y="5"/>
                      <a:pt x="13" y="8"/>
                    </a:cubicBezTo>
                    <a:cubicBezTo>
                      <a:pt x="7" y="11"/>
                      <a:pt x="2" y="16"/>
                      <a:pt x="0" y="22"/>
                    </a:cubicBezTo>
                    <a:cubicBezTo>
                      <a:pt x="6" y="10"/>
                      <a:pt x="20" y="8"/>
                      <a:pt x="32" y="9"/>
                    </a:cubicBezTo>
                    <a:close/>
                    <a:moveTo>
                      <a:pt x="58" y="66"/>
                    </a:moveTo>
                    <a:cubicBezTo>
                      <a:pt x="52" y="65"/>
                      <a:pt x="46" y="64"/>
                      <a:pt x="41" y="61"/>
                    </a:cubicBezTo>
                    <a:cubicBezTo>
                      <a:pt x="37" y="60"/>
                      <a:pt x="34" y="58"/>
                      <a:pt x="30" y="55"/>
                    </a:cubicBezTo>
                    <a:cubicBezTo>
                      <a:pt x="35" y="46"/>
                      <a:pt x="35" y="46"/>
                      <a:pt x="35" y="46"/>
                    </a:cubicBezTo>
                    <a:cubicBezTo>
                      <a:pt x="1" y="45"/>
                      <a:pt x="1" y="45"/>
                      <a:pt x="1" y="45"/>
                    </a:cubicBezTo>
                    <a:cubicBezTo>
                      <a:pt x="18" y="75"/>
                      <a:pt x="18" y="75"/>
                      <a:pt x="18" y="75"/>
                    </a:cubicBezTo>
                    <a:cubicBezTo>
                      <a:pt x="24" y="66"/>
                      <a:pt x="24" y="66"/>
                      <a:pt x="24" y="66"/>
                    </a:cubicBezTo>
                    <a:cubicBezTo>
                      <a:pt x="28" y="67"/>
                      <a:pt x="33" y="70"/>
                      <a:pt x="38" y="71"/>
                    </a:cubicBezTo>
                    <a:cubicBezTo>
                      <a:pt x="44" y="72"/>
                      <a:pt x="51" y="73"/>
                      <a:pt x="58" y="72"/>
                    </a:cubicBezTo>
                    <a:cubicBezTo>
                      <a:pt x="64" y="72"/>
                      <a:pt x="71" y="70"/>
                      <a:pt x="77" y="67"/>
                    </a:cubicBezTo>
                    <a:cubicBezTo>
                      <a:pt x="83" y="64"/>
                      <a:pt x="87" y="59"/>
                      <a:pt x="89" y="53"/>
                    </a:cubicBezTo>
                    <a:cubicBezTo>
                      <a:pt x="83" y="65"/>
                      <a:pt x="69" y="67"/>
                      <a:pt x="58" y="6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endParaRPr>
              </a:p>
            </p:txBody>
          </p:sp>
        </p:grpSp>
      </p:grpSp>
      <p:sp>
        <p:nvSpPr>
          <p:cNvPr id="155" name="文本框 154"/>
          <p:cNvSpPr txBox="1"/>
          <p:nvPr/>
        </p:nvSpPr>
        <p:spPr>
          <a:xfrm>
            <a:off x="6868160" y="5136515"/>
            <a:ext cx="2614295" cy="892810"/>
          </a:xfrm>
          <a:prstGeom prst="wedgeRectCallout">
            <a:avLst>
              <a:gd name="adj1" fmla="val -44510"/>
              <a:gd name="adj2" fmla="val -135988"/>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nSpc>
                <a:spcPct val="150000"/>
              </a:lnSpc>
            </a:pPr>
            <a:r>
              <a:rPr lang="zh-CN" altLang="en-US" sz="1400" dirty="0">
                <a:solidFill>
                  <a:schemeClr val="tx1"/>
                </a:solidFill>
                <a:latin typeface="微软雅黑" panose="020B0503020204020204" charset="-122"/>
                <a:ea typeface="微软雅黑" panose="020B0503020204020204" charset="-122"/>
              </a:rPr>
              <a:t>通过智能分析发现</a:t>
            </a:r>
            <a:r>
              <a:rPr lang="zh-CN" altLang="en-US" sz="1400" b="1" dirty="0">
                <a:solidFill>
                  <a:srgbClr val="C00000"/>
                </a:solidFill>
                <a:latin typeface="微软雅黑" panose="020B0503020204020204" charset="-122"/>
                <a:ea typeface="微软雅黑" panose="020B0503020204020204" charset="-122"/>
              </a:rPr>
              <a:t>重要数据</a:t>
            </a:r>
            <a:r>
              <a:rPr lang="zh-CN" altLang="en-US" sz="1400" dirty="0">
                <a:solidFill>
                  <a:schemeClr val="tx1"/>
                </a:solidFill>
                <a:latin typeface="微软雅黑" panose="020B0503020204020204" charset="-122"/>
                <a:ea typeface="微软雅黑" panose="020B0503020204020204" charset="-122"/>
              </a:rPr>
              <a:t>，阻断网络外泄，并上报到管理平台</a:t>
            </a:r>
            <a:endParaRPr lang="zh-CN" altLang="en-US" sz="1400" dirty="0">
              <a:solidFill>
                <a:schemeClr val="tx1"/>
              </a:solidFill>
              <a:latin typeface="微软雅黑" panose="020B0503020204020204" charset="-122"/>
              <a:ea typeface="微软雅黑" panose="020B0503020204020204" charset="-122"/>
            </a:endParaRPr>
          </a:p>
        </p:txBody>
      </p:sp>
      <p:cxnSp>
        <p:nvCxnSpPr>
          <p:cNvPr id="157" name="直接箭头连接符 156"/>
          <p:cNvCxnSpPr/>
          <p:nvPr/>
        </p:nvCxnSpPr>
        <p:spPr>
          <a:xfrm>
            <a:off x="7341235" y="1868170"/>
            <a:ext cx="100711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p:nvPr/>
        </p:nvCxnSpPr>
        <p:spPr>
          <a:xfrm flipH="1">
            <a:off x="3771900" y="1877059"/>
            <a:ext cx="115697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9" name="图片 222" descr="logo-白色"/>
          <p:cNvPicPr>
            <a:picLocks noChangeAspect="1"/>
          </p:cNvPicPr>
          <p:nvPr/>
        </p:nvPicPr>
        <p:blipFill rotWithShape="1">
          <a:blip r:embed="rId19"/>
          <a:srcRect t="1" r="27778" b="-39135"/>
          <a:stretch>
            <a:fillRect/>
          </a:stretch>
        </p:blipFill>
        <p:spPr>
          <a:xfrm rot="762008">
            <a:off x="6044661" y="1378375"/>
            <a:ext cx="496158" cy="161121"/>
          </a:xfrm>
          <a:prstGeom prst="rect">
            <a:avLst/>
          </a:prstGeom>
          <a:noFill/>
          <a:ln w="9525">
            <a:noFill/>
          </a:ln>
        </p:spPr>
      </p:pic>
      <p:grpSp>
        <p:nvGrpSpPr>
          <p:cNvPr id="163" name="组合 44"/>
          <p:cNvGrpSpPr/>
          <p:nvPr/>
        </p:nvGrpSpPr>
        <p:grpSpPr>
          <a:xfrm>
            <a:off x="7807960" y="1621155"/>
            <a:ext cx="172720" cy="197485"/>
            <a:chOff x="4925861" y="2309726"/>
            <a:chExt cx="966023" cy="966021"/>
          </a:xfrm>
        </p:grpSpPr>
        <p:sp>
          <p:nvSpPr>
            <p:cNvPr id="164" name="椭圆 163"/>
            <p:cNvSpPr/>
            <p:nvPr/>
          </p:nvSpPr>
          <p:spPr>
            <a:xfrm>
              <a:off x="4970046" y="2337112"/>
              <a:ext cx="823186" cy="849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pic>
          <p:nvPicPr>
            <p:cNvPr id="165" name="图形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25861" y="2309726"/>
              <a:ext cx="966023" cy="966021"/>
            </a:xfrm>
            <a:prstGeom prst="rect">
              <a:avLst/>
            </a:prstGeom>
          </p:spPr>
        </p:pic>
      </p:grpSp>
      <p:grpSp>
        <p:nvGrpSpPr>
          <p:cNvPr id="169" name="组合 44"/>
          <p:cNvGrpSpPr/>
          <p:nvPr/>
        </p:nvGrpSpPr>
        <p:grpSpPr>
          <a:xfrm>
            <a:off x="4425315" y="1644650"/>
            <a:ext cx="172720" cy="197485"/>
            <a:chOff x="4925861" y="2309726"/>
            <a:chExt cx="966023" cy="966021"/>
          </a:xfrm>
        </p:grpSpPr>
        <p:sp>
          <p:nvSpPr>
            <p:cNvPr id="170" name="椭圆 169"/>
            <p:cNvSpPr/>
            <p:nvPr/>
          </p:nvSpPr>
          <p:spPr>
            <a:xfrm>
              <a:off x="4970046" y="2337112"/>
              <a:ext cx="823186" cy="849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pic>
          <p:nvPicPr>
            <p:cNvPr id="171" name="图形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25861" y="2309726"/>
              <a:ext cx="966023" cy="966021"/>
            </a:xfrm>
            <a:prstGeom prst="rect">
              <a:avLst/>
            </a:prstGeom>
          </p:spPr>
        </p:pic>
      </p:grpSp>
      <p:pic>
        <p:nvPicPr>
          <p:cNvPr id="176" name="图形 121"/>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47055" y="3838575"/>
            <a:ext cx="1221105" cy="1056005"/>
          </a:xfrm>
          <a:prstGeom prst="rect">
            <a:avLst/>
          </a:prstGeom>
        </p:spPr>
      </p:pic>
      <p:pic>
        <p:nvPicPr>
          <p:cNvPr id="177" name="图形 34"/>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790247" y="3982085"/>
            <a:ext cx="352425" cy="457200"/>
          </a:xfrm>
          <a:prstGeom prst="rect">
            <a:avLst/>
          </a:prstGeom>
        </p:spPr>
      </p:pic>
      <p:pic>
        <p:nvPicPr>
          <p:cNvPr id="178" name="图形 35"/>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078446" y="3885565"/>
            <a:ext cx="352425" cy="457200"/>
          </a:xfrm>
          <a:prstGeom prst="rect">
            <a:avLst/>
          </a:prstGeom>
        </p:spPr>
      </p:pic>
      <p:pic>
        <p:nvPicPr>
          <p:cNvPr id="180" name="图形 114"/>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263049" y="3915410"/>
            <a:ext cx="352425" cy="457200"/>
          </a:xfrm>
          <a:prstGeom prst="rect">
            <a:avLst/>
          </a:prstGeom>
        </p:spPr>
      </p:pic>
      <p:sp>
        <p:nvSpPr>
          <p:cNvPr id="77" name="Freeform 60"/>
          <p:cNvSpPr>
            <a:spLocks noEditPoints="1"/>
          </p:cNvSpPr>
          <p:nvPr/>
        </p:nvSpPr>
        <p:spPr bwMode="auto">
          <a:xfrm>
            <a:off x="6017260" y="4459605"/>
            <a:ext cx="474980" cy="314960"/>
          </a:xfrm>
          <a:custGeom>
            <a:avLst/>
            <a:gdLst>
              <a:gd name="T0" fmla="*/ 181761 w 101"/>
              <a:gd name="T1" fmla="*/ 55263 h 106"/>
              <a:gd name="T2" fmla="*/ 132470 w 101"/>
              <a:gd name="T3" fmla="*/ 70614 h 106"/>
              <a:gd name="T4" fmla="*/ 132470 w 101"/>
              <a:gd name="T5" fmla="*/ 79824 h 106"/>
              <a:gd name="T6" fmla="*/ 138631 w 101"/>
              <a:gd name="T7" fmla="*/ 82895 h 106"/>
              <a:gd name="T8" fmla="*/ 141712 w 101"/>
              <a:gd name="T9" fmla="*/ 79824 h 106"/>
              <a:gd name="T10" fmla="*/ 181761 w 101"/>
              <a:gd name="T11" fmla="*/ 64474 h 106"/>
              <a:gd name="T12" fmla="*/ 209487 w 101"/>
              <a:gd name="T13" fmla="*/ 73684 h 106"/>
              <a:gd name="T14" fmla="*/ 212568 w 101"/>
              <a:gd name="T15" fmla="*/ 73684 h 106"/>
              <a:gd name="T16" fmla="*/ 218729 w 101"/>
              <a:gd name="T17" fmla="*/ 70614 h 106"/>
              <a:gd name="T18" fmla="*/ 215649 w 101"/>
              <a:gd name="T19" fmla="*/ 64474 h 106"/>
              <a:gd name="T20" fmla="*/ 181761 w 101"/>
              <a:gd name="T21" fmla="*/ 55263 h 106"/>
              <a:gd name="T22" fmla="*/ 33888 w 101"/>
              <a:gd name="T23" fmla="*/ 303947 h 106"/>
              <a:gd name="T24" fmla="*/ 27726 w 101"/>
              <a:gd name="T25" fmla="*/ 300877 h 106"/>
              <a:gd name="T26" fmla="*/ 24646 w 101"/>
              <a:gd name="T27" fmla="*/ 291666 h 106"/>
              <a:gd name="T28" fmla="*/ 27726 w 101"/>
              <a:gd name="T29" fmla="*/ 282456 h 106"/>
              <a:gd name="T30" fmla="*/ 70856 w 101"/>
              <a:gd name="T31" fmla="*/ 239473 h 106"/>
              <a:gd name="T32" fmla="*/ 73937 w 101"/>
              <a:gd name="T33" fmla="*/ 239473 h 106"/>
              <a:gd name="T34" fmla="*/ 77017 w 101"/>
              <a:gd name="T35" fmla="*/ 239473 h 106"/>
              <a:gd name="T36" fmla="*/ 77017 w 101"/>
              <a:gd name="T37" fmla="*/ 248684 h 106"/>
              <a:gd name="T38" fmla="*/ 36968 w 101"/>
              <a:gd name="T39" fmla="*/ 288596 h 106"/>
              <a:gd name="T40" fmla="*/ 36968 w 101"/>
              <a:gd name="T41" fmla="*/ 291666 h 106"/>
              <a:gd name="T42" fmla="*/ 36968 w 101"/>
              <a:gd name="T43" fmla="*/ 294736 h 106"/>
              <a:gd name="T44" fmla="*/ 36968 w 101"/>
              <a:gd name="T45" fmla="*/ 300877 h 106"/>
              <a:gd name="T46" fmla="*/ 33888 w 101"/>
              <a:gd name="T47" fmla="*/ 303947 h 106"/>
              <a:gd name="T48" fmla="*/ 181761 w 101"/>
              <a:gd name="T49" fmla="*/ 221052 h 106"/>
              <a:gd name="T50" fmla="*/ 117066 w 101"/>
              <a:gd name="T51" fmla="*/ 193421 h 106"/>
              <a:gd name="T52" fmla="*/ 89340 w 101"/>
              <a:gd name="T53" fmla="*/ 128947 h 106"/>
              <a:gd name="T54" fmla="*/ 117066 w 101"/>
              <a:gd name="T55" fmla="*/ 61403 h 106"/>
              <a:gd name="T56" fmla="*/ 181761 w 101"/>
              <a:gd name="T57" fmla="*/ 36842 h 106"/>
              <a:gd name="T58" fmla="*/ 246455 w 101"/>
              <a:gd name="T59" fmla="*/ 61403 h 106"/>
              <a:gd name="T60" fmla="*/ 274182 w 101"/>
              <a:gd name="T61" fmla="*/ 128947 h 106"/>
              <a:gd name="T62" fmla="*/ 246455 w 101"/>
              <a:gd name="T63" fmla="*/ 193421 h 106"/>
              <a:gd name="T64" fmla="*/ 181761 w 101"/>
              <a:gd name="T65" fmla="*/ 221052 h 106"/>
              <a:gd name="T66" fmla="*/ 181761 w 101"/>
              <a:gd name="T67" fmla="*/ 0 h 106"/>
              <a:gd name="T68" fmla="*/ 52372 w 101"/>
              <a:gd name="T69" fmla="*/ 128947 h 106"/>
              <a:gd name="T70" fmla="*/ 77017 w 101"/>
              <a:gd name="T71" fmla="*/ 202631 h 106"/>
              <a:gd name="T72" fmla="*/ 15403 w 101"/>
              <a:gd name="T73" fmla="*/ 267105 h 106"/>
              <a:gd name="T74" fmla="*/ 15403 w 101"/>
              <a:gd name="T75" fmla="*/ 316227 h 106"/>
              <a:gd name="T76" fmla="*/ 40049 w 101"/>
              <a:gd name="T77" fmla="*/ 325438 h 106"/>
              <a:gd name="T78" fmla="*/ 64695 w 101"/>
              <a:gd name="T79" fmla="*/ 316227 h 106"/>
              <a:gd name="T80" fmla="*/ 126308 w 101"/>
              <a:gd name="T81" fmla="*/ 254824 h 106"/>
              <a:gd name="T82" fmla="*/ 132470 w 101"/>
              <a:gd name="T83" fmla="*/ 245614 h 106"/>
              <a:gd name="T84" fmla="*/ 181761 w 101"/>
              <a:gd name="T85" fmla="*/ 254824 h 106"/>
              <a:gd name="T86" fmla="*/ 311150 w 101"/>
              <a:gd name="T87" fmla="*/ 128947 h 106"/>
              <a:gd name="T88" fmla="*/ 181761 w 101"/>
              <a:gd name="T89" fmla="*/ 0 h 1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1" h="106">
                <a:moveTo>
                  <a:pt x="59" y="18"/>
                </a:moveTo>
                <a:cubicBezTo>
                  <a:pt x="53" y="18"/>
                  <a:pt x="48" y="20"/>
                  <a:pt x="43" y="23"/>
                </a:cubicBezTo>
                <a:cubicBezTo>
                  <a:pt x="43" y="24"/>
                  <a:pt x="43" y="25"/>
                  <a:pt x="43" y="26"/>
                </a:cubicBezTo>
                <a:cubicBezTo>
                  <a:pt x="44" y="26"/>
                  <a:pt x="44" y="27"/>
                  <a:pt x="45" y="27"/>
                </a:cubicBezTo>
                <a:cubicBezTo>
                  <a:pt x="45" y="27"/>
                  <a:pt x="46" y="27"/>
                  <a:pt x="46" y="26"/>
                </a:cubicBezTo>
                <a:cubicBezTo>
                  <a:pt x="49" y="23"/>
                  <a:pt x="54" y="21"/>
                  <a:pt x="59" y="21"/>
                </a:cubicBezTo>
                <a:cubicBezTo>
                  <a:pt x="62" y="21"/>
                  <a:pt x="65" y="22"/>
                  <a:pt x="68" y="24"/>
                </a:cubicBezTo>
                <a:cubicBezTo>
                  <a:pt x="69" y="24"/>
                  <a:pt x="69" y="24"/>
                  <a:pt x="69" y="24"/>
                </a:cubicBezTo>
                <a:cubicBezTo>
                  <a:pt x="70" y="24"/>
                  <a:pt x="70" y="24"/>
                  <a:pt x="71" y="23"/>
                </a:cubicBezTo>
                <a:cubicBezTo>
                  <a:pt x="71" y="22"/>
                  <a:pt x="71" y="21"/>
                  <a:pt x="70" y="21"/>
                </a:cubicBezTo>
                <a:cubicBezTo>
                  <a:pt x="67" y="19"/>
                  <a:pt x="63" y="18"/>
                  <a:pt x="59" y="18"/>
                </a:cubicBezTo>
                <a:moveTo>
                  <a:pt x="11" y="99"/>
                </a:moveTo>
                <a:cubicBezTo>
                  <a:pt x="10" y="99"/>
                  <a:pt x="10" y="99"/>
                  <a:pt x="9" y="98"/>
                </a:cubicBezTo>
                <a:cubicBezTo>
                  <a:pt x="8" y="97"/>
                  <a:pt x="8" y="96"/>
                  <a:pt x="8" y="95"/>
                </a:cubicBezTo>
                <a:cubicBezTo>
                  <a:pt x="8" y="94"/>
                  <a:pt x="8" y="93"/>
                  <a:pt x="9" y="92"/>
                </a:cubicBezTo>
                <a:cubicBezTo>
                  <a:pt x="23" y="78"/>
                  <a:pt x="23" y="78"/>
                  <a:pt x="23" y="78"/>
                </a:cubicBezTo>
                <a:cubicBezTo>
                  <a:pt x="23" y="78"/>
                  <a:pt x="23" y="78"/>
                  <a:pt x="24" y="78"/>
                </a:cubicBezTo>
                <a:cubicBezTo>
                  <a:pt x="24" y="78"/>
                  <a:pt x="25" y="78"/>
                  <a:pt x="25" y="78"/>
                </a:cubicBezTo>
                <a:cubicBezTo>
                  <a:pt x="26" y="79"/>
                  <a:pt x="26" y="80"/>
                  <a:pt x="25" y="81"/>
                </a:cubicBezTo>
                <a:cubicBezTo>
                  <a:pt x="12" y="94"/>
                  <a:pt x="12" y="94"/>
                  <a:pt x="12" y="94"/>
                </a:cubicBezTo>
                <a:cubicBezTo>
                  <a:pt x="12" y="95"/>
                  <a:pt x="12" y="95"/>
                  <a:pt x="12" y="95"/>
                </a:cubicBezTo>
                <a:cubicBezTo>
                  <a:pt x="12" y="96"/>
                  <a:pt x="12" y="96"/>
                  <a:pt x="12" y="96"/>
                </a:cubicBezTo>
                <a:cubicBezTo>
                  <a:pt x="13" y="96"/>
                  <a:pt x="13" y="98"/>
                  <a:pt x="12" y="98"/>
                </a:cubicBezTo>
                <a:cubicBezTo>
                  <a:pt x="12" y="99"/>
                  <a:pt x="11" y="99"/>
                  <a:pt x="11" y="99"/>
                </a:cubicBezTo>
                <a:moveTo>
                  <a:pt x="59" y="72"/>
                </a:moveTo>
                <a:cubicBezTo>
                  <a:pt x="51" y="72"/>
                  <a:pt x="43" y="69"/>
                  <a:pt x="38" y="63"/>
                </a:cubicBezTo>
                <a:cubicBezTo>
                  <a:pt x="32" y="58"/>
                  <a:pt x="29" y="50"/>
                  <a:pt x="29" y="42"/>
                </a:cubicBezTo>
                <a:cubicBezTo>
                  <a:pt x="29" y="33"/>
                  <a:pt x="32" y="26"/>
                  <a:pt x="38" y="20"/>
                </a:cubicBezTo>
                <a:cubicBezTo>
                  <a:pt x="43" y="15"/>
                  <a:pt x="51" y="12"/>
                  <a:pt x="59" y="12"/>
                </a:cubicBezTo>
                <a:cubicBezTo>
                  <a:pt x="67" y="12"/>
                  <a:pt x="75" y="15"/>
                  <a:pt x="80" y="20"/>
                </a:cubicBezTo>
                <a:cubicBezTo>
                  <a:pt x="86" y="26"/>
                  <a:pt x="89" y="33"/>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5"/>
                  <a:pt x="10" y="106"/>
                  <a:pt x="13" y="106"/>
                </a:cubicBezTo>
                <a:cubicBezTo>
                  <a:pt x="16" y="106"/>
                  <a:pt x="19" y="105"/>
                  <a:pt x="21" y="103"/>
                </a:cubicBezTo>
                <a:cubicBezTo>
                  <a:pt x="41" y="83"/>
                  <a:pt x="41" y="83"/>
                  <a:pt x="41" y="83"/>
                </a:cubicBezTo>
                <a:cubicBezTo>
                  <a:pt x="43" y="80"/>
                  <a:pt x="43" y="80"/>
                  <a:pt x="43" y="80"/>
                </a:cubicBezTo>
                <a:cubicBezTo>
                  <a:pt x="48" y="82"/>
                  <a:pt x="53" y="83"/>
                  <a:pt x="59" y="83"/>
                </a:cubicBezTo>
                <a:cubicBezTo>
                  <a:pt x="82" y="83"/>
                  <a:pt x="101" y="65"/>
                  <a:pt x="101" y="42"/>
                </a:cubicBezTo>
                <a:cubicBezTo>
                  <a:pt x="101" y="19"/>
                  <a:pt x="82" y="0"/>
                  <a:pt x="59" y="0"/>
                </a:cubicBezTo>
              </a:path>
            </a:pathLst>
          </a:custGeom>
          <a:gradFill>
            <a:gsLst>
              <a:gs pos="0">
                <a:srgbClr val="FE4444"/>
              </a:gs>
              <a:gs pos="100000">
                <a:srgbClr val="832B2B"/>
              </a:gs>
            </a:gsLst>
            <a:lin ang="5400000" scaled="0"/>
          </a:gradFill>
          <a:ln>
            <a:noFill/>
          </a:ln>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pic>
        <p:nvPicPr>
          <p:cNvPr id="167" name="Picture 68" descr="delet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463701" y="4055314"/>
            <a:ext cx="465138" cy="3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let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47261" y="4055314"/>
            <a:ext cx="465138" cy="3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944245" y="1087755"/>
            <a:ext cx="10272395" cy="517271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17" name="文本框 16"/>
          <p:cNvSpPr txBox="1"/>
          <p:nvPr/>
        </p:nvSpPr>
        <p:spPr>
          <a:xfrm>
            <a:off x="4594165" y="719455"/>
            <a:ext cx="3002788" cy="368300"/>
          </a:xfrm>
          <a:prstGeom prst="rect">
            <a:avLst/>
          </a:prstGeom>
          <a:noFill/>
        </p:spPr>
        <p:txBody>
          <a:bodyPr wrap="square" rtlCol="0">
            <a:spAutoFit/>
          </a:bodyPr>
          <a:lstStyle>
            <a:defPPr>
              <a:defRPr lang="zh-CN"/>
            </a:defPPr>
            <a:lvl1pPr>
              <a:defRPr b="1">
                <a:solidFill>
                  <a:srgbClr val="FF0000"/>
                </a:solidFill>
              </a:defRPr>
            </a:lvl1pPr>
          </a:lstStyle>
          <a:p>
            <a:pPr algn="ctr"/>
            <a:r>
              <a:rPr lang="en-US" altLang="zh-CN" b="0"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终端数据防泄漏</a:t>
            </a:r>
            <a:r>
              <a:rPr lang="en-US" altLang="zh-CN" dirty="0">
                <a:solidFill>
                  <a:schemeClr val="tx1"/>
                </a:solidFill>
                <a:latin typeface="微软雅黑" panose="020B0503020204020204" charset="-122"/>
                <a:ea typeface="微软雅黑" panose="020B0503020204020204" charset="-122"/>
              </a:rPr>
              <a:t>TDLP</a:t>
            </a:r>
            <a:endParaRPr lang="en-US" altLang="zh-CN" dirty="0">
              <a:solidFill>
                <a:schemeClr val="tx1"/>
              </a:solidFill>
              <a:latin typeface="微软雅黑" panose="020B0503020204020204" charset="-122"/>
              <a:ea typeface="微软雅黑" panose="020B0503020204020204" charset="-122"/>
            </a:endParaRPr>
          </a:p>
        </p:txBody>
      </p:sp>
      <p:sp>
        <p:nvSpPr>
          <p:cNvPr id="18" name="文本框 17"/>
          <p:cNvSpPr txBox="1"/>
          <p:nvPr/>
        </p:nvSpPr>
        <p:spPr>
          <a:xfrm>
            <a:off x="1327150" y="5292090"/>
            <a:ext cx="1301115" cy="737235"/>
          </a:xfrm>
          <a:prstGeom prst="wedgeRectCallout">
            <a:avLst>
              <a:gd name="adj1" fmla="val 110419"/>
              <a:gd name="adj2" fmla="val -125193"/>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nSpc>
                <a:spcPct val="150000"/>
              </a:lnSpc>
            </a:pPr>
            <a:r>
              <a:rPr lang="zh-CN" altLang="en-US" sz="1400" dirty="0">
                <a:solidFill>
                  <a:schemeClr val="tx1"/>
                </a:solidFill>
                <a:latin typeface="微软雅黑" panose="020B0503020204020204" charset="-122"/>
                <a:ea typeface="微软雅黑" panose="020B0503020204020204" charset="-122"/>
              </a:rPr>
              <a:t>支持</a:t>
            </a:r>
            <a:r>
              <a:rPr lang="zh-CN" altLang="en-US" sz="1400" b="1" dirty="0">
                <a:solidFill>
                  <a:srgbClr val="C00000"/>
                </a:solidFill>
                <a:latin typeface="微软雅黑" panose="020B0503020204020204" charset="-122"/>
                <a:ea typeface="微软雅黑" panose="020B0503020204020204" charset="-122"/>
              </a:rPr>
              <a:t>打印水印</a:t>
            </a:r>
            <a:endParaRPr lang="zh-CN" altLang="en-US" sz="1400" b="1" dirty="0">
              <a:solidFill>
                <a:srgbClr val="C00000"/>
              </a:solidFill>
              <a:latin typeface="微软雅黑" panose="020B0503020204020204" charset="-122"/>
              <a:ea typeface="微软雅黑" panose="020B0503020204020204" charset="-122"/>
            </a:endParaRPr>
          </a:p>
        </p:txBody>
      </p:sp>
      <p:sp>
        <p:nvSpPr>
          <p:cNvPr id="89" name="文本框 88"/>
          <p:cNvSpPr txBox="1"/>
          <p:nvPr/>
        </p:nvSpPr>
        <p:spPr>
          <a:xfrm>
            <a:off x="3021330" y="5136515"/>
            <a:ext cx="2701290" cy="892175"/>
          </a:xfrm>
          <a:prstGeom prst="wedgeRectCallout">
            <a:avLst>
              <a:gd name="adj1" fmla="val 43441"/>
              <a:gd name="adj2" fmla="val -131138"/>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zh-CN" altLang="en-US" sz="1400" dirty="0">
                <a:solidFill>
                  <a:schemeClr val="tx1"/>
                </a:solidFill>
                <a:latin typeface="微软雅黑" panose="020B0503020204020204" charset="-122"/>
                <a:ea typeface="微软雅黑" panose="020B0503020204020204" charset="-122"/>
              </a:rPr>
              <a:t>通过智能分析发现</a:t>
            </a:r>
            <a:r>
              <a:rPr lang="zh-CN" altLang="en-US" sz="1400" b="1" dirty="0">
                <a:solidFill>
                  <a:srgbClr val="C00000"/>
                </a:solidFill>
                <a:latin typeface="微软雅黑" panose="020B0503020204020204" charset="-122"/>
                <a:ea typeface="微软雅黑" panose="020B0503020204020204" charset="-122"/>
              </a:rPr>
              <a:t>重要数据</a:t>
            </a:r>
            <a:r>
              <a:rPr lang="zh-CN" altLang="en-US" sz="1400" dirty="0">
                <a:solidFill>
                  <a:srgbClr val="C00000"/>
                </a:solidFill>
                <a:latin typeface="微软雅黑" panose="020B0503020204020204" charset="-122"/>
                <a:ea typeface="微软雅黑" panose="020B0503020204020204" charset="-122"/>
              </a:rPr>
              <a:t>，</a:t>
            </a:r>
            <a:endParaRPr lang="en-US" altLang="zh-CN" sz="1400" dirty="0">
              <a:solidFill>
                <a:srgbClr val="C00000"/>
              </a:solidFill>
              <a:latin typeface="微软雅黑" panose="020B0503020204020204" charset="-122"/>
              <a:ea typeface="微软雅黑" panose="020B0503020204020204" charset="-122"/>
            </a:endParaRPr>
          </a:p>
          <a:p>
            <a:r>
              <a:rPr lang="zh-CN" altLang="en-US" sz="1400" dirty="0">
                <a:solidFill>
                  <a:schemeClr val="tx1"/>
                </a:solidFill>
                <a:latin typeface="微软雅黑" panose="020B0503020204020204" charset="-122"/>
                <a:ea typeface="微软雅黑" panose="020B0503020204020204" charset="-122"/>
              </a:rPr>
              <a:t>阻断拷贝、打印、刻录等行为，上报到管理平台</a:t>
            </a:r>
            <a:endParaRPr lang="zh-CN" altLang="en-US" sz="14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297295" y="4974590"/>
            <a:ext cx="1200785" cy="1365250"/>
          </a:xfrm>
          <a:prstGeom prst="rect">
            <a:avLst/>
          </a:prstGeom>
        </p:spPr>
      </p:pic>
      <p:pic>
        <p:nvPicPr>
          <p:cNvPr id="7" name="图片 6"/>
          <p:cNvPicPr>
            <a:picLocks noChangeAspect="1"/>
          </p:cNvPicPr>
          <p:nvPr/>
        </p:nvPicPr>
        <p:blipFill>
          <a:blip r:embed="rId2"/>
          <a:stretch>
            <a:fillRect/>
          </a:stretch>
        </p:blipFill>
        <p:spPr>
          <a:xfrm>
            <a:off x="5403215" y="5292725"/>
            <a:ext cx="1141095" cy="884555"/>
          </a:xfrm>
          <a:prstGeom prst="rect">
            <a:avLst/>
          </a:prstGeom>
        </p:spPr>
      </p:pic>
      <p:cxnSp>
        <p:nvCxnSpPr>
          <p:cNvPr id="2" name="直接连接符 1"/>
          <p:cNvCxnSpPr/>
          <p:nvPr/>
        </p:nvCxnSpPr>
        <p:spPr>
          <a:xfrm>
            <a:off x="-4445" y="64770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2.8 </a:t>
            </a:r>
            <a:r>
              <a:rPr lang="zh-CN" altLang="en-US" sz="2200" b="1" dirty="0">
                <a:solidFill>
                  <a:schemeClr val="accent1"/>
                </a:solidFill>
                <a:latin typeface="微软雅黑" panose="020B0503020204020204" charset="-122"/>
                <a:ea typeface="微软雅黑" panose="020B0503020204020204" charset="-122"/>
              </a:rPr>
              <a:t>终端边界数据防护解决方案</a:t>
            </a:r>
            <a:endParaRPr lang="zh-CN" altLang="en-US" sz="2200" b="1" dirty="0">
              <a:solidFill>
                <a:schemeClr val="accent1"/>
              </a:solidFill>
              <a:latin typeface="微软雅黑" panose="020B0503020204020204" charset="-122"/>
              <a:ea typeface="微软雅黑" panose="020B0503020204020204" charset="-122"/>
            </a:endParaRPr>
          </a:p>
        </p:txBody>
      </p:sp>
      <p:pic>
        <p:nvPicPr>
          <p:cNvPr id="173" name="图形 1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489" y="1184910"/>
            <a:ext cx="390525" cy="533400"/>
          </a:xfrm>
          <a:prstGeom prst="rect">
            <a:avLst/>
          </a:prstGeom>
        </p:spPr>
      </p:pic>
      <p:pic>
        <p:nvPicPr>
          <p:cNvPr id="172" name="图形 1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4849" y="1207135"/>
            <a:ext cx="390525" cy="533400"/>
          </a:xfrm>
          <a:prstGeom prst="rect">
            <a:avLst/>
          </a:prstGeom>
        </p:spPr>
      </p:pic>
      <p:grpSp>
        <p:nvGrpSpPr>
          <p:cNvPr id="4" name="组合 4"/>
          <p:cNvGrpSpPr/>
          <p:nvPr/>
        </p:nvGrpSpPr>
        <p:grpSpPr>
          <a:xfrm>
            <a:off x="1803400" y="1342390"/>
            <a:ext cx="1803400" cy="762635"/>
            <a:chOff x="8253953" y="1196752"/>
            <a:chExt cx="2256238" cy="945034"/>
          </a:xfrm>
        </p:grpSpPr>
        <p:sp>
          <p:nvSpPr>
            <p:cNvPr id="25" name="矩形 24"/>
            <p:cNvSpPr/>
            <p:nvPr/>
          </p:nvSpPr>
          <p:spPr>
            <a:xfrm>
              <a:off x="8253953" y="1251972"/>
              <a:ext cx="2256238" cy="8194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27" name="文本框 26"/>
            <p:cNvSpPr txBox="1"/>
            <p:nvPr/>
          </p:nvSpPr>
          <p:spPr>
            <a:xfrm>
              <a:off x="8432940" y="1196752"/>
              <a:ext cx="459192" cy="945034"/>
            </a:xfrm>
            <a:prstGeom prst="rect">
              <a:avLst/>
            </a:prstGeom>
            <a:noFill/>
          </p:spPr>
          <p:txBody>
            <a:bodyPr vert="eaVert" wrap="square" rtlCol="0" anchor="b" anchorCtr="0">
              <a:spAutoFit/>
            </a:bodyPr>
            <a:lstStyle/>
            <a:p>
              <a:pPr algn="ctr"/>
              <a:r>
                <a:rPr lang="zh-CN" altLang="en-US" sz="1200" dirty="0">
                  <a:solidFill>
                    <a:schemeClr val="tx1"/>
                  </a:solidFill>
                  <a:latin typeface="微软雅黑" panose="020B0503020204020204" charset="-122"/>
                  <a:ea typeface="微软雅黑" panose="020B0503020204020204" charset="-122"/>
                </a:rPr>
                <a:t>违规事件</a:t>
              </a:r>
              <a:endParaRPr lang="zh-CN" altLang="en-US" sz="1200" dirty="0">
                <a:solidFill>
                  <a:schemeClr val="tx1"/>
                </a:solidFill>
                <a:latin typeface="微软雅黑" panose="020B0503020204020204" charset="-122"/>
                <a:ea typeface="微软雅黑" panose="020B0503020204020204" charset="-122"/>
              </a:endParaRPr>
            </a:p>
          </p:txBody>
        </p:sp>
        <p:grpSp>
          <p:nvGrpSpPr>
            <p:cNvPr id="29" name="组合 56"/>
            <p:cNvGrpSpPr/>
            <p:nvPr/>
          </p:nvGrpSpPr>
          <p:grpSpPr>
            <a:xfrm>
              <a:off x="9456539" y="1309224"/>
              <a:ext cx="1005328" cy="705120"/>
              <a:chOff x="3705232" y="1397000"/>
              <a:chExt cx="631509" cy="629754"/>
            </a:xfrm>
          </p:grpSpPr>
          <p:grpSp>
            <p:nvGrpSpPr>
              <p:cNvPr id="31" name="组合 57"/>
              <p:cNvGrpSpPr/>
              <p:nvPr/>
            </p:nvGrpSpPr>
            <p:grpSpPr>
              <a:xfrm>
                <a:off x="3705232" y="1397000"/>
                <a:ext cx="631509" cy="45719"/>
                <a:chOff x="3714277" y="1422400"/>
                <a:chExt cx="631509" cy="45719"/>
              </a:xfrm>
            </p:grpSpPr>
            <p:sp>
              <p:nvSpPr>
                <p:cNvPr id="33" name="矩形: 圆角 5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39" name="矩形: 圆角 5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35" name="组合 77"/>
              <p:cNvGrpSpPr/>
              <p:nvPr/>
            </p:nvGrpSpPr>
            <p:grpSpPr>
              <a:xfrm>
                <a:off x="3705232" y="1494339"/>
                <a:ext cx="631509" cy="45719"/>
                <a:chOff x="3714277" y="1422400"/>
                <a:chExt cx="631509" cy="45719"/>
              </a:xfrm>
            </p:grpSpPr>
            <p:sp>
              <p:nvSpPr>
                <p:cNvPr id="37" name="矩形: 圆角 5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41" name="矩形: 圆角 5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43" name="组合 80"/>
              <p:cNvGrpSpPr/>
              <p:nvPr/>
            </p:nvGrpSpPr>
            <p:grpSpPr>
              <a:xfrm>
                <a:off x="3705232" y="1591678"/>
                <a:ext cx="631509" cy="45719"/>
                <a:chOff x="3714277" y="1422400"/>
                <a:chExt cx="631509" cy="45719"/>
              </a:xfrm>
            </p:grpSpPr>
            <p:sp>
              <p:nvSpPr>
                <p:cNvPr id="45" name="矩形: 圆角 50"/>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47" name="矩形: 圆角 51"/>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49" name="组合 83"/>
              <p:cNvGrpSpPr/>
              <p:nvPr/>
            </p:nvGrpSpPr>
            <p:grpSpPr>
              <a:xfrm>
                <a:off x="3705232" y="1689017"/>
                <a:ext cx="631509" cy="45719"/>
                <a:chOff x="3714277" y="1422400"/>
                <a:chExt cx="631509" cy="45719"/>
              </a:xfrm>
            </p:grpSpPr>
            <p:sp>
              <p:nvSpPr>
                <p:cNvPr id="51" name="矩形: 圆角 48"/>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52" name="矩形: 圆角 49"/>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53" name="组合 88"/>
              <p:cNvGrpSpPr/>
              <p:nvPr/>
            </p:nvGrpSpPr>
            <p:grpSpPr>
              <a:xfrm>
                <a:off x="3705232" y="1786356"/>
                <a:ext cx="631509" cy="45719"/>
                <a:chOff x="3714277" y="1422400"/>
                <a:chExt cx="631509" cy="45719"/>
              </a:xfrm>
            </p:grpSpPr>
            <p:sp>
              <p:nvSpPr>
                <p:cNvPr id="55" name="矩形: 圆角 46"/>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57" name="矩形: 圆角 47"/>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59" name="组合 91"/>
              <p:cNvGrpSpPr/>
              <p:nvPr/>
            </p:nvGrpSpPr>
            <p:grpSpPr>
              <a:xfrm>
                <a:off x="3705232" y="1883695"/>
                <a:ext cx="631509" cy="45719"/>
                <a:chOff x="3714277" y="1422400"/>
                <a:chExt cx="631509" cy="45719"/>
              </a:xfrm>
            </p:grpSpPr>
            <p:sp>
              <p:nvSpPr>
                <p:cNvPr id="61" name="矩形: 圆角 4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9" name="矩形: 圆角 4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63" name="组合 94"/>
              <p:cNvGrpSpPr/>
              <p:nvPr/>
            </p:nvGrpSpPr>
            <p:grpSpPr>
              <a:xfrm>
                <a:off x="3705232" y="1981035"/>
                <a:ext cx="631509" cy="45719"/>
                <a:chOff x="3714277" y="1422400"/>
                <a:chExt cx="631509" cy="45719"/>
              </a:xfrm>
            </p:grpSpPr>
            <p:sp>
              <p:nvSpPr>
                <p:cNvPr id="64" name="矩形: 圆角 4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65" name="矩形: 圆角 4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grpSp>
      <p:sp>
        <p:nvSpPr>
          <p:cNvPr id="66" name="文本框 65"/>
          <p:cNvSpPr txBox="1"/>
          <p:nvPr/>
        </p:nvSpPr>
        <p:spPr>
          <a:xfrm>
            <a:off x="5312410" y="1777365"/>
            <a:ext cx="1762125" cy="306705"/>
          </a:xfrm>
          <a:prstGeom prst="rect">
            <a:avLst/>
          </a:prstGeom>
          <a:noFill/>
        </p:spPr>
        <p:txBody>
          <a:bodyPr wrap="square" rtlCol="0">
            <a:spAutoFit/>
          </a:bodyPr>
          <a:lstStyle/>
          <a:p>
            <a:pPr algn="ctr"/>
            <a:r>
              <a:rPr lang="zh-CN" altLang="en-US" sz="1400" b="1" dirty="0">
                <a:solidFill>
                  <a:schemeClr val="bg1"/>
                </a:solidFill>
                <a:latin typeface="微软雅黑" panose="020B0503020204020204" charset="-122"/>
                <a:ea typeface="微软雅黑" panose="020B0503020204020204" charset="-122"/>
              </a:rPr>
              <a:t>管理平台</a:t>
            </a:r>
            <a:endParaRPr lang="zh-CN" altLang="en-US" sz="1400" b="1" dirty="0">
              <a:solidFill>
                <a:schemeClr val="bg1"/>
              </a:solidFill>
              <a:latin typeface="微软雅黑" panose="020B0503020204020204" charset="-122"/>
              <a:ea typeface="微软雅黑" panose="020B0503020204020204" charset="-122"/>
            </a:endParaRPr>
          </a:p>
        </p:txBody>
      </p:sp>
      <p:grpSp>
        <p:nvGrpSpPr>
          <p:cNvPr id="67" name="组合 12"/>
          <p:cNvGrpSpPr/>
          <p:nvPr/>
        </p:nvGrpSpPr>
        <p:grpSpPr>
          <a:xfrm>
            <a:off x="5517846" y="2235835"/>
            <a:ext cx="526719" cy="1572259"/>
            <a:chOff x="5238800" y="1836735"/>
            <a:chExt cx="658800" cy="1949879"/>
          </a:xfrm>
        </p:grpSpPr>
        <p:cxnSp>
          <p:nvCxnSpPr>
            <p:cNvPr id="68" name="直接箭头连接符 67"/>
            <p:cNvCxnSpPr/>
            <p:nvPr/>
          </p:nvCxnSpPr>
          <p:spPr>
            <a:xfrm>
              <a:off x="5897600" y="1836735"/>
              <a:ext cx="0" cy="167188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5238800" y="1900522"/>
              <a:ext cx="536107" cy="1886092"/>
            </a:xfrm>
            <a:prstGeom prst="rect">
              <a:avLst/>
            </a:prstGeom>
            <a:noFill/>
          </p:spPr>
          <p:txBody>
            <a:bodyPr vert="eaVert" wrap="square" rtlCol="0">
              <a:spAutoFit/>
            </a:bodyPr>
            <a:lstStyle/>
            <a:p>
              <a:r>
                <a:rPr lang="zh-CN" altLang="en-US" sz="1600" dirty="0">
                  <a:solidFill>
                    <a:schemeClr val="tx1"/>
                  </a:solidFill>
                  <a:latin typeface="微软雅黑" panose="020B0503020204020204" charset="-122"/>
                  <a:ea typeface="微软雅黑" panose="020B0503020204020204" charset="-122"/>
                </a:rPr>
                <a:t>定义安全策略</a:t>
              </a:r>
              <a:endParaRPr lang="zh-CN" altLang="en-US" sz="1600" dirty="0">
                <a:solidFill>
                  <a:schemeClr val="tx1"/>
                </a:solidFill>
                <a:latin typeface="微软雅黑" panose="020B0503020204020204" charset="-122"/>
                <a:ea typeface="微软雅黑" panose="020B0503020204020204" charset="-122"/>
              </a:endParaRPr>
            </a:p>
          </p:txBody>
        </p:sp>
      </p:grpSp>
      <p:grpSp>
        <p:nvGrpSpPr>
          <p:cNvPr id="70" name="组合 13"/>
          <p:cNvGrpSpPr/>
          <p:nvPr/>
        </p:nvGrpSpPr>
        <p:grpSpPr>
          <a:xfrm>
            <a:off x="6263005" y="2188845"/>
            <a:ext cx="537846" cy="1452880"/>
            <a:chOff x="6339553" y="2048123"/>
            <a:chExt cx="672121" cy="1801179"/>
          </a:xfrm>
        </p:grpSpPr>
        <p:cxnSp>
          <p:nvCxnSpPr>
            <p:cNvPr id="71" name="直接箭头连接符 70"/>
            <p:cNvCxnSpPr/>
            <p:nvPr/>
          </p:nvCxnSpPr>
          <p:spPr>
            <a:xfrm flipV="1">
              <a:off x="6339553" y="2048123"/>
              <a:ext cx="794" cy="171537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6476041" y="2215015"/>
              <a:ext cx="535633" cy="1634287"/>
            </a:xfrm>
            <a:prstGeom prst="rect">
              <a:avLst/>
            </a:prstGeom>
            <a:noFill/>
          </p:spPr>
          <p:txBody>
            <a:bodyPr vert="eaVert" wrap="square" rtlCol="0">
              <a:spAutoFit/>
            </a:bodyPr>
            <a:lstStyle/>
            <a:p>
              <a:r>
                <a:rPr lang="zh-CN" altLang="en-US" sz="1600" dirty="0">
                  <a:solidFill>
                    <a:schemeClr val="tx1"/>
                  </a:solidFill>
                  <a:latin typeface="微软雅黑" panose="020B0503020204020204" charset="-122"/>
                  <a:ea typeface="微软雅黑" panose="020B0503020204020204" charset="-122"/>
                </a:rPr>
                <a:t>安全事件审计</a:t>
              </a:r>
              <a:endParaRPr lang="zh-CN" altLang="en-US" sz="1600" dirty="0">
                <a:solidFill>
                  <a:schemeClr val="tx1"/>
                </a:solidFill>
                <a:latin typeface="微软雅黑" panose="020B0503020204020204" charset="-122"/>
                <a:ea typeface="微软雅黑" panose="020B0503020204020204" charset="-122"/>
              </a:endParaRPr>
            </a:p>
          </p:txBody>
        </p:sp>
      </p:grpSp>
      <p:sp>
        <p:nvSpPr>
          <p:cNvPr id="75" name="文本框 74"/>
          <p:cNvSpPr txBox="1"/>
          <p:nvPr/>
        </p:nvSpPr>
        <p:spPr>
          <a:xfrm>
            <a:off x="1580515" y="3067685"/>
            <a:ext cx="2249170" cy="1814830"/>
          </a:xfrm>
          <a:prstGeom prst="rect">
            <a:avLst/>
          </a:prstGeom>
          <a:solidFill>
            <a:schemeClr val="accent1">
              <a:lumMod val="20000"/>
              <a:lumOff val="80000"/>
            </a:schemeClr>
          </a:solidFill>
        </p:spPr>
        <p:txBody>
          <a:bodyPr wrap="square" rtlCol="0">
            <a:spAutoFit/>
          </a:bodyPr>
          <a:lstStyle/>
          <a:p>
            <a:pPr marL="0" lvl="1">
              <a:lnSpc>
                <a:spcPct val="150000"/>
              </a:lnSpc>
            </a:pPr>
            <a:r>
              <a:rPr lang="zh-CN" altLang="en-US" sz="1400" dirty="0">
                <a:latin typeface="微软雅黑" panose="020B0503020204020204" charset="-122"/>
                <a:ea typeface="微软雅黑" panose="020B0503020204020204" charset="-122"/>
              </a:rPr>
              <a:t>对终端中的文档进行扫描，若某文件包含</a:t>
            </a:r>
            <a:r>
              <a:rPr lang="zh-CN" altLang="en-US" sz="1400" b="1" dirty="0">
                <a:solidFill>
                  <a:srgbClr val="C00000"/>
                </a:solidFill>
                <a:latin typeface="微软雅黑" panose="020B0503020204020204" charset="-122"/>
                <a:ea typeface="微软雅黑" panose="020B0503020204020204" charset="-122"/>
              </a:rPr>
              <a:t>重要数据</a:t>
            </a:r>
            <a:r>
              <a:rPr lang="zh-CN" altLang="en-US" sz="1400" dirty="0">
                <a:latin typeface="微软雅黑" panose="020B0503020204020204" charset="-122"/>
                <a:ea typeface="微软雅黑" panose="020B0503020204020204" charset="-122"/>
              </a:rPr>
              <a:t>时：</a:t>
            </a:r>
            <a:endParaRPr lang="en-US" altLang="zh-CN" sz="1400" dirty="0">
              <a:latin typeface="微软雅黑" panose="020B0503020204020204" charset="-122"/>
              <a:ea typeface="微软雅黑" panose="020B0503020204020204" charset="-122"/>
            </a:endParaRPr>
          </a:p>
          <a:p>
            <a:pPr marL="0" lvl="1"/>
            <a:r>
              <a:rPr lang="en-US" altLang="zh-CN" sz="1400" dirty="0">
                <a:latin typeface="微软雅黑" panose="020B0503020204020204" charset="-122"/>
                <a:ea typeface="微软雅黑" panose="020B0503020204020204" charset="-122"/>
              </a:rPr>
              <a:t>    1. </a:t>
            </a:r>
            <a:r>
              <a:rPr lang="zh-CN" altLang="en-US" sz="1400" dirty="0">
                <a:latin typeface="微软雅黑" panose="020B0503020204020204" charset="-122"/>
                <a:ea typeface="微软雅黑" panose="020B0503020204020204" charset="-122"/>
              </a:rPr>
              <a:t>展现</a:t>
            </a:r>
            <a:r>
              <a:rPr lang="en-US" altLang="zh-CN" sz="1400" dirty="0">
                <a:latin typeface="微软雅黑" panose="020B0503020204020204" charset="-122"/>
                <a:ea typeface="微软雅黑" panose="020B0503020204020204" charset="-122"/>
              </a:rPr>
              <a:t>数据分布、数据违规存储</a:t>
            </a:r>
            <a:r>
              <a:rPr lang="zh-CN" altLang="en-US" sz="1400" dirty="0">
                <a:latin typeface="微软雅黑" panose="020B0503020204020204" charset="-122"/>
                <a:ea typeface="微软雅黑" panose="020B0503020204020204" charset="-122"/>
              </a:rPr>
              <a:t>及处理结果</a:t>
            </a:r>
            <a:endParaRPr lang="en-US" altLang="zh-CN" sz="1400" dirty="0">
              <a:latin typeface="微软雅黑" panose="020B0503020204020204" charset="-122"/>
              <a:ea typeface="微软雅黑" panose="020B0503020204020204" charset="-122"/>
            </a:endParaRPr>
          </a:p>
          <a:p>
            <a:pPr marL="0" lvl="1"/>
            <a:r>
              <a:rPr lang="en-US" altLang="zh-CN" sz="1400" dirty="0">
                <a:latin typeface="微软雅黑" panose="020B0503020204020204" charset="-122"/>
                <a:ea typeface="微软雅黑" panose="020B0503020204020204" charset="-122"/>
              </a:rPr>
              <a:t>    2. </a:t>
            </a:r>
            <a:r>
              <a:rPr lang="zh-CN" altLang="en-US" sz="1400" dirty="0">
                <a:latin typeface="微软雅黑" panose="020B0503020204020204" charset="-122"/>
                <a:ea typeface="微软雅黑" panose="020B0503020204020204" charset="-122"/>
              </a:rPr>
              <a:t>通过扫描对文档进行分类分级管理</a:t>
            </a:r>
            <a:endParaRPr lang="zh-CN" altLang="en-US" sz="1400" dirty="0">
              <a:latin typeface="微软雅黑" panose="020B0503020204020204" charset="-122"/>
              <a:ea typeface="微软雅黑" panose="020B0503020204020204" charset="-122"/>
            </a:endParaRPr>
          </a:p>
          <a:p>
            <a:pPr marL="0" lvl="1"/>
            <a:endParaRPr lang="zh-CN" altLang="en-US" sz="1400" dirty="0">
              <a:latin typeface="微软雅黑" panose="020B0503020204020204" charset="-122"/>
              <a:ea typeface="微软雅黑" panose="020B0503020204020204" charset="-122"/>
            </a:endParaRPr>
          </a:p>
        </p:txBody>
      </p:sp>
      <p:grpSp>
        <p:nvGrpSpPr>
          <p:cNvPr id="79" name="组合 16"/>
          <p:cNvGrpSpPr/>
          <p:nvPr/>
        </p:nvGrpSpPr>
        <p:grpSpPr>
          <a:xfrm rot="16200000">
            <a:off x="5876925" y="4954905"/>
            <a:ext cx="475615" cy="355600"/>
            <a:chOff x="3199946" y="4211404"/>
            <a:chExt cx="1982201" cy="439718"/>
          </a:xfrm>
        </p:grpSpPr>
        <p:sp>
          <p:nvSpPr>
            <p:cNvPr id="10" name="文本框 9"/>
            <p:cNvSpPr txBox="1"/>
            <p:nvPr/>
          </p:nvSpPr>
          <p:spPr>
            <a:xfrm>
              <a:off x="3523960" y="4211404"/>
              <a:ext cx="1323850" cy="379257"/>
            </a:xfrm>
            <a:prstGeom prst="rect">
              <a:avLst/>
            </a:prstGeom>
            <a:noFill/>
          </p:spPr>
          <p:txBody>
            <a:bodyPr wrap="square" rtlCol="0">
              <a:spAutoFit/>
            </a:bodyPr>
            <a:lstStyle/>
            <a:p>
              <a:endParaRPr lang="zh-CN" altLang="en-US" sz="1400" b="1" dirty="0">
                <a:solidFill>
                  <a:schemeClr val="tx1"/>
                </a:solidFill>
                <a:latin typeface="微软雅黑" panose="020B0503020204020204" charset="-122"/>
                <a:ea typeface="微软雅黑" panose="020B0503020204020204" charset="-122"/>
              </a:endParaRPr>
            </a:p>
          </p:txBody>
        </p:sp>
        <p:cxnSp>
          <p:nvCxnSpPr>
            <p:cNvPr id="11" name="直接箭头连接符 10"/>
            <p:cNvCxnSpPr/>
            <p:nvPr/>
          </p:nvCxnSpPr>
          <p:spPr>
            <a:xfrm flipH="1">
              <a:off x="3199946" y="4651122"/>
              <a:ext cx="1982201"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0" name="闪电形 89"/>
          <p:cNvSpPr/>
          <p:nvPr/>
        </p:nvSpPr>
        <p:spPr>
          <a:xfrm rot="14818006" flipH="1">
            <a:off x="4448810" y="2496185"/>
            <a:ext cx="342265" cy="1546860"/>
          </a:xfrm>
          <a:prstGeom prst="lightningBolt">
            <a:avLst/>
          </a:prstGeom>
          <a:gradFill>
            <a:gsLst>
              <a:gs pos="5000">
                <a:schemeClr val="accent1">
                  <a:lumMod val="75000"/>
                </a:schemeClr>
              </a:gs>
              <a:gs pos="100000">
                <a:schemeClr val="bg1">
                  <a:lumMod val="75000"/>
                </a:schemeClr>
              </a:gs>
              <a:gs pos="100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endParaRPr>
          </a:p>
        </p:txBody>
      </p:sp>
      <p:grpSp>
        <p:nvGrpSpPr>
          <p:cNvPr id="108" name="组合 97"/>
          <p:cNvGrpSpPr/>
          <p:nvPr/>
        </p:nvGrpSpPr>
        <p:grpSpPr>
          <a:xfrm>
            <a:off x="8580120" y="1430655"/>
            <a:ext cx="1803400" cy="709295"/>
            <a:chOff x="6702577" y="2131564"/>
            <a:chExt cx="2256238" cy="878872"/>
          </a:xfrm>
        </p:grpSpPr>
        <p:sp>
          <p:nvSpPr>
            <p:cNvPr id="109" name="矩形 108"/>
            <p:cNvSpPr/>
            <p:nvPr/>
          </p:nvSpPr>
          <p:spPr>
            <a:xfrm>
              <a:off x="6702577" y="2159092"/>
              <a:ext cx="2256238" cy="8194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0" name="文本框 109"/>
            <p:cNvSpPr txBox="1"/>
            <p:nvPr/>
          </p:nvSpPr>
          <p:spPr>
            <a:xfrm>
              <a:off x="6822372" y="2131564"/>
              <a:ext cx="459192" cy="878872"/>
            </a:xfrm>
            <a:prstGeom prst="rect">
              <a:avLst/>
            </a:prstGeom>
            <a:noFill/>
          </p:spPr>
          <p:txBody>
            <a:bodyPr vert="eaVert" wrap="square" rtlCol="0">
              <a:spAutoFit/>
            </a:bodyPr>
            <a:lstStyle/>
            <a:p>
              <a:pPr algn="ctr"/>
              <a:r>
                <a:rPr lang="zh-CN" altLang="en-US" sz="1200" dirty="0">
                  <a:solidFill>
                    <a:schemeClr val="tx1"/>
                  </a:solidFill>
                  <a:latin typeface="微软雅黑" panose="020B0503020204020204" charset="-122"/>
                  <a:ea typeface="微软雅黑" panose="020B0503020204020204" charset="-122"/>
                </a:rPr>
                <a:t>违规事件</a:t>
              </a:r>
              <a:endParaRPr lang="zh-CN" altLang="en-US" sz="1200" dirty="0">
                <a:solidFill>
                  <a:schemeClr val="tx1"/>
                </a:solidFill>
                <a:latin typeface="微软雅黑" panose="020B0503020204020204" charset="-122"/>
                <a:ea typeface="微软雅黑" panose="020B0503020204020204" charset="-122"/>
              </a:endParaRPr>
            </a:p>
          </p:txBody>
        </p:sp>
        <p:grpSp>
          <p:nvGrpSpPr>
            <p:cNvPr id="111" name="组合 102"/>
            <p:cNvGrpSpPr/>
            <p:nvPr/>
          </p:nvGrpSpPr>
          <p:grpSpPr>
            <a:xfrm>
              <a:off x="7905163" y="2216344"/>
              <a:ext cx="1005328" cy="705120"/>
              <a:chOff x="3705232" y="1397000"/>
              <a:chExt cx="631509" cy="629754"/>
            </a:xfrm>
          </p:grpSpPr>
          <p:grpSp>
            <p:nvGrpSpPr>
              <p:cNvPr id="112" name="组合 103"/>
              <p:cNvGrpSpPr/>
              <p:nvPr/>
            </p:nvGrpSpPr>
            <p:grpSpPr>
              <a:xfrm>
                <a:off x="3705232" y="1397000"/>
                <a:ext cx="631509" cy="45719"/>
                <a:chOff x="3714277" y="1422400"/>
                <a:chExt cx="631509" cy="45719"/>
              </a:xfrm>
            </p:grpSpPr>
            <p:sp>
              <p:nvSpPr>
                <p:cNvPr id="113" name="矩形: 圆角 5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4" name="矩形: 圆角 5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15" name="组合 104"/>
              <p:cNvGrpSpPr/>
              <p:nvPr/>
            </p:nvGrpSpPr>
            <p:grpSpPr>
              <a:xfrm>
                <a:off x="3705232" y="1494339"/>
                <a:ext cx="631509" cy="45719"/>
                <a:chOff x="3714277" y="1422400"/>
                <a:chExt cx="631509" cy="45719"/>
              </a:xfrm>
            </p:grpSpPr>
            <p:sp>
              <p:nvSpPr>
                <p:cNvPr id="116" name="矩形: 圆角 5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17" name="矩形: 圆角 5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18" name="组合 105"/>
              <p:cNvGrpSpPr/>
              <p:nvPr/>
            </p:nvGrpSpPr>
            <p:grpSpPr>
              <a:xfrm>
                <a:off x="3705232" y="1591678"/>
                <a:ext cx="631509" cy="45719"/>
                <a:chOff x="3714277" y="1422400"/>
                <a:chExt cx="631509" cy="45719"/>
              </a:xfrm>
            </p:grpSpPr>
            <p:sp>
              <p:nvSpPr>
                <p:cNvPr id="119" name="矩形: 圆角 50"/>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0" name="矩形: 圆角 51"/>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1" name="组合 106"/>
              <p:cNvGrpSpPr/>
              <p:nvPr/>
            </p:nvGrpSpPr>
            <p:grpSpPr>
              <a:xfrm>
                <a:off x="3705232" y="1689017"/>
                <a:ext cx="631509" cy="45719"/>
                <a:chOff x="3714277" y="1422400"/>
                <a:chExt cx="631509" cy="45719"/>
              </a:xfrm>
            </p:grpSpPr>
            <p:sp>
              <p:nvSpPr>
                <p:cNvPr id="122" name="矩形: 圆角 48"/>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3" name="矩形: 圆角 49"/>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4" name="组合 107"/>
              <p:cNvGrpSpPr/>
              <p:nvPr/>
            </p:nvGrpSpPr>
            <p:grpSpPr>
              <a:xfrm>
                <a:off x="3705232" y="1786356"/>
                <a:ext cx="631509" cy="45719"/>
                <a:chOff x="3714277" y="1422400"/>
                <a:chExt cx="631509" cy="45719"/>
              </a:xfrm>
            </p:grpSpPr>
            <p:sp>
              <p:nvSpPr>
                <p:cNvPr id="125" name="矩形: 圆角 46"/>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6" name="矩形: 圆角 47"/>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27" name="组合 108"/>
              <p:cNvGrpSpPr/>
              <p:nvPr/>
            </p:nvGrpSpPr>
            <p:grpSpPr>
              <a:xfrm>
                <a:off x="3705232" y="1883695"/>
                <a:ext cx="631509" cy="45719"/>
                <a:chOff x="3714277" y="1422400"/>
                <a:chExt cx="631509" cy="45719"/>
              </a:xfrm>
            </p:grpSpPr>
            <p:sp>
              <p:nvSpPr>
                <p:cNvPr id="128" name="矩形: 圆角 44"/>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29" name="矩形: 圆角 45"/>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nvGrpSpPr>
              <p:cNvPr id="130" name="组合 111"/>
              <p:cNvGrpSpPr/>
              <p:nvPr/>
            </p:nvGrpSpPr>
            <p:grpSpPr>
              <a:xfrm>
                <a:off x="3705232" y="1981035"/>
                <a:ext cx="631509" cy="45719"/>
                <a:chOff x="3714277" y="1422400"/>
                <a:chExt cx="631509" cy="45719"/>
              </a:xfrm>
            </p:grpSpPr>
            <p:sp>
              <p:nvSpPr>
                <p:cNvPr id="131" name="矩形: 圆角 42"/>
                <p:cNvSpPr/>
                <p:nvPr/>
              </p:nvSpPr>
              <p:spPr>
                <a:xfrm>
                  <a:off x="3714277"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sp>
              <p:nvSpPr>
                <p:cNvPr id="132" name="矩形: 圆角 43"/>
                <p:cNvSpPr/>
                <p:nvPr/>
              </p:nvSpPr>
              <p:spPr>
                <a:xfrm>
                  <a:off x="4057882" y="1422400"/>
                  <a:ext cx="287904" cy="457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grpSp>
        </p:grpSp>
      </p:grpSp>
      <p:pic>
        <p:nvPicPr>
          <p:cNvPr id="133" name="图片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1470" y="1397000"/>
            <a:ext cx="1266190" cy="645160"/>
          </a:xfrm>
          <a:prstGeom prst="rect">
            <a:avLst/>
          </a:prstGeom>
        </p:spPr>
      </p:pic>
      <p:cxnSp>
        <p:nvCxnSpPr>
          <p:cNvPr id="157" name="直接箭头连接符 156"/>
          <p:cNvCxnSpPr/>
          <p:nvPr/>
        </p:nvCxnSpPr>
        <p:spPr>
          <a:xfrm>
            <a:off x="7341235" y="1868170"/>
            <a:ext cx="100711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p:nvPr/>
        </p:nvCxnSpPr>
        <p:spPr>
          <a:xfrm flipH="1">
            <a:off x="3771900" y="1877059"/>
            <a:ext cx="115697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9" name="图片 222" descr="logo-白色"/>
          <p:cNvPicPr>
            <a:picLocks noChangeAspect="1"/>
          </p:cNvPicPr>
          <p:nvPr/>
        </p:nvPicPr>
        <p:blipFill rotWithShape="1">
          <a:blip r:embed="rId6"/>
          <a:srcRect t="1" r="27778" b="-39135"/>
          <a:stretch>
            <a:fillRect/>
          </a:stretch>
        </p:blipFill>
        <p:spPr>
          <a:xfrm rot="762008">
            <a:off x="6044661" y="1378375"/>
            <a:ext cx="496158" cy="161121"/>
          </a:xfrm>
          <a:prstGeom prst="rect">
            <a:avLst/>
          </a:prstGeom>
          <a:noFill/>
          <a:ln w="9525">
            <a:noFill/>
          </a:ln>
        </p:spPr>
      </p:pic>
      <p:grpSp>
        <p:nvGrpSpPr>
          <p:cNvPr id="163" name="组合 44"/>
          <p:cNvGrpSpPr/>
          <p:nvPr/>
        </p:nvGrpSpPr>
        <p:grpSpPr>
          <a:xfrm>
            <a:off x="7807960" y="1621155"/>
            <a:ext cx="172720" cy="197485"/>
            <a:chOff x="4925861" y="2309726"/>
            <a:chExt cx="966023" cy="966021"/>
          </a:xfrm>
        </p:grpSpPr>
        <p:sp>
          <p:nvSpPr>
            <p:cNvPr id="164" name="椭圆 163"/>
            <p:cNvSpPr/>
            <p:nvPr/>
          </p:nvSpPr>
          <p:spPr>
            <a:xfrm>
              <a:off x="4970046" y="2337112"/>
              <a:ext cx="823186" cy="849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pic>
          <p:nvPicPr>
            <p:cNvPr id="165" name="图形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861" y="2309726"/>
              <a:ext cx="966023" cy="966021"/>
            </a:xfrm>
            <a:prstGeom prst="rect">
              <a:avLst/>
            </a:prstGeom>
          </p:spPr>
        </p:pic>
      </p:grpSp>
      <p:grpSp>
        <p:nvGrpSpPr>
          <p:cNvPr id="169" name="组合 44"/>
          <p:cNvGrpSpPr/>
          <p:nvPr/>
        </p:nvGrpSpPr>
        <p:grpSpPr>
          <a:xfrm>
            <a:off x="4425315" y="1644650"/>
            <a:ext cx="172720" cy="197485"/>
            <a:chOff x="4925861" y="2309726"/>
            <a:chExt cx="966023" cy="966021"/>
          </a:xfrm>
        </p:grpSpPr>
        <p:sp>
          <p:nvSpPr>
            <p:cNvPr id="170" name="椭圆 169"/>
            <p:cNvSpPr/>
            <p:nvPr/>
          </p:nvSpPr>
          <p:spPr>
            <a:xfrm>
              <a:off x="4970046" y="2337112"/>
              <a:ext cx="823186" cy="849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pic>
          <p:nvPicPr>
            <p:cNvPr id="171" name="图形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861" y="2309726"/>
              <a:ext cx="966023" cy="966021"/>
            </a:xfrm>
            <a:prstGeom prst="rect">
              <a:avLst/>
            </a:prstGeom>
          </p:spPr>
        </p:pic>
      </p:grpSp>
      <p:pic>
        <p:nvPicPr>
          <p:cNvPr id="176" name="图形 12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7055" y="3838575"/>
            <a:ext cx="1221105" cy="1056005"/>
          </a:xfrm>
          <a:prstGeom prst="rect">
            <a:avLst/>
          </a:prstGeom>
        </p:spPr>
      </p:pic>
      <p:pic>
        <p:nvPicPr>
          <p:cNvPr id="177" name="图形 3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90247" y="3982085"/>
            <a:ext cx="352425" cy="457200"/>
          </a:xfrm>
          <a:prstGeom prst="rect">
            <a:avLst/>
          </a:prstGeom>
        </p:spPr>
      </p:pic>
      <p:pic>
        <p:nvPicPr>
          <p:cNvPr id="178" name="图形 3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78446" y="3885565"/>
            <a:ext cx="352425" cy="457200"/>
          </a:xfrm>
          <a:prstGeom prst="rect">
            <a:avLst/>
          </a:prstGeom>
        </p:spPr>
      </p:pic>
      <p:pic>
        <p:nvPicPr>
          <p:cNvPr id="180" name="图形 114"/>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63049" y="3915410"/>
            <a:ext cx="352425" cy="457200"/>
          </a:xfrm>
          <a:prstGeom prst="rect">
            <a:avLst/>
          </a:prstGeom>
        </p:spPr>
      </p:pic>
      <p:sp>
        <p:nvSpPr>
          <p:cNvPr id="77" name="Freeform 60"/>
          <p:cNvSpPr>
            <a:spLocks noEditPoints="1"/>
          </p:cNvSpPr>
          <p:nvPr/>
        </p:nvSpPr>
        <p:spPr bwMode="auto">
          <a:xfrm>
            <a:off x="6017260" y="4459605"/>
            <a:ext cx="474980" cy="314960"/>
          </a:xfrm>
          <a:custGeom>
            <a:avLst/>
            <a:gdLst>
              <a:gd name="T0" fmla="*/ 181761 w 101"/>
              <a:gd name="T1" fmla="*/ 55263 h 106"/>
              <a:gd name="T2" fmla="*/ 132470 w 101"/>
              <a:gd name="T3" fmla="*/ 70614 h 106"/>
              <a:gd name="T4" fmla="*/ 132470 w 101"/>
              <a:gd name="T5" fmla="*/ 79824 h 106"/>
              <a:gd name="T6" fmla="*/ 138631 w 101"/>
              <a:gd name="T7" fmla="*/ 82895 h 106"/>
              <a:gd name="T8" fmla="*/ 141712 w 101"/>
              <a:gd name="T9" fmla="*/ 79824 h 106"/>
              <a:gd name="T10" fmla="*/ 181761 w 101"/>
              <a:gd name="T11" fmla="*/ 64474 h 106"/>
              <a:gd name="T12" fmla="*/ 209487 w 101"/>
              <a:gd name="T13" fmla="*/ 73684 h 106"/>
              <a:gd name="T14" fmla="*/ 212568 w 101"/>
              <a:gd name="T15" fmla="*/ 73684 h 106"/>
              <a:gd name="T16" fmla="*/ 218729 w 101"/>
              <a:gd name="T17" fmla="*/ 70614 h 106"/>
              <a:gd name="T18" fmla="*/ 215649 w 101"/>
              <a:gd name="T19" fmla="*/ 64474 h 106"/>
              <a:gd name="T20" fmla="*/ 181761 w 101"/>
              <a:gd name="T21" fmla="*/ 55263 h 106"/>
              <a:gd name="T22" fmla="*/ 33888 w 101"/>
              <a:gd name="T23" fmla="*/ 303947 h 106"/>
              <a:gd name="T24" fmla="*/ 27726 w 101"/>
              <a:gd name="T25" fmla="*/ 300877 h 106"/>
              <a:gd name="T26" fmla="*/ 24646 w 101"/>
              <a:gd name="T27" fmla="*/ 291666 h 106"/>
              <a:gd name="T28" fmla="*/ 27726 w 101"/>
              <a:gd name="T29" fmla="*/ 282456 h 106"/>
              <a:gd name="T30" fmla="*/ 70856 w 101"/>
              <a:gd name="T31" fmla="*/ 239473 h 106"/>
              <a:gd name="T32" fmla="*/ 73937 w 101"/>
              <a:gd name="T33" fmla="*/ 239473 h 106"/>
              <a:gd name="T34" fmla="*/ 77017 w 101"/>
              <a:gd name="T35" fmla="*/ 239473 h 106"/>
              <a:gd name="T36" fmla="*/ 77017 w 101"/>
              <a:gd name="T37" fmla="*/ 248684 h 106"/>
              <a:gd name="T38" fmla="*/ 36968 w 101"/>
              <a:gd name="T39" fmla="*/ 288596 h 106"/>
              <a:gd name="T40" fmla="*/ 36968 w 101"/>
              <a:gd name="T41" fmla="*/ 291666 h 106"/>
              <a:gd name="T42" fmla="*/ 36968 w 101"/>
              <a:gd name="T43" fmla="*/ 294736 h 106"/>
              <a:gd name="T44" fmla="*/ 36968 w 101"/>
              <a:gd name="T45" fmla="*/ 300877 h 106"/>
              <a:gd name="T46" fmla="*/ 33888 w 101"/>
              <a:gd name="T47" fmla="*/ 303947 h 106"/>
              <a:gd name="T48" fmla="*/ 181761 w 101"/>
              <a:gd name="T49" fmla="*/ 221052 h 106"/>
              <a:gd name="T50" fmla="*/ 117066 w 101"/>
              <a:gd name="T51" fmla="*/ 193421 h 106"/>
              <a:gd name="T52" fmla="*/ 89340 w 101"/>
              <a:gd name="T53" fmla="*/ 128947 h 106"/>
              <a:gd name="T54" fmla="*/ 117066 w 101"/>
              <a:gd name="T55" fmla="*/ 61403 h 106"/>
              <a:gd name="T56" fmla="*/ 181761 w 101"/>
              <a:gd name="T57" fmla="*/ 36842 h 106"/>
              <a:gd name="T58" fmla="*/ 246455 w 101"/>
              <a:gd name="T59" fmla="*/ 61403 h 106"/>
              <a:gd name="T60" fmla="*/ 274182 w 101"/>
              <a:gd name="T61" fmla="*/ 128947 h 106"/>
              <a:gd name="T62" fmla="*/ 246455 w 101"/>
              <a:gd name="T63" fmla="*/ 193421 h 106"/>
              <a:gd name="T64" fmla="*/ 181761 w 101"/>
              <a:gd name="T65" fmla="*/ 221052 h 106"/>
              <a:gd name="T66" fmla="*/ 181761 w 101"/>
              <a:gd name="T67" fmla="*/ 0 h 106"/>
              <a:gd name="T68" fmla="*/ 52372 w 101"/>
              <a:gd name="T69" fmla="*/ 128947 h 106"/>
              <a:gd name="T70" fmla="*/ 77017 w 101"/>
              <a:gd name="T71" fmla="*/ 202631 h 106"/>
              <a:gd name="T72" fmla="*/ 15403 w 101"/>
              <a:gd name="T73" fmla="*/ 267105 h 106"/>
              <a:gd name="T74" fmla="*/ 15403 w 101"/>
              <a:gd name="T75" fmla="*/ 316227 h 106"/>
              <a:gd name="T76" fmla="*/ 40049 w 101"/>
              <a:gd name="T77" fmla="*/ 325438 h 106"/>
              <a:gd name="T78" fmla="*/ 64695 w 101"/>
              <a:gd name="T79" fmla="*/ 316227 h 106"/>
              <a:gd name="T80" fmla="*/ 126308 w 101"/>
              <a:gd name="T81" fmla="*/ 254824 h 106"/>
              <a:gd name="T82" fmla="*/ 132470 w 101"/>
              <a:gd name="T83" fmla="*/ 245614 h 106"/>
              <a:gd name="T84" fmla="*/ 181761 w 101"/>
              <a:gd name="T85" fmla="*/ 254824 h 106"/>
              <a:gd name="T86" fmla="*/ 311150 w 101"/>
              <a:gd name="T87" fmla="*/ 128947 h 106"/>
              <a:gd name="T88" fmla="*/ 181761 w 101"/>
              <a:gd name="T89" fmla="*/ 0 h 1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1" h="106">
                <a:moveTo>
                  <a:pt x="59" y="18"/>
                </a:moveTo>
                <a:cubicBezTo>
                  <a:pt x="53" y="18"/>
                  <a:pt x="48" y="20"/>
                  <a:pt x="43" y="23"/>
                </a:cubicBezTo>
                <a:cubicBezTo>
                  <a:pt x="43" y="24"/>
                  <a:pt x="43" y="25"/>
                  <a:pt x="43" y="26"/>
                </a:cubicBezTo>
                <a:cubicBezTo>
                  <a:pt x="44" y="26"/>
                  <a:pt x="44" y="27"/>
                  <a:pt x="45" y="27"/>
                </a:cubicBezTo>
                <a:cubicBezTo>
                  <a:pt x="45" y="27"/>
                  <a:pt x="46" y="27"/>
                  <a:pt x="46" y="26"/>
                </a:cubicBezTo>
                <a:cubicBezTo>
                  <a:pt x="49" y="23"/>
                  <a:pt x="54" y="21"/>
                  <a:pt x="59" y="21"/>
                </a:cubicBezTo>
                <a:cubicBezTo>
                  <a:pt x="62" y="21"/>
                  <a:pt x="65" y="22"/>
                  <a:pt x="68" y="24"/>
                </a:cubicBezTo>
                <a:cubicBezTo>
                  <a:pt x="69" y="24"/>
                  <a:pt x="69" y="24"/>
                  <a:pt x="69" y="24"/>
                </a:cubicBezTo>
                <a:cubicBezTo>
                  <a:pt x="70" y="24"/>
                  <a:pt x="70" y="24"/>
                  <a:pt x="71" y="23"/>
                </a:cubicBezTo>
                <a:cubicBezTo>
                  <a:pt x="71" y="22"/>
                  <a:pt x="71" y="21"/>
                  <a:pt x="70" y="21"/>
                </a:cubicBezTo>
                <a:cubicBezTo>
                  <a:pt x="67" y="19"/>
                  <a:pt x="63" y="18"/>
                  <a:pt x="59" y="18"/>
                </a:cubicBezTo>
                <a:moveTo>
                  <a:pt x="11" y="99"/>
                </a:moveTo>
                <a:cubicBezTo>
                  <a:pt x="10" y="99"/>
                  <a:pt x="10" y="99"/>
                  <a:pt x="9" y="98"/>
                </a:cubicBezTo>
                <a:cubicBezTo>
                  <a:pt x="8" y="97"/>
                  <a:pt x="8" y="96"/>
                  <a:pt x="8" y="95"/>
                </a:cubicBezTo>
                <a:cubicBezTo>
                  <a:pt x="8" y="94"/>
                  <a:pt x="8" y="93"/>
                  <a:pt x="9" y="92"/>
                </a:cubicBezTo>
                <a:cubicBezTo>
                  <a:pt x="23" y="78"/>
                  <a:pt x="23" y="78"/>
                  <a:pt x="23" y="78"/>
                </a:cubicBezTo>
                <a:cubicBezTo>
                  <a:pt x="23" y="78"/>
                  <a:pt x="23" y="78"/>
                  <a:pt x="24" y="78"/>
                </a:cubicBezTo>
                <a:cubicBezTo>
                  <a:pt x="24" y="78"/>
                  <a:pt x="25" y="78"/>
                  <a:pt x="25" y="78"/>
                </a:cubicBezTo>
                <a:cubicBezTo>
                  <a:pt x="26" y="79"/>
                  <a:pt x="26" y="80"/>
                  <a:pt x="25" y="81"/>
                </a:cubicBezTo>
                <a:cubicBezTo>
                  <a:pt x="12" y="94"/>
                  <a:pt x="12" y="94"/>
                  <a:pt x="12" y="94"/>
                </a:cubicBezTo>
                <a:cubicBezTo>
                  <a:pt x="12" y="95"/>
                  <a:pt x="12" y="95"/>
                  <a:pt x="12" y="95"/>
                </a:cubicBezTo>
                <a:cubicBezTo>
                  <a:pt x="12" y="96"/>
                  <a:pt x="12" y="96"/>
                  <a:pt x="12" y="96"/>
                </a:cubicBezTo>
                <a:cubicBezTo>
                  <a:pt x="13" y="96"/>
                  <a:pt x="13" y="98"/>
                  <a:pt x="12" y="98"/>
                </a:cubicBezTo>
                <a:cubicBezTo>
                  <a:pt x="12" y="99"/>
                  <a:pt x="11" y="99"/>
                  <a:pt x="11" y="99"/>
                </a:cubicBezTo>
                <a:moveTo>
                  <a:pt x="59" y="72"/>
                </a:moveTo>
                <a:cubicBezTo>
                  <a:pt x="51" y="72"/>
                  <a:pt x="43" y="69"/>
                  <a:pt x="38" y="63"/>
                </a:cubicBezTo>
                <a:cubicBezTo>
                  <a:pt x="32" y="58"/>
                  <a:pt x="29" y="50"/>
                  <a:pt x="29" y="42"/>
                </a:cubicBezTo>
                <a:cubicBezTo>
                  <a:pt x="29" y="33"/>
                  <a:pt x="32" y="26"/>
                  <a:pt x="38" y="20"/>
                </a:cubicBezTo>
                <a:cubicBezTo>
                  <a:pt x="43" y="15"/>
                  <a:pt x="51" y="12"/>
                  <a:pt x="59" y="12"/>
                </a:cubicBezTo>
                <a:cubicBezTo>
                  <a:pt x="67" y="12"/>
                  <a:pt x="75" y="15"/>
                  <a:pt x="80" y="20"/>
                </a:cubicBezTo>
                <a:cubicBezTo>
                  <a:pt x="86" y="26"/>
                  <a:pt x="89" y="33"/>
                  <a:pt x="89" y="42"/>
                </a:cubicBezTo>
                <a:cubicBezTo>
                  <a:pt x="89" y="50"/>
                  <a:pt x="86" y="58"/>
                  <a:pt x="80" y="63"/>
                </a:cubicBezTo>
                <a:cubicBezTo>
                  <a:pt x="75" y="69"/>
                  <a:pt x="67" y="72"/>
                  <a:pt x="59" y="72"/>
                </a:cubicBezTo>
                <a:moveTo>
                  <a:pt x="59" y="0"/>
                </a:moveTo>
                <a:cubicBezTo>
                  <a:pt x="36" y="0"/>
                  <a:pt x="17" y="19"/>
                  <a:pt x="17" y="42"/>
                </a:cubicBezTo>
                <a:cubicBezTo>
                  <a:pt x="17" y="51"/>
                  <a:pt x="20" y="59"/>
                  <a:pt x="25" y="66"/>
                </a:cubicBezTo>
                <a:cubicBezTo>
                  <a:pt x="5" y="87"/>
                  <a:pt x="5" y="87"/>
                  <a:pt x="5" y="87"/>
                </a:cubicBezTo>
                <a:cubicBezTo>
                  <a:pt x="0" y="91"/>
                  <a:pt x="0" y="99"/>
                  <a:pt x="5" y="103"/>
                </a:cubicBezTo>
                <a:cubicBezTo>
                  <a:pt x="7" y="105"/>
                  <a:pt x="10" y="106"/>
                  <a:pt x="13" y="106"/>
                </a:cubicBezTo>
                <a:cubicBezTo>
                  <a:pt x="16" y="106"/>
                  <a:pt x="19" y="105"/>
                  <a:pt x="21" y="103"/>
                </a:cubicBezTo>
                <a:cubicBezTo>
                  <a:pt x="41" y="83"/>
                  <a:pt x="41" y="83"/>
                  <a:pt x="41" y="83"/>
                </a:cubicBezTo>
                <a:cubicBezTo>
                  <a:pt x="43" y="80"/>
                  <a:pt x="43" y="80"/>
                  <a:pt x="43" y="80"/>
                </a:cubicBezTo>
                <a:cubicBezTo>
                  <a:pt x="48" y="82"/>
                  <a:pt x="53" y="83"/>
                  <a:pt x="59" y="83"/>
                </a:cubicBezTo>
                <a:cubicBezTo>
                  <a:pt x="82" y="83"/>
                  <a:pt x="101" y="65"/>
                  <a:pt x="101" y="42"/>
                </a:cubicBezTo>
                <a:cubicBezTo>
                  <a:pt x="101" y="19"/>
                  <a:pt x="82" y="0"/>
                  <a:pt x="59" y="0"/>
                </a:cubicBezTo>
              </a:path>
            </a:pathLst>
          </a:custGeom>
          <a:gradFill>
            <a:gsLst>
              <a:gs pos="0">
                <a:srgbClr val="FE4444"/>
              </a:gs>
              <a:gs pos="100000">
                <a:srgbClr val="832B2B"/>
              </a:gs>
            </a:gsLst>
            <a:lin ang="5400000" scaled="0"/>
          </a:gradFill>
          <a:ln>
            <a:noFill/>
          </a:ln>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44" name="矩形 43"/>
          <p:cNvSpPr/>
          <p:nvPr/>
        </p:nvSpPr>
        <p:spPr>
          <a:xfrm>
            <a:off x="944245" y="1087755"/>
            <a:ext cx="10272395" cy="517271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17" name="文本框 16"/>
          <p:cNvSpPr txBox="1"/>
          <p:nvPr/>
        </p:nvSpPr>
        <p:spPr>
          <a:xfrm>
            <a:off x="4594165" y="719455"/>
            <a:ext cx="3002788" cy="368300"/>
          </a:xfrm>
          <a:prstGeom prst="rect">
            <a:avLst/>
          </a:prstGeom>
          <a:noFill/>
        </p:spPr>
        <p:txBody>
          <a:bodyPr wrap="square" rtlCol="0">
            <a:spAutoFit/>
          </a:bodyPr>
          <a:lstStyle>
            <a:defPPr>
              <a:defRPr lang="zh-CN"/>
            </a:defPPr>
            <a:lvl1pPr>
              <a:defRPr b="1">
                <a:solidFill>
                  <a:srgbClr val="FF0000"/>
                </a:solidFill>
              </a:defRPr>
            </a:lvl1pPr>
          </a:lstStyle>
          <a:p>
            <a:pPr algn="ctr"/>
            <a:r>
              <a:rPr lang="en-US" altLang="zh-CN" b="0"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终端数据防泄漏</a:t>
            </a:r>
            <a:r>
              <a:rPr lang="en-US" altLang="zh-CN" dirty="0">
                <a:solidFill>
                  <a:schemeClr val="tx1"/>
                </a:solidFill>
                <a:latin typeface="微软雅黑" panose="020B0503020204020204" charset="-122"/>
                <a:ea typeface="微软雅黑" panose="020B0503020204020204" charset="-122"/>
              </a:rPr>
              <a:t>TDLP</a:t>
            </a:r>
            <a:endParaRPr lang="en-US" altLang="zh-CN" dirty="0">
              <a:solidFill>
                <a:schemeClr val="tx1"/>
              </a:solidFill>
              <a:latin typeface="微软雅黑" panose="020B0503020204020204" charset="-122"/>
              <a:ea typeface="微软雅黑" panose="020B0503020204020204" charset="-122"/>
            </a:endParaRPr>
          </a:p>
        </p:txBody>
      </p:sp>
      <p:pic>
        <p:nvPicPr>
          <p:cNvPr id="8" name="Picture 55" descr="Documen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27700" y="5534025"/>
            <a:ext cx="283845" cy="20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8348345" y="4170680"/>
            <a:ext cx="2183130" cy="723900"/>
          </a:xfrm>
          <a:prstGeom prst="wedgeRectCallout">
            <a:avLst>
              <a:gd name="adj1" fmla="val -106740"/>
              <a:gd name="adj2" fmla="val 64438"/>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nSpc>
                <a:spcPct val="150000"/>
              </a:lnSpc>
            </a:pPr>
            <a:r>
              <a:rPr lang="zh-CN" altLang="en-US" sz="1400" dirty="0">
                <a:solidFill>
                  <a:schemeClr val="tx1"/>
                </a:solidFill>
                <a:latin typeface="微软雅黑" panose="020B0503020204020204" charset="-122"/>
                <a:ea typeface="微软雅黑" panose="020B0503020204020204" charset="-122"/>
              </a:rPr>
              <a:t>扫描结果支持</a:t>
            </a:r>
            <a:r>
              <a:rPr lang="zh-CN" altLang="en-US" sz="1400" b="1" dirty="0">
                <a:solidFill>
                  <a:srgbClr val="C00000"/>
                </a:solidFill>
                <a:latin typeface="微软雅黑" panose="020B0503020204020204" charset="-122"/>
                <a:ea typeface="微软雅黑" panose="020B0503020204020204" charset="-122"/>
              </a:rPr>
              <a:t>导出</a:t>
            </a:r>
            <a:r>
              <a:rPr lang="zh-CN" altLang="en-US" sz="1400" dirty="0">
                <a:solidFill>
                  <a:schemeClr val="tx1"/>
                </a:solidFill>
                <a:latin typeface="微软雅黑" panose="020B0503020204020204" charset="-122"/>
                <a:ea typeface="微软雅黑" panose="020B0503020204020204" charset="-122"/>
              </a:rPr>
              <a:t>和</a:t>
            </a:r>
            <a:r>
              <a:rPr lang="zh-CN" altLang="en-US" sz="1400" b="1" dirty="0">
                <a:solidFill>
                  <a:srgbClr val="C00000"/>
                </a:solidFill>
                <a:latin typeface="微软雅黑" panose="020B0503020204020204" charset="-122"/>
                <a:ea typeface="微软雅黑" panose="020B0503020204020204" charset="-122"/>
              </a:rPr>
              <a:t>可视化展示</a:t>
            </a:r>
            <a:endParaRPr lang="zh-CN" altLang="en-US" sz="1400" b="1" dirty="0">
              <a:solidFill>
                <a:srgbClr val="C00000"/>
              </a:solidFill>
              <a:latin typeface="微软雅黑" panose="020B0503020204020204" charset="-122"/>
              <a:ea typeface="微软雅黑" panose="020B0503020204020204" charset="-122"/>
            </a:endParaRPr>
          </a:p>
        </p:txBody>
      </p:sp>
      <p:pic>
        <p:nvPicPr>
          <p:cNvPr id="19" name="Picture 55" descr="Documen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4700" y="5528945"/>
            <a:ext cx="283845" cy="20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5" descr="Documen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06540" y="5569585"/>
            <a:ext cx="283845" cy="20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Documen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08140" y="5549265"/>
            <a:ext cx="283845" cy="20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图片 192"/>
          <p:cNvPicPr>
            <a:picLocks noChangeAspect="1"/>
          </p:cNvPicPr>
          <p:nvPr/>
        </p:nvPicPr>
        <p:blipFill>
          <a:blip r:embed="rId1"/>
          <a:stretch>
            <a:fillRect/>
          </a:stretch>
        </p:blipFill>
        <p:spPr>
          <a:xfrm>
            <a:off x="3910330" y="3385820"/>
            <a:ext cx="781050" cy="908050"/>
          </a:xfrm>
          <a:prstGeom prst="rect">
            <a:avLst/>
          </a:prstGeom>
        </p:spPr>
      </p:pic>
      <p:cxnSp>
        <p:nvCxnSpPr>
          <p:cNvPr id="2" name="直接连接符 1"/>
          <p:cNvCxnSpPr/>
          <p:nvPr/>
        </p:nvCxnSpPr>
        <p:spPr>
          <a:xfrm>
            <a:off x="-4445" y="64770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2.8 </a:t>
            </a:r>
            <a:r>
              <a:rPr lang="zh-CN" altLang="en-US" sz="2200" b="1" dirty="0">
                <a:solidFill>
                  <a:schemeClr val="accent1"/>
                </a:solidFill>
                <a:latin typeface="微软雅黑" panose="020B0503020204020204" charset="-122"/>
                <a:ea typeface="微软雅黑" panose="020B0503020204020204" charset="-122"/>
              </a:rPr>
              <a:t>终端边界数据防护解决方案</a:t>
            </a:r>
            <a:endParaRPr lang="zh-CN" altLang="en-US" sz="2200" b="1" dirty="0">
              <a:solidFill>
                <a:schemeClr val="accent1"/>
              </a:solidFill>
              <a:latin typeface="微软雅黑" panose="020B0503020204020204" charset="-122"/>
              <a:ea typeface="微软雅黑" panose="020B0503020204020204" charset="-122"/>
            </a:endParaRPr>
          </a:p>
        </p:txBody>
      </p:sp>
      <p:sp>
        <p:nvSpPr>
          <p:cNvPr id="44" name="矩形 43"/>
          <p:cNvSpPr/>
          <p:nvPr/>
        </p:nvSpPr>
        <p:spPr>
          <a:xfrm>
            <a:off x="219710" y="1087755"/>
            <a:ext cx="11630660" cy="525653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17" name="文本框 16"/>
          <p:cNvSpPr txBox="1"/>
          <p:nvPr/>
        </p:nvSpPr>
        <p:spPr>
          <a:xfrm>
            <a:off x="4594165" y="719455"/>
            <a:ext cx="3002788" cy="368300"/>
          </a:xfrm>
          <a:prstGeom prst="rect">
            <a:avLst/>
          </a:prstGeom>
          <a:noFill/>
        </p:spPr>
        <p:txBody>
          <a:bodyPr wrap="square" rtlCol="0">
            <a:spAutoFit/>
          </a:bodyPr>
          <a:lstStyle>
            <a:defPPr>
              <a:defRPr lang="zh-CN"/>
            </a:defPPr>
            <a:lvl1pPr>
              <a:defRPr b="1">
                <a:solidFill>
                  <a:srgbClr val="FF0000"/>
                </a:solidFill>
              </a:defRPr>
            </a:lvl1pPr>
          </a:lstStyle>
          <a:p>
            <a:pPr algn="ctr"/>
            <a:r>
              <a:rPr lang="en-US" altLang="zh-CN" b="0" dirty="0">
                <a:solidFill>
                  <a:schemeClr val="tx1"/>
                </a:solidFill>
                <a:latin typeface="微软雅黑" panose="020B0503020204020204" charset="-122"/>
                <a:ea typeface="微软雅黑" panose="020B0503020204020204" charset="-122"/>
              </a:rPr>
              <a:t> </a:t>
            </a:r>
            <a:r>
              <a:rPr lang="en-US" dirty="0">
                <a:solidFill>
                  <a:schemeClr val="tx1"/>
                </a:solidFill>
                <a:latin typeface="微软雅黑" panose="020B0503020204020204" charset="-122"/>
                <a:ea typeface="微软雅黑" panose="020B0503020204020204" charset="-122"/>
              </a:rPr>
              <a:t>TDLP+DES+DRM</a:t>
            </a:r>
            <a:endParaRPr lang="en-US" dirty="0">
              <a:solidFill>
                <a:schemeClr val="tx1"/>
              </a:solidFill>
              <a:latin typeface="微软雅黑" panose="020B0503020204020204" charset="-122"/>
              <a:ea typeface="微软雅黑" panose="020B0503020204020204" charset="-122"/>
            </a:endParaRPr>
          </a:p>
        </p:txBody>
      </p:sp>
      <p:sp>
        <p:nvSpPr>
          <p:cNvPr id="82" name="文本框 86"/>
          <p:cNvSpPr txBox="1"/>
          <p:nvPr/>
        </p:nvSpPr>
        <p:spPr>
          <a:xfrm>
            <a:off x="4243070" y="2528570"/>
            <a:ext cx="1610360"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一般办公类文件</a:t>
            </a:r>
            <a:endParaRPr lang="zh-CN" altLang="en-US" sz="1400" b="1" dirty="0">
              <a:solidFill>
                <a:schemeClr val="tx1"/>
              </a:solidFill>
              <a:latin typeface="微软雅黑" panose="020B0503020204020204" charset="-122"/>
              <a:ea typeface="微软雅黑" panose="020B0503020204020204" charset="-122"/>
            </a:endParaRPr>
          </a:p>
        </p:txBody>
      </p:sp>
      <p:sp>
        <p:nvSpPr>
          <p:cNvPr id="15" name="文本框 14"/>
          <p:cNvSpPr txBox="1"/>
          <p:nvPr/>
        </p:nvSpPr>
        <p:spPr>
          <a:xfrm>
            <a:off x="657870" y="2292920"/>
            <a:ext cx="1555750" cy="368300"/>
          </a:xfrm>
          <a:prstGeom prst="rect">
            <a:avLst/>
          </a:prstGeom>
          <a:noFill/>
        </p:spPr>
        <p:txBody>
          <a:bodyPr wrap="none" rtlCol="0">
            <a:spAutoFit/>
          </a:bodyPr>
          <a:lstStyle/>
          <a:p>
            <a:r>
              <a:rPr lang="en-US" altLang="zh-CN" sz="1400" b="1" dirty="0">
                <a:solidFill>
                  <a:srgbClr val="C00000"/>
                </a:solidFill>
                <a:latin typeface="微软雅黑" panose="020B0503020204020204" charset="-122"/>
                <a:ea typeface="微软雅黑" panose="020B0503020204020204" charset="-122"/>
              </a:rPr>
              <a:t>Vamtoo-</a:t>
            </a:r>
            <a:r>
              <a:rPr lang="en-US" altLang="zh-CN" b="1" dirty="0">
                <a:solidFill>
                  <a:srgbClr val="C00000"/>
                </a:solidFill>
                <a:latin typeface="微软雅黑" panose="020B0503020204020204" charset="-122"/>
                <a:ea typeface="微软雅黑" panose="020B0503020204020204" charset="-122"/>
              </a:rPr>
              <a:t>TDLP</a:t>
            </a:r>
            <a:endParaRPr lang="en-US" altLang="zh-CN" b="1" dirty="0">
              <a:solidFill>
                <a:srgbClr val="C00000"/>
              </a:solidFill>
              <a:latin typeface="微软雅黑" panose="020B0503020204020204" charset="-122"/>
              <a:ea typeface="微软雅黑" panose="020B0503020204020204" charset="-122"/>
            </a:endParaRPr>
          </a:p>
        </p:txBody>
      </p:sp>
      <p:cxnSp>
        <p:nvCxnSpPr>
          <p:cNvPr id="19" name="直接箭头连接符 18"/>
          <p:cNvCxnSpPr/>
          <p:nvPr/>
        </p:nvCxnSpPr>
        <p:spPr>
          <a:xfrm>
            <a:off x="2494915" y="2673350"/>
            <a:ext cx="3547745" cy="36703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479040" y="2279015"/>
            <a:ext cx="1249680" cy="306705"/>
          </a:xfrm>
          <a:prstGeom prst="rect">
            <a:avLst/>
          </a:prstGeom>
          <a:noFill/>
        </p:spPr>
        <p:txBody>
          <a:bodyPr wrap="none" rtlCol="0" anchor="t">
            <a:spAutoFit/>
          </a:bodyPr>
          <a:lstStyle/>
          <a:p>
            <a:pPr marL="0" lvl="1"/>
            <a:r>
              <a:rPr lang="zh-CN" altLang="en-US" sz="1400" dirty="0">
                <a:latin typeface="微软雅黑" panose="020B0503020204020204" charset="-122"/>
                <a:ea typeface="微软雅黑" panose="020B0503020204020204" charset="-122"/>
                <a:sym typeface="+mn-ea"/>
              </a:rPr>
              <a:t>智能内容识别</a:t>
            </a:r>
            <a:endParaRPr lang="zh-CN" altLang="en-US" sz="1400" dirty="0">
              <a:latin typeface="微软雅黑" panose="020B0503020204020204" charset="-122"/>
              <a:ea typeface="微软雅黑" panose="020B0503020204020204" charset="-122"/>
              <a:sym typeface="+mn-ea"/>
            </a:endParaRPr>
          </a:p>
        </p:txBody>
      </p:sp>
      <p:sp>
        <p:nvSpPr>
          <p:cNvPr id="22" name="文本框 21"/>
          <p:cNvSpPr txBox="1"/>
          <p:nvPr/>
        </p:nvSpPr>
        <p:spPr>
          <a:xfrm rot="20640000">
            <a:off x="2310130" y="4342130"/>
            <a:ext cx="894080" cy="306705"/>
          </a:xfrm>
          <a:prstGeom prst="rect">
            <a:avLst/>
          </a:prstGeom>
          <a:noFill/>
        </p:spPr>
        <p:txBody>
          <a:bodyPr wrap="none" rtlCol="0" anchor="t">
            <a:spAutoFit/>
          </a:bodyPr>
          <a:lstStyle/>
          <a:p>
            <a:pPr marL="0" lvl="1"/>
            <a:r>
              <a:rPr lang="zh-CN" altLang="en-US" sz="1400" dirty="0">
                <a:latin typeface="微软雅黑" panose="020B0503020204020204" charset="-122"/>
                <a:ea typeface="微软雅黑" panose="020B0503020204020204" charset="-122"/>
                <a:sym typeface="+mn-ea"/>
              </a:rPr>
              <a:t>源头加密</a:t>
            </a:r>
            <a:endParaRPr lang="zh-CN" altLang="en-US" sz="1400" dirty="0">
              <a:latin typeface="微软雅黑" panose="020B0503020204020204" charset="-122"/>
              <a:ea typeface="微软雅黑" panose="020B0503020204020204" charset="-122"/>
              <a:sym typeface="+mn-ea"/>
            </a:endParaRPr>
          </a:p>
        </p:txBody>
      </p:sp>
      <p:grpSp>
        <p:nvGrpSpPr>
          <p:cNvPr id="26" name="组合 25"/>
          <p:cNvGrpSpPr/>
          <p:nvPr/>
        </p:nvGrpSpPr>
        <p:grpSpPr>
          <a:xfrm>
            <a:off x="6819265" y="2456180"/>
            <a:ext cx="1530985" cy="692769"/>
            <a:chOff x="1050587" y="3720827"/>
            <a:chExt cx="2180076" cy="977633"/>
          </a:xfrm>
        </p:grpSpPr>
        <p:pic>
          <p:nvPicPr>
            <p:cNvPr id="32" name="Picture 27" descr="C:\Documents and Settings\devata\My Documents\!RSA\DLP\Collateral\Graphics\RSA_Icon_PNG_Library\Prin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540" y="3857006"/>
              <a:ext cx="698123" cy="513713"/>
            </a:xfrm>
            <a:prstGeom prst="rect">
              <a:avLst/>
            </a:prstGeom>
            <a:noFill/>
            <a:ln>
              <a:noFill/>
            </a:ln>
          </p:spPr>
        </p:pic>
        <p:pic>
          <p:nvPicPr>
            <p:cNvPr id="34" name="图片 33"/>
            <p:cNvPicPr>
              <a:picLocks noChangeAspect="1"/>
            </p:cNvPicPr>
            <p:nvPr/>
          </p:nvPicPr>
          <p:blipFill>
            <a:blip r:embed="rId3" cstate="print"/>
            <a:stretch>
              <a:fillRect/>
            </a:stretch>
          </p:blipFill>
          <p:spPr>
            <a:xfrm>
              <a:off x="1050587" y="4022297"/>
              <a:ext cx="418290" cy="431675"/>
            </a:xfrm>
            <a:prstGeom prst="roundRect">
              <a:avLst/>
            </a:prstGeom>
          </p:spPr>
        </p:pic>
        <p:pic>
          <p:nvPicPr>
            <p:cNvPr id="36" name="Picture 33" descr="C:\Documents and Settings\devata\My Documents\!RSA\DLP\Collateral\Graphics\RSA_Icon_PNG_Library\USB-S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345" y="3720827"/>
              <a:ext cx="638638" cy="977633"/>
            </a:xfrm>
            <a:prstGeom prst="rect">
              <a:avLst/>
            </a:prstGeom>
            <a:noFill/>
            <a:ln>
              <a:noFill/>
            </a:ln>
          </p:spPr>
        </p:pic>
      </p:grpSp>
      <p:grpSp>
        <p:nvGrpSpPr>
          <p:cNvPr id="42" name="组合 41"/>
          <p:cNvGrpSpPr/>
          <p:nvPr/>
        </p:nvGrpSpPr>
        <p:grpSpPr>
          <a:xfrm>
            <a:off x="6884035" y="3141345"/>
            <a:ext cx="1430655" cy="370205"/>
            <a:chOff x="9404520" y="2277752"/>
            <a:chExt cx="1788903" cy="442980"/>
          </a:xfrm>
        </p:grpSpPr>
        <p:pic>
          <p:nvPicPr>
            <p:cNvPr id="50" name="图形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520" y="2337025"/>
              <a:ext cx="398851" cy="323890"/>
            </a:xfrm>
            <a:prstGeom prst="rect">
              <a:avLst/>
            </a:prstGeom>
          </p:spPr>
        </p:pic>
        <p:graphicFrame>
          <p:nvGraphicFramePr>
            <p:cNvPr id="54" name="对象 53"/>
            <p:cNvGraphicFramePr>
              <a:graphicFrameLocks noChangeAspect="1"/>
            </p:cNvGraphicFramePr>
            <p:nvPr/>
          </p:nvGraphicFramePr>
          <p:xfrm>
            <a:off x="9931752" y="2279981"/>
            <a:ext cx="699135" cy="400665"/>
          </p:xfrm>
          <a:graphic>
            <a:graphicData uri="http://schemas.openxmlformats.org/presentationml/2006/ole">
              <mc:AlternateContent xmlns:mc="http://schemas.openxmlformats.org/markup-compatibility/2006">
                <mc:Choice xmlns:v="urn:schemas-microsoft-com:vml" Requires="v">
                  <p:oleObj spid="_x0000_s3" name="" r:id="rId6" imgW="942975" imgH="742950" progId="">
                    <p:embed/>
                  </p:oleObj>
                </mc:Choice>
                <mc:Fallback>
                  <p:oleObj name="" r:id="rId6" imgW="942975" imgH="742950" progId="">
                    <p:embed/>
                    <p:pic>
                      <p:nvPicPr>
                        <p:cNvPr id="0" name="对象 1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1752" y="2279981"/>
                          <a:ext cx="699135" cy="400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2" name="图片 61"/>
            <p:cNvPicPr>
              <a:picLocks noChangeAspect="1"/>
            </p:cNvPicPr>
            <p:nvPr/>
          </p:nvPicPr>
          <p:blipFill>
            <a:blip r:embed="rId8" cstate="print">
              <a:clrChange>
                <a:clrFrom>
                  <a:srgbClr val="FFFFFF"/>
                </a:clrFrom>
                <a:clrTo>
                  <a:srgbClr val="FFFFFF">
                    <a:alpha val="0"/>
                  </a:srgbClr>
                </a:clrTo>
              </a:clrChange>
            </a:blip>
            <a:stretch>
              <a:fillRect/>
            </a:stretch>
          </p:blipFill>
          <p:spPr>
            <a:xfrm>
              <a:off x="10669548" y="2277752"/>
              <a:ext cx="523875" cy="442980"/>
            </a:xfrm>
            <a:prstGeom prst="rect">
              <a:avLst/>
            </a:prstGeom>
          </p:spPr>
        </p:pic>
      </p:grpSp>
      <p:sp>
        <p:nvSpPr>
          <p:cNvPr id="83" name="文本框 86"/>
          <p:cNvSpPr txBox="1"/>
          <p:nvPr/>
        </p:nvSpPr>
        <p:spPr>
          <a:xfrm>
            <a:off x="6673850" y="1991995"/>
            <a:ext cx="1610360" cy="39878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en-US" altLang="zh-CN" sz="2000" b="1" dirty="0">
                <a:solidFill>
                  <a:schemeClr val="tx1"/>
                </a:solidFill>
                <a:latin typeface="微软雅黑" panose="020B0503020204020204" charset="-122"/>
                <a:ea typeface="微软雅黑" panose="020B0503020204020204" charset="-122"/>
              </a:rPr>
              <a:t> </a:t>
            </a:r>
            <a:r>
              <a:rPr lang="zh-CN" altLang="en-US" sz="2000" b="1" dirty="0">
                <a:solidFill>
                  <a:schemeClr val="tx1"/>
                </a:solidFill>
                <a:latin typeface="微软雅黑" panose="020B0503020204020204" charset="-122"/>
                <a:ea typeface="微软雅黑" panose="020B0503020204020204" charset="-122"/>
              </a:rPr>
              <a:t>边界出口</a:t>
            </a:r>
            <a:endParaRPr lang="zh-CN" altLang="en-US" sz="2000" b="1" dirty="0">
              <a:solidFill>
                <a:schemeClr val="tx1"/>
              </a:solidFill>
              <a:latin typeface="微软雅黑" panose="020B0503020204020204" charset="-122"/>
              <a:ea typeface="微软雅黑" panose="020B0503020204020204" charset="-122"/>
            </a:endParaRPr>
          </a:p>
        </p:txBody>
      </p:sp>
      <p:sp>
        <p:nvSpPr>
          <p:cNvPr id="86" name="左中括号 85"/>
          <p:cNvSpPr/>
          <p:nvPr/>
        </p:nvSpPr>
        <p:spPr>
          <a:xfrm>
            <a:off x="6560185" y="2505075"/>
            <a:ext cx="258445" cy="11315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1" name="右中括号 90"/>
          <p:cNvSpPr/>
          <p:nvPr/>
        </p:nvSpPr>
        <p:spPr>
          <a:xfrm>
            <a:off x="8382000" y="2461895"/>
            <a:ext cx="236855" cy="11747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93" name="直接箭头连接符 92"/>
          <p:cNvCxnSpPr/>
          <p:nvPr/>
        </p:nvCxnSpPr>
        <p:spPr>
          <a:xfrm flipV="1">
            <a:off x="8888730" y="2539769"/>
            <a:ext cx="475243" cy="26693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p:nvPr/>
        </p:nvCxnSpPr>
        <p:spPr>
          <a:xfrm>
            <a:off x="8921115" y="2871471"/>
            <a:ext cx="586105" cy="131726"/>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文本框 86"/>
          <p:cNvSpPr txBox="1"/>
          <p:nvPr/>
        </p:nvSpPr>
        <p:spPr>
          <a:xfrm>
            <a:off x="9185783" y="2736089"/>
            <a:ext cx="1610360" cy="36830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审计</a:t>
            </a:r>
            <a:endParaRPr lang="zh-CN" altLang="en-US" b="1" dirty="0">
              <a:solidFill>
                <a:schemeClr val="tx1"/>
              </a:solidFill>
              <a:latin typeface="微软雅黑" panose="020B0503020204020204" charset="-122"/>
              <a:ea typeface="微软雅黑" panose="020B0503020204020204" charset="-122"/>
            </a:endParaRPr>
          </a:p>
        </p:txBody>
      </p:sp>
      <p:cxnSp>
        <p:nvCxnSpPr>
          <p:cNvPr id="97" name="直接箭头连接符 96"/>
          <p:cNvCxnSpPr/>
          <p:nvPr/>
        </p:nvCxnSpPr>
        <p:spPr>
          <a:xfrm>
            <a:off x="8888730" y="2957830"/>
            <a:ext cx="539448" cy="42799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文本框 86"/>
          <p:cNvSpPr txBox="1"/>
          <p:nvPr/>
        </p:nvSpPr>
        <p:spPr>
          <a:xfrm>
            <a:off x="9131808" y="3176270"/>
            <a:ext cx="1610360" cy="36830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邮件告警</a:t>
            </a:r>
            <a:endParaRPr lang="zh-CN" altLang="en-US" b="1" dirty="0">
              <a:solidFill>
                <a:schemeClr val="tx1"/>
              </a:solidFill>
              <a:latin typeface="微软雅黑" panose="020B0503020204020204" charset="-122"/>
              <a:ea typeface="微软雅黑" panose="020B0503020204020204" charset="-122"/>
            </a:endParaRPr>
          </a:p>
        </p:txBody>
      </p:sp>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2035" y="2262505"/>
            <a:ext cx="811530" cy="549910"/>
          </a:xfrm>
          <a:prstGeom prst="rect">
            <a:avLst/>
          </a:prstGeom>
        </p:spPr>
      </p:pic>
      <p:pic>
        <p:nvPicPr>
          <p:cNvPr id="100" name="图片 9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8913" y="2180693"/>
            <a:ext cx="907456" cy="951365"/>
          </a:xfrm>
          <a:prstGeom prst="rect">
            <a:avLst/>
          </a:prstGeom>
        </p:spPr>
      </p:pic>
      <p:sp>
        <p:nvSpPr>
          <p:cNvPr id="104" name="文本框 86"/>
          <p:cNvSpPr txBox="1"/>
          <p:nvPr/>
        </p:nvSpPr>
        <p:spPr>
          <a:xfrm>
            <a:off x="9311005" y="3767455"/>
            <a:ext cx="1905635" cy="36830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en-US" altLang="zh-CN"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文件不可用</a:t>
            </a:r>
            <a:endParaRPr lang="zh-CN" altLang="en-US" b="1" dirty="0">
              <a:solidFill>
                <a:schemeClr val="tx1"/>
              </a:solidFill>
              <a:latin typeface="微软雅黑" panose="020B0503020204020204" charset="-122"/>
              <a:ea typeface="微软雅黑" panose="020B0503020204020204" charset="-122"/>
            </a:endParaRPr>
          </a:p>
        </p:txBody>
      </p:sp>
      <p:pic>
        <p:nvPicPr>
          <p:cNvPr id="192" name="图片 191"/>
          <p:cNvPicPr>
            <a:picLocks noChangeAspect="1"/>
          </p:cNvPicPr>
          <p:nvPr/>
        </p:nvPicPr>
        <p:blipFill>
          <a:blip r:embed="rId11"/>
          <a:stretch>
            <a:fillRect/>
          </a:stretch>
        </p:blipFill>
        <p:spPr>
          <a:xfrm rot="20520000">
            <a:off x="3350260" y="3475990"/>
            <a:ext cx="749300" cy="1047750"/>
          </a:xfrm>
          <a:prstGeom prst="rect">
            <a:avLst/>
          </a:prstGeom>
        </p:spPr>
      </p:pic>
      <p:sp>
        <p:nvSpPr>
          <p:cNvPr id="562" name="文本框 561"/>
          <p:cNvSpPr txBox="1"/>
          <p:nvPr/>
        </p:nvSpPr>
        <p:spPr>
          <a:xfrm>
            <a:off x="658048" y="4664512"/>
            <a:ext cx="1185453" cy="369332"/>
          </a:xfrm>
          <a:prstGeom prst="rect">
            <a:avLst/>
          </a:prstGeom>
          <a:noFill/>
        </p:spPr>
        <p:txBody>
          <a:bodyPr wrap="none" rtlCol="0">
            <a:spAutoFit/>
          </a:bodyPr>
          <a:lstStyle/>
          <a:p>
            <a:r>
              <a:rPr lang="en-US" altLang="zh-CN" sz="1400" b="1" dirty="0">
                <a:solidFill>
                  <a:srgbClr val="C00000"/>
                </a:solidFill>
                <a:latin typeface="微软雅黑" panose="020B0503020204020204" charset="-122"/>
                <a:ea typeface="微软雅黑" panose="020B0503020204020204" charset="-122"/>
              </a:rPr>
              <a:t>Vamtoo-</a:t>
            </a:r>
            <a:r>
              <a:rPr lang="en-US" altLang="zh-CN" b="1" dirty="0">
                <a:solidFill>
                  <a:srgbClr val="C00000"/>
                </a:solidFill>
                <a:latin typeface="微软雅黑" panose="020B0503020204020204" charset="-122"/>
                <a:ea typeface="微软雅黑" panose="020B0503020204020204" charset="-122"/>
              </a:rPr>
              <a:t>DES</a:t>
            </a:r>
            <a:endParaRPr lang="en-US" altLang="zh-CN" b="1" dirty="0">
              <a:solidFill>
                <a:srgbClr val="C00000"/>
              </a:solidFill>
              <a:latin typeface="微软雅黑" panose="020B0503020204020204" charset="-122"/>
              <a:ea typeface="微软雅黑" panose="020B0503020204020204" charset="-122"/>
            </a:endParaRPr>
          </a:p>
        </p:txBody>
      </p:sp>
      <p:pic>
        <p:nvPicPr>
          <p:cNvPr id="1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8601" y="3955507"/>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2755" y="3874135"/>
            <a:ext cx="233045" cy="2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7" name="直接箭头连接符 196"/>
          <p:cNvCxnSpPr/>
          <p:nvPr/>
        </p:nvCxnSpPr>
        <p:spPr>
          <a:xfrm>
            <a:off x="8738235" y="3453130"/>
            <a:ext cx="949325" cy="50228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00" name="Picture 68" descr="dele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80456" y="3542234"/>
            <a:ext cx="465138" cy="3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 name="左弧形箭头 200"/>
          <p:cNvSpPr/>
          <p:nvPr/>
        </p:nvSpPr>
        <p:spPr>
          <a:xfrm>
            <a:off x="333375" y="2835275"/>
            <a:ext cx="474345" cy="1789430"/>
          </a:xfrm>
          <a:prstGeom prst="curved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5" name="左弧形箭头 204"/>
          <p:cNvSpPr/>
          <p:nvPr/>
        </p:nvSpPr>
        <p:spPr>
          <a:xfrm rot="10800000">
            <a:off x="2020570" y="2784475"/>
            <a:ext cx="474345" cy="178943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7" name="文本框 86"/>
          <p:cNvSpPr txBox="1"/>
          <p:nvPr/>
        </p:nvSpPr>
        <p:spPr>
          <a:xfrm>
            <a:off x="732790" y="3416935"/>
            <a:ext cx="1405890" cy="460375"/>
          </a:xfrm>
          <a:prstGeom prst="rect">
            <a:avLst/>
          </a:prstGeom>
          <a:noFill/>
        </p:spPr>
        <p:txBody>
          <a:bodyPr wrap="square" rtlCol="0">
            <a:spAutoFit/>
          </a:bodyPr>
          <a:lstStyle/>
          <a:p>
            <a:r>
              <a:rPr lang="zh-CN" altLang="en-US" sz="2400" b="1" dirty="0">
                <a:solidFill>
                  <a:schemeClr val="tx1"/>
                </a:solidFill>
                <a:latin typeface="微软雅黑" panose="020B0503020204020204" charset="-122"/>
                <a:ea typeface="微软雅黑" panose="020B0503020204020204" charset="-122"/>
              </a:rPr>
              <a:t>互相补充</a:t>
            </a:r>
            <a:endParaRPr lang="zh-CN" altLang="en-US" sz="2400" b="1" dirty="0">
              <a:solidFill>
                <a:schemeClr val="tx1"/>
              </a:solidFill>
              <a:latin typeface="微软雅黑" panose="020B0503020204020204" charset="-122"/>
              <a:ea typeface="微软雅黑" panose="020B0503020204020204" charset="-122"/>
            </a:endParaRPr>
          </a:p>
        </p:txBody>
      </p:sp>
      <p:sp>
        <p:nvSpPr>
          <p:cNvPr id="208" name="文本框 86"/>
          <p:cNvSpPr txBox="1"/>
          <p:nvPr/>
        </p:nvSpPr>
        <p:spPr>
          <a:xfrm>
            <a:off x="473710" y="1450340"/>
            <a:ext cx="6345555" cy="361950"/>
          </a:xfrm>
          <a:prstGeom prst="rect">
            <a:avLst/>
          </a:prstGeom>
          <a:solidFill>
            <a:schemeClr val="accent1">
              <a:lumMod val="40000"/>
              <a:lumOff val="60000"/>
            </a:schemeClr>
          </a:solidFill>
        </p:spPr>
        <p:txBody>
          <a:bodyPr wrap="square" rtlCol="0">
            <a:spAutoFit/>
          </a:bodyPr>
          <a:lstStyle/>
          <a:p>
            <a:pPr>
              <a:lnSpc>
                <a:spcPct val="110000"/>
              </a:lnSpc>
            </a:pPr>
            <a:r>
              <a:rPr lang="zh-CN" altLang="en-US" sz="1600" dirty="0">
                <a:latin typeface="微软雅黑" panose="020B0503020204020204" charset="-122"/>
                <a:ea typeface="微软雅黑" panose="020B0503020204020204" charset="-122"/>
                <a:sym typeface="+mn-ea"/>
              </a:rPr>
              <a:t>对一般办公类文档通过深度内容识别进行智能化防护，保证业务效率</a:t>
            </a:r>
            <a:endParaRPr lang="zh-CN" altLang="en-US" sz="1600" dirty="0">
              <a:latin typeface="微软雅黑" panose="020B0503020204020204" charset="-122"/>
              <a:ea typeface="微软雅黑" panose="020B0503020204020204" charset="-122"/>
              <a:sym typeface="+mn-ea"/>
            </a:endParaRPr>
          </a:p>
        </p:txBody>
      </p:sp>
      <p:sp>
        <p:nvSpPr>
          <p:cNvPr id="210" name="流程图: 合并 209"/>
          <p:cNvSpPr/>
          <p:nvPr/>
        </p:nvSpPr>
        <p:spPr>
          <a:xfrm>
            <a:off x="1273810" y="1812290"/>
            <a:ext cx="323850" cy="474345"/>
          </a:xfrm>
          <a:prstGeom prst="flowChartMerg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文本框 86"/>
          <p:cNvSpPr txBox="1"/>
          <p:nvPr/>
        </p:nvSpPr>
        <p:spPr>
          <a:xfrm>
            <a:off x="447675" y="5509895"/>
            <a:ext cx="5034915" cy="681355"/>
          </a:xfrm>
          <a:prstGeom prst="rect">
            <a:avLst/>
          </a:prstGeom>
          <a:solidFill>
            <a:schemeClr val="accent1">
              <a:lumMod val="40000"/>
              <a:lumOff val="60000"/>
            </a:schemeClr>
          </a:solidFill>
        </p:spPr>
        <p:txBody>
          <a:bodyPr wrap="square" rtlCol="0">
            <a:spAutoFit/>
          </a:bodyPr>
          <a:lstStyle/>
          <a:p>
            <a:pPr>
              <a:lnSpc>
                <a:spcPct val="120000"/>
              </a:lnSpc>
            </a:pPr>
            <a:r>
              <a:rPr lang="zh-CN" altLang="en-US" sz="1600" dirty="0">
                <a:solidFill>
                  <a:schemeClr val="tx1"/>
                </a:solidFill>
                <a:latin typeface="微软雅黑" panose="020B0503020204020204" charset="-122"/>
                <a:ea typeface="微软雅黑" panose="020B0503020204020204" charset="-122"/>
              </a:rPr>
              <a:t>对代码、图纸等核心竞争力文档进行加密，从源头保障文档的全生命周期安全</a:t>
            </a:r>
            <a:endParaRPr lang="zh-CN" altLang="en-US" sz="1600" dirty="0">
              <a:solidFill>
                <a:schemeClr val="tx1"/>
              </a:solidFill>
              <a:latin typeface="微软雅黑" panose="020B0503020204020204" charset="-122"/>
              <a:ea typeface="微软雅黑" panose="020B0503020204020204" charset="-122"/>
            </a:endParaRPr>
          </a:p>
        </p:txBody>
      </p:sp>
      <p:sp>
        <p:nvSpPr>
          <p:cNvPr id="212" name="流程图: 合并 211"/>
          <p:cNvSpPr/>
          <p:nvPr/>
        </p:nvSpPr>
        <p:spPr>
          <a:xfrm rot="10800000">
            <a:off x="1273810" y="5033645"/>
            <a:ext cx="323850" cy="474345"/>
          </a:xfrm>
          <a:prstGeom prst="flowChartMerg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p:cNvCxnSpPr/>
          <p:nvPr/>
        </p:nvCxnSpPr>
        <p:spPr>
          <a:xfrm flipV="1">
            <a:off x="2516505" y="3547110"/>
            <a:ext cx="3568700" cy="12966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3" name="文本框 86"/>
          <p:cNvSpPr txBox="1"/>
          <p:nvPr/>
        </p:nvSpPr>
        <p:spPr>
          <a:xfrm>
            <a:off x="9094403" y="2269998"/>
            <a:ext cx="1610360" cy="368300"/>
          </a:xfrm>
          <a:prstGeom prst="rect">
            <a:avLst/>
          </a:prstGeom>
          <a:noFill/>
        </p:spPr>
        <p:txBody>
          <a:bodyPr wrap="square" rtlCol="0">
            <a:spAutoFit/>
          </a:bodyPr>
          <a:lstStyle/>
          <a:p>
            <a:r>
              <a:rPr lang="en-US" altLang="zh-CN" sz="1400" b="1">
                <a:solidFill>
                  <a:schemeClr val="tx1"/>
                </a:solidFill>
                <a:latin typeface="微软雅黑" panose="020B0503020204020204" charset="-122"/>
                <a:ea typeface="微软雅黑" panose="020B0503020204020204" charset="-122"/>
              </a:rPr>
              <a:t>      </a:t>
            </a:r>
            <a:r>
              <a:rPr lang="zh-CN" altLang="en-US" b="1">
                <a:solidFill>
                  <a:schemeClr val="tx1"/>
                </a:solidFill>
                <a:latin typeface="微软雅黑" panose="020B0503020204020204" charset="-122"/>
                <a:ea typeface="微软雅黑" panose="020B0503020204020204" charset="-122"/>
              </a:rPr>
              <a:t>上传文件</a:t>
            </a:r>
            <a:endParaRPr lang="zh-CN" altLang="en-US" b="1" dirty="0">
              <a:solidFill>
                <a:schemeClr val="tx1"/>
              </a:solidFill>
              <a:latin typeface="微软雅黑" panose="020B0503020204020204" charset="-122"/>
              <a:ea typeface="微软雅黑" panose="020B0503020204020204" charset="-122"/>
            </a:endParaRPr>
          </a:p>
        </p:txBody>
      </p:sp>
      <p:sp>
        <p:nvSpPr>
          <p:cNvPr id="214" name="文本框 86"/>
          <p:cNvSpPr txBox="1"/>
          <p:nvPr/>
        </p:nvSpPr>
        <p:spPr>
          <a:xfrm>
            <a:off x="5614670" y="2974340"/>
            <a:ext cx="1610360" cy="64516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违规</a:t>
            </a:r>
            <a:endParaRPr lang="zh-CN" altLang="en-US" b="1" dirty="0">
              <a:solidFill>
                <a:schemeClr val="tx1"/>
              </a:solidFill>
              <a:latin typeface="微软雅黑" panose="020B0503020204020204" charset="-122"/>
              <a:ea typeface="微软雅黑" panose="020B0503020204020204" charset="-122"/>
            </a:endParaRPr>
          </a:p>
          <a:p>
            <a:r>
              <a:rPr lang="zh-CN" altLang="en-US" b="1" dirty="0">
                <a:solidFill>
                  <a:schemeClr val="tx1"/>
                </a:solidFill>
                <a:latin typeface="微软雅黑" panose="020B0503020204020204" charset="-122"/>
                <a:ea typeface="微软雅黑" panose="020B0503020204020204" charset="-122"/>
              </a:rPr>
              <a:t> </a:t>
            </a:r>
            <a:r>
              <a:rPr lang="en-US" altLang="zh-CN"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发送</a:t>
            </a:r>
            <a:endParaRPr lang="zh-CN" altLang="en-US" b="1" dirty="0">
              <a:solidFill>
                <a:schemeClr val="tx1"/>
              </a:solidFill>
              <a:latin typeface="微软雅黑" panose="020B0503020204020204" charset="-122"/>
              <a:ea typeface="微软雅黑" panose="020B0503020204020204" charset="-122"/>
            </a:endParaRPr>
          </a:p>
        </p:txBody>
      </p:sp>
      <p:cxnSp>
        <p:nvCxnSpPr>
          <p:cNvPr id="215" name="直接箭头连接符 214"/>
          <p:cNvCxnSpPr/>
          <p:nvPr/>
        </p:nvCxnSpPr>
        <p:spPr>
          <a:xfrm flipV="1">
            <a:off x="2643505" y="4948555"/>
            <a:ext cx="3592830" cy="2222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5" name="文本框 86"/>
          <p:cNvSpPr txBox="1"/>
          <p:nvPr/>
        </p:nvSpPr>
        <p:spPr>
          <a:xfrm>
            <a:off x="6673850" y="4029075"/>
            <a:ext cx="1610360" cy="398780"/>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en-US" altLang="zh-CN" sz="2000" b="1" dirty="0">
                <a:solidFill>
                  <a:schemeClr val="tx1"/>
                </a:solidFill>
                <a:latin typeface="微软雅黑" panose="020B0503020204020204" charset="-122"/>
                <a:ea typeface="微软雅黑" panose="020B0503020204020204" charset="-122"/>
              </a:rPr>
              <a:t> </a:t>
            </a:r>
            <a:r>
              <a:rPr lang="zh-CN" altLang="en-US" sz="2000" b="1" dirty="0">
                <a:solidFill>
                  <a:schemeClr val="tx1"/>
                </a:solidFill>
                <a:latin typeface="微软雅黑" panose="020B0503020204020204" charset="-122"/>
                <a:ea typeface="微软雅黑" panose="020B0503020204020204" charset="-122"/>
              </a:rPr>
              <a:t>内部流转</a:t>
            </a:r>
            <a:endParaRPr lang="zh-CN" altLang="en-US" sz="2000" b="1" dirty="0">
              <a:solidFill>
                <a:schemeClr val="tx1"/>
              </a:solidFill>
              <a:latin typeface="微软雅黑" panose="020B0503020204020204" charset="-122"/>
              <a:ea typeface="微软雅黑" panose="020B0503020204020204" charset="-122"/>
            </a:endParaRPr>
          </a:p>
        </p:txBody>
      </p:sp>
      <p:sp>
        <p:nvSpPr>
          <p:cNvPr id="226" name="左中括号 225"/>
          <p:cNvSpPr/>
          <p:nvPr/>
        </p:nvSpPr>
        <p:spPr>
          <a:xfrm>
            <a:off x="6588760" y="4471035"/>
            <a:ext cx="258445" cy="11315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7" name="右中括号 226"/>
          <p:cNvSpPr/>
          <p:nvPr/>
        </p:nvSpPr>
        <p:spPr>
          <a:xfrm>
            <a:off x="8410575" y="4427855"/>
            <a:ext cx="236855" cy="11747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8" name="文本框 227"/>
          <p:cNvSpPr txBox="1"/>
          <p:nvPr/>
        </p:nvSpPr>
        <p:spPr>
          <a:xfrm>
            <a:off x="6912798" y="5710357"/>
            <a:ext cx="1531620" cy="368300"/>
          </a:xfrm>
          <a:prstGeom prst="rect">
            <a:avLst/>
          </a:prstGeom>
          <a:noFill/>
        </p:spPr>
        <p:txBody>
          <a:bodyPr wrap="none" rtlCol="0">
            <a:spAutoFit/>
          </a:bodyPr>
          <a:lstStyle/>
          <a:p>
            <a:r>
              <a:rPr lang="en-US" altLang="zh-CN" sz="1400" b="1" dirty="0">
                <a:solidFill>
                  <a:srgbClr val="C00000"/>
                </a:solidFill>
                <a:latin typeface="微软雅黑" panose="020B0503020204020204" charset="-122"/>
                <a:ea typeface="微软雅黑" panose="020B0503020204020204" charset="-122"/>
              </a:rPr>
              <a:t>Vamtoo-</a:t>
            </a:r>
            <a:r>
              <a:rPr lang="en-US" altLang="zh-CN" b="1" dirty="0">
                <a:solidFill>
                  <a:srgbClr val="C00000"/>
                </a:solidFill>
                <a:latin typeface="微软雅黑" panose="020B0503020204020204" charset="-122"/>
                <a:ea typeface="微软雅黑" panose="020B0503020204020204" charset="-122"/>
              </a:rPr>
              <a:t>DRM</a:t>
            </a:r>
            <a:endParaRPr lang="en-US" altLang="zh-CN" b="1" dirty="0">
              <a:solidFill>
                <a:srgbClr val="C00000"/>
              </a:solidFill>
              <a:latin typeface="微软雅黑" panose="020B0503020204020204" charset="-122"/>
              <a:ea typeface="微软雅黑" panose="020B0503020204020204" charset="-122"/>
            </a:endParaRPr>
          </a:p>
        </p:txBody>
      </p:sp>
      <p:sp>
        <p:nvSpPr>
          <p:cNvPr id="229" name="文本框 86"/>
          <p:cNvSpPr txBox="1"/>
          <p:nvPr/>
        </p:nvSpPr>
        <p:spPr>
          <a:xfrm>
            <a:off x="9154160" y="4765675"/>
            <a:ext cx="2386330" cy="975995"/>
          </a:xfrm>
          <a:prstGeom prst="rect">
            <a:avLst/>
          </a:prstGeom>
          <a:solidFill>
            <a:schemeClr val="accent1">
              <a:lumMod val="40000"/>
              <a:lumOff val="60000"/>
            </a:schemeClr>
          </a:solidFill>
        </p:spPr>
        <p:txBody>
          <a:bodyPr wrap="square" rtlCol="0">
            <a:spAutoFit/>
          </a:bodyPr>
          <a:lstStyle/>
          <a:p>
            <a:pPr>
              <a:lnSpc>
                <a:spcPct val="120000"/>
              </a:lnSpc>
            </a:pPr>
            <a:r>
              <a:rPr lang="zh-CN" altLang="en-US" sz="1600" dirty="0">
                <a:solidFill>
                  <a:schemeClr val="tx1"/>
                </a:solidFill>
                <a:latin typeface="微软雅黑" panose="020B0503020204020204" charset="-122"/>
                <a:ea typeface="微软雅黑" panose="020B0503020204020204" charset="-122"/>
              </a:rPr>
              <a:t>对企业内部流转文档进行精细化权限管控，避免核心文档的越权使用</a:t>
            </a:r>
            <a:endParaRPr lang="zh-CN" altLang="en-US" sz="1600" dirty="0">
              <a:solidFill>
                <a:schemeClr val="tx1"/>
              </a:solidFill>
              <a:latin typeface="微软雅黑" panose="020B0503020204020204" charset="-122"/>
              <a:ea typeface="微软雅黑" panose="020B0503020204020204" charset="-122"/>
            </a:endParaRPr>
          </a:p>
        </p:txBody>
      </p:sp>
      <p:sp>
        <p:nvSpPr>
          <p:cNvPr id="230" name="流程图: 合并 229"/>
          <p:cNvSpPr/>
          <p:nvPr/>
        </p:nvSpPr>
        <p:spPr>
          <a:xfrm rot="5400000">
            <a:off x="8754110" y="5003165"/>
            <a:ext cx="323850" cy="474345"/>
          </a:xfrm>
          <a:prstGeom prst="flowChartMerg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1" name="Picture 40"/>
          <p:cNvPicPr>
            <a:picLocks noChangeAspect="1" noChangeArrowheads="1"/>
          </p:cNvPicPr>
          <p:nvPr/>
        </p:nvPicPr>
        <p:blipFill>
          <a:blip r:embed="rId1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912575" y="4573952"/>
            <a:ext cx="350634" cy="37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 name="Picture 40"/>
          <p:cNvPicPr>
            <a:picLocks noChangeAspect="1" noChangeArrowheads="1"/>
          </p:cNvPicPr>
          <p:nvPr/>
        </p:nvPicPr>
        <p:blipFill>
          <a:blip r:embed="rId1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800407" y="4583897"/>
            <a:ext cx="332082" cy="35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 name="Picture 40"/>
          <p:cNvPicPr>
            <a:picLocks noChangeAspect="1" noChangeArrowheads="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26042" y="5232736"/>
            <a:ext cx="318168" cy="33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 name="图片 233" descr="333438303935353b333633343631393bd1adbbb7bcfdcdb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46315" y="4758690"/>
            <a:ext cx="474345" cy="474345"/>
          </a:xfrm>
          <a:prstGeom prst="rect">
            <a:avLst/>
          </a:prstGeom>
        </p:spPr>
      </p:pic>
      <p:sp>
        <p:nvSpPr>
          <p:cNvPr id="7" name="文本框 86"/>
          <p:cNvSpPr txBox="1"/>
          <p:nvPr/>
        </p:nvSpPr>
        <p:spPr>
          <a:xfrm rot="21120000">
            <a:off x="3778885" y="4192905"/>
            <a:ext cx="1823720"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代码、图纸类文件</a:t>
            </a:r>
            <a:endParaRPr lang="zh-CN" altLang="en-US" sz="1400" b="1" dirty="0">
              <a:solidFill>
                <a:schemeClr val="tx1"/>
              </a:solidFill>
              <a:latin typeface="微软雅黑" panose="020B0503020204020204" charset="-122"/>
              <a:ea typeface="微软雅黑" panose="020B0503020204020204" charset="-122"/>
            </a:endParaRPr>
          </a:p>
        </p:txBody>
      </p:sp>
      <p:cxnSp>
        <p:nvCxnSpPr>
          <p:cNvPr id="63" name="直接箭头连接符 62"/>
          <p:cNvCxnSpPr/>
          <p:nvPr/>
        </p:nvCxnSpPr>
        <p:spPr>
          <a:xfrm flipV="1">
            <a:off x="8865607" y="2124908"/>
            <a:ext cx="439506" cy="56555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86"/>
          <p:cNvSpPr txBox="1"/>
          <p:nvPr/>
        </p:nvSpPr>
        <p:spPr>
          <a:xfrm>
            <a:off x="9026684" y="1847610"/>
            <a:ext cx="1955514" cy="369332"/>
          </a:xfrm>
          <a:prstGeom prst="rect">
            <a:avLst/>
          </a:prstGeom>
          <a:noFill/>
        </p:spPr>
        <p:txBody>
          <a:bodyPr wrap="square" rtlCol="0">
            <a:spAutoFit/>
          </a:bodyPr>
          <a:lstStyle/>
          <a:p>
            <a:r>
              <a:rPr lang="en-US" altLang="zh-CN" sz="1400" b="1">
                <a:solidFill>
                  <a:schemeClr val="tx1"/>
                </a:solidFill>
                <a:latin typeface="微软雅黑" panose="020B0503020204020204" charset="-122"/>
                <a:ea typeface="微软雅黑" panose="020B0503020204020204" charset="-122"/>
              </a:rPr>
              <a:t>      </a:t>
            </a:r>
            <a:r>
              <a:rPr lang="zh-CN" altLang="en-US" b="1">
                <a:solidFill>
                  <a:schemeClr val="tx1"/>
                </a:solidFill>
                <a:latin typeface="微软雅黑" panose="020B0503020204020204" charset="-122"/>
                <a:ea typeface="微软雅黑" panose="020B0503020204020204" charset="-122"/>
              </a:rPr>
              <a:t>阻断并告警</a:t>
            </a:r>
            <a:endParaRPr lang="zh-CN" altLang="en-US"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64770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2.8 </a:t>
            </a:r>
            <a:r>
              <a:rPr lang="zh-CN" altLang="en-US" sz="2200" b="1" dirty="0">
                <a:solidFill>
                  <a:schemeClr val="accent1"/>
                </a:solidFill>
                <a:latin typeface="微软雅黑" panose="020B0503020204020204" charset="-122"/>
                <a:ea typeface="微软雅黑" panose="020B0503020204020204" charset="-122"/>
              </a:rPr>
              <a:t>终端边界数据防护解决方案</a:t>
            </a:r>
            <a:endParaRPr lang="zh-CN" altLang="en-US" sz="2200" b="1" dirty="0">
              <a:solidFill>
                <a:schemeClr val="accent1"/>
              </a:solidFill>
              <a:latin typeface="微软雅黑" panose="020B0503020204020204" charset="-122"/>
              <a:ea typeface="微软雅黑" panose="020B0503020204020204" charset="-122"/>
            </a:endParaRPr>
          </a:p>
        </p:txBody>
      </p:sp>
      <p:sp>
        <p:nvSpPr>
          <p:cNvPr id="44" name="矩形 43"/>
          <p:cNvSpPr/>
          <p:nvPr/>
        </p:nvSpPr>
        <p:spPr>
          <a:xfrm>
            <a:off x="219710" y="1551305"/>
            <a:ext cx="11690985" cy="441579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17" name="文本框 16"/>
          <p:cNvSpPr txBox="1"/>
          <p:nvPr/>
        </p:nvSpPr>
        <p:spPr>
          <a:xfrm>
            <a:off x="3982720" y="953135"/>
            <a:ext cx="4759325" cy="368300"/>
          </a:xfrm>
          <a:prstGeom prst="rect">
            <a:avLst/>
          </a:prstGeom>
          <a:noFill/>
        </p:spPr>
        <p:txBody>
          <a:bodyPr wrap="square" rtlCol="0">
            <a:spAutoFit/>
          </a:bodyPr>
          <a:lstStyle>
            <a:defPPr>
              <a:defRPr lang="zh-CN"/>
            </a:defPPr>
            <a:lvl1pPr>
              <a:defRPr b="1">
                <a:solidFill>
                  <a:srgbClr val="FF0000"/>
                </a:solidFill>
              </a:defRPr>
            </a:lvl1pPr>
          </a:lstStyle>
          <a:p>
            <a:pPr algn="ct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终端外发管控：</a:t>
            </a:r>
            <a:r>
              <a:rPr lang="en-US" altLang="zh-CN" dirty="0">
                <a:solidFill>
                  <a:schemeClr val="tx1"/>
                </a:solidFill>
                <a:latin typeface="微软雅黑" panose="020B0503020204020204" charset="-122"/>
                <a:ea typeface="微软雅黑" panose="020B0503020204020204" charset="-122"/>
              </a:rPr>
              <a:t>TDLP+ODC</a:t>
            </a:r>
            <a:endParaRPr lang="en-US" altLang="zh-CN" dirty="0">
              <a:solidFill>
                <a:schemeClr val="tx1"/>
              </a:solidFill>
              <a:latin typeface="微软雅黑" panose="020B0503020204020204" charset="-122"/>
              <a:ea typeface="微软雅黑" panose="020B0503020204020204" charset="-122"/>
            </a:endParaRPr>
          </a:p>
        </p:txBody>
      </p:sp>
      <p:sp>
        <p:nvSpPr>
          <p:cNvPr id="58" name="矩形 57"/>
          <p:cNvSpPr/>
          <p:nvPr/>
        </p:nvSpPr>
        <p:spPr>
          <a:xfrm>
            <a:off x="474980" y="2204085"/>
            <a:ext cx="5266690" cy="849630"/>
          </a:xfrm>
          <a:prstGeom prst="rect">
            <a:avLst/>
          </a:prstGeom>
          <a:ln w="12700" cmpd="sng">
            <a:solidFill>
              <a:schemeClr val="accent1">
                <a:shade val="50000"/>
              </a:schemeClr>
            </a:solidFill>
            <a:prstDash val="sysDot"/>
          </a:ln>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23" tIns="45712" rIns="91423" bIns="45712" numCol="1" spcCol="0" rtlCol="0" fromWordArt="0" anchor="ctr" anchorCtr="0" forceAA="0" compatLnSpc="1">
            <a:noAutofit/>
          </a:bodyPr>
          <a:lstStyle/>
          <a:p>
            <a:pPr lvl="0" indent="0" algn="l">
              <a:lnSpc>
                <a:spcPct val="130000"/>
              </a:lnSpc>
              <a:spcBef>
                <a:spcPts val="300"/>
              </a:spcBef>
              <a:buFont typeface="Wingdings" panose="05000000000000000000" pitchFamily="2" charset="2"/>
              <a:buNone/>
              <a:defRPr/>
            </a:pPr>
            <a:r>
              <a:rPr lang="zh-CN" altLang="en-US" sz="1400" dirty="0">
                <a:solidFill>
                  <a:schemeClr val="tx1"/>
                </a:solidFill>
                <a:latin typeface="微软雅黑" panose="020B0503020204020204" charset="-122"/>
                <a:ea typeface="微软雅黑" panose="020B0503020204020204" charset="-122"/>
                <a:sym typeface="+mn-ea"/>
              </a:rPr>
              <a:t>重要数据从终端外设出去时，如拷贝、打印等，</a:t>
            </a:r>
            <a:r>
              <a:rPr lang="zh-CN" altLang="en-US" sz="1400" b="1" dirty="0">
                <a:solidFill>
                  <a:schemeClr val="tx1"/>
                </a:solidFill>
                <a:latin typeface="微软雅黑" panose="020B0503020204020204" charset="-122"/>
                <a:ea typeface="微软雅黑" panose="020B0503020204020204" charset="-122"/>
                <a:sym typeface="+mn-ea"/>
              </a:rPr>
              <a:t>【DLP】</a:t>
            </a:r>
            <a:r>
              <a:rPr lang="zh-CN" altLang="en-US" sz="1400" dirty="0">
                <a:solidFill>
                  <a:schemeClr val="tx1"/>
                </a:solidFill>
                <a:latin typeface="微软雅黑" panose="020B0503020204020204" charset="-122"/>
                <a:ea typeface="微软雅黑" panose="020B0503020204020204" charset="-122"/>
                <a:sym typeface="+mn-ea"/>
              </a:rPr>
              <a:t>按重要数据管控策略进行审计或阻断、终端用户可发起审批流程。</a:t>
            </a:r>
            <a:endParaRPr lang="zh-CN" altLang="en-US" sz="1400" dirty="0">
              <a:solidFill>
                <a:schemeClr val="tx1"/>
              </a:solidFill>
              <a:latin typeface="微软雅黑" panose="020B0503020204020204" charset="-122"/>
              <a:ea typeface="微软雅黑" panose="020B0503020204020204" charset="-122"/>
              <a:sym typeface="+mn-ea"/>
            </a:endParaRPr>
          </a:p>
        </p:txBody>
      </p:sp>
      <p:sp>
        <p:nvSpPr>
          <p:cNvPr id="55" name="矩形 54"/>
          <p:cNvSpPr/>
          <p:nvPr/>
        </p:nvSpPr>
        <p:spPr>
          <a:xfrm>
            <a:off x="474345" y="3440430"/>
            <a:ext cx="5267325" cy="874395"/>
          </a:xfrm>
          <a:prstGeom prst="rect">
            <a:avLst/>
          </a:prstGeom>
          <a:ln w="12700" cmpd="sng">
            <a:solidFill>
              <a:schemeClr val="accent1">
                <a:shade val="50000"/>
              </a:schemeClr>
            </a:solidFill>
            <a:prstDash val="sysDot"/>
          </a:ln>
        </p:spPr>
        <p:style>
          <a:lnRef idx="2">
            <a:schemeClr val="accent6"/>
          </a:lnRef>
          <a:fillRef idx="1">
            <a:schemeClr val="lt1"/>
          </a:fillRef>
          <a:effectRef idx="0">
            <a:schemeClr val="accent6"/>
          </a:effectRef>
          <a:fontRef idx="minor">
            <a:schemeClr val="dk1"/>
          </a:fontRef>
        </p:style>
        <p:txBody>
          <a:bodyPr lIns="91423" tIns="45712" rIns="91423" bIns="45712" rtlCol="0" anchor="ctr"/>
          <a:lstStyle/>
          <a:p>
            <a:pPr indent="0">
              <a:lnSpc>
                <a:spcPct val="130000"/>
              </a:lnSpc>
              <a:spcBef>
                <a:spcPts val="300"/>
              </a:spcBef>
              <a:buFont typeface="Wingdings" panose="05000000000000000000" pitchFamily="2" charset="2"/>
              <a:buNone/>
              <a:defRPr/>
            </a:pPr>
            <a:r>
              <a:rPr lang="zh-CN" altLang="en-US" sz="1400" dirty="0">
                <a:solidFill>
                  <a:schemeClr val="tx1"/>
                </a:solidFill>
                <a:latin typeface="微软雅黑" panose="020B0503020204020204" charset="-122"/>
                <a:ea typeface="微软雅黑" panose="020B0503020204020204" charset="-122"/>
                <a:sym typeface="+mn-ea"/>
              </a:rPr>
              <a:t>重要数据从网络应用外发如共享传输，</a:t>
            </a:r>
            <a:r>
              <a:rPr lang="en-US" altLang="zh-CN" sz="1400" dirty="0">
                <a:solidFill>
                  <a:schemeClr val="tx1"/>
                </a:solidFill>
                <a:latin typeface="微软雅黑" panose="020B0503020204020204" charset="-122"/>
                <a:ea typeface="微软雅黑" panose="020B0503020204020204" charset="-122"/>
                <a:sym typeface="+mn-ea"/>
              </a:rPr>
              <a:t>IM/</a:t>
            </a:r>
            <a:r>
              <a:rPr lang="zh-CN" altLang="en-US" sz="1400" dirty="0">
                <a:solidFill>
                  <a:schemeClr val="tx1"/>
                </a:solidFill>
                <a:latin typeface="微软雅黑" panose="020B0503020204020204" charset="-122"/>
                <a:ea typeface="微软雅黑" panose="020B0503020204020204" charset="-122"/>
                <a:sym typeface="+mn-ea"/>
              </a:rPr>
              <a:t>邮件</a:t>
            </a:r>
            <a:r>
              <a:rPr lang="en-US" altLang="zh-CN" sz="1400" dirty="0">
                <a:solidFill>
                  <a:schemeClr val="tx1"/>
                </a:solidFill>
                <a:latin typeface="微软雅黑" panose="020B0503020204020204" charset="-122"/>
                <a:ea typeface="微软雅黑" panose="020B0503020204020204" charset="-122"/>
                <a:sym typeface="+mn-ea"/>
              </a:rPr>
              <a:t>/HTTP</a:t>
            </a:r>
            <a:r>
              <a:rPr lang="zh-CN" altLang="en-US" sz="1400" dirty="0">
                <a:solidFill>
                  <a:schemeClr val="tx1"/>
                </a:solidFill>
                <a:latin typeface="微软雅黑" panose="020B0503020204020204" charset="-122"/>
                <a:ea typeface="微软雅黑" panose="020B0503020204020204" charset="-122"/>
                <a:sym typeface="+mn-ea"/>
              </a:rPr>
              <a:t>外发等，</a:t>
            </a:r>
            <a:r>
              <a:rPr lang="zh-CN" altLang="en-US" sz="1400" b="1" dirty="0">
                <a:solidFill>
                  <a:schemeClr val="tx1"/>
                </a:solidFill>
                <a:latin typeface="微软雅黑" panose="020B0503020204020204" charset="-122"/>
                <a:ea typeface="微软雅黑" panose="020B0503020204020204" charset="-122"/>
                <a:sym typeface="+mn-ea"/>
              </a:rPr>
              <a:t>【</a:t>
            </a:r>
            <a:r>
              <a:rPr lang="en-US" altLang="zh-CN" sz="1400" b="1" dirty="0">
                <a:solidFill>
                  <a:schemeClr val="tx1"/>
                </a:solidFill>
                <a:latin typeface="微软雅黑" panose="020B0503020204020204" charset="-122"/>
                <a:ea typeface="微软雅黑" panose="020B0503020204020204" charset="-122"/>
                <a:sym typeface="+mn-ea"/>
              </a:rPr>
              <a:t>DLP</a:t>
            </a:r>
            <a:r>
              <a:rPr lang="zh-CN" altLang="en-US" sz="1400" b="1" dirty="0">
                <a:solidFill>
                  <a:schemeClr val="tx1"/>
                </a:solidFill>
                <a:latin typeface="微软雅黑" panose="020B0503020204020204" charset="-122"/>
                <a:ea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sym typeface="+mn-ea"/>
              </a:rPr>
              <a:t>按照文档外发管控策略进行审计或阻断，终端用户可按照预定义的审批规则发起</a:t>
            </a:r>
            <a:r>
              <a:rPr lang="zh-CN" altLang="en-US" sz="1400">
                <a:solidFill>
                  <a:schemeClr val="tx1"/>
                </a:solidFill>
                <a:latin typeface="微软雅黑" panose="020B0503020204020204" charset="-122"/>
                <a:ea typeface="微软雅黑" panose="020B0503020204020204" charset="-122"/>
                <a:sym typeface="+mn-ea"/>
              </a:rPr>
              <a:t>审批流程，</a:t>
            </a:r>
            <a:r>
              <a:rPr lang="zh-CN" altLang="en-US" sz="1600" b="1">
                <a:solidFill>
                  <a:srgbClr val="FF0000"/>
                </a:solidFill>
                <a:latin typeface="微软雅黑" panose="020B0503020204020204" charset="-122"/>
                <a:ea typeface="微软雅黑" panose="020B0503020204020204" charset="-122"/>
                <a:sym typeface="+mn-ea"/>
              </a:rPr>
              <a:t>审批后文档打上水印信息。</a:t>
            </a:r>
            <a:endParaRPr kumimoji="1" lang="zh-CN" altLang="en-US" sz="1600" b="1" kern="100" dirty="0">
              <a:solidFill>
                <a:srgbClr val="FF0000"/>
              </a:solidFill>
              <a:latin typeface="微软雅黑" panose="020B0503020204020204" charset="-122"/>
              <a:ea typeface="微软雅黑" panose="020B0503020204020204" charset="-122"/>
              <a:cs typeface="Times New Roman" panose="02020603050405020304"/>
              <a:sym typeface="+mn-ea"/>
            </a:endParaRPr>
          </a:p>
        </p:txBody>
      </p:sp>
      <p:sp>
        <p:nvSpPr>
          <p:cNvPr id="4" name="矩形 3"/>
          <p:cNvSpPr/>
          <p:nvPr/>
        </p:nvSpPr>
        <p:spPr bwMode="auto">
          <a:xfrm>
            <a:off x="464100" y="3110071"/>
            <a:ext cx="2160240" cy="357695"/>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l"/>
            <a:r>
              <a:rPr lang="en-US" altLang="zh-CN" sz="1500" dirty="0">
                <a:solidFill>
                  <a:schemeClr val="bg1"/>
                </a:solidFill>
                <a:latin typeface="微软雅黑" panose="020B0503020204020204" charset="-122"/>
                <a:ea typeface="微软雅黑" panose="020B0503020204020204" charset="-122"/>
                <a:sym typeface="+mn-ea"/>
              </a:rPr>
              <a:t>    </a:t>
            </a:r>
            <a:r>
              <a:rPr lang="zh-CN" altLang="en-US" sz="1500" dirty="0">
                <a:solidFill>
                  <a:schemeClr val="bg1"/>
                </a:solidFill>
                <a:latin typeface="微软雅黑" panose="020B0503020204020204" charset="-122"/>
                <a:ea typeface="微软雅黑" panose="020B0503020204020204" charset="-122"/>
                <a:sym typeface="+mn-ea"/>
              </a:rPr>
              <a:t>网络应用外发阻断</a:t>
            </a:r>
            <a:endParaRPr lang="zh-CN" altLang="en-US" sz="1500" dirty="0">
              <a:solidFill>
                <a:schemeClr val="bg1"/>
              </a:solidFill>
              <a:latin typeface="微软雅黑" panose="020B0503020204020204" charset="-122"/>
              <a:ea typeface="微软雅黑" panose="020B0503020204020204" charset="-122"/>
              <a:sym typeface="+mn-ea"/>
            </a:endParaRPr>
          </a:p>
        </p:txBody>
      </p:sp>
      <p:sp>
        <p:nvSpPr>
          <p:cNvPr id="57" name="矩形 56"/>
          <p:cNvSpPr/>
          <p:nvPr/>
        </p:nvSpPr>
        <p:spPr bwMode="auto">
          <a:xfrm>
            <a:off x="455931" y="1846498"/>
            <a:ext cx="2160240" cy="357695"/>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500" dirty="0">
                <a:solidFill>
                  <a:schemeClr val="bg1"/>
                </a:solidFill>
                <a:latin typeface="微软雅黑" panose="020B0503020204020204" charset="-122"/>
                <a:ea typeface="微软雅黑" panose="020B0503020204020204" charset="-122"/>
                <a:sym typeface="+mn-ea"/>
              </a:rPr>
              <a:t>涉敏终端外设阻断</a:t>
            </a:r>
            <a:endParaRPr lang="zh-CN" altLang="en-US" sz="1500" dirty="0">
              <a:solidFill>
                <a:schemeClr val="bg1"/>
              </a:solidFill>
              <a:latin typeface="微软雅黑" panose="020B0503020204020204" charset="-122"/>
              <a:ea typeface="微软雅黑" panose="020B0503020204020204" charset="-122"/>
              <a:sym typeface="+mn-ea"/>
            </a:endParaRPr>
          </a:p>
        </p:txBody>
      </p:sp>
      <p:sp>
        <p:nvSpPr>
          <p:cNvPr id="59" name="矩形 58"/>
          <p:cNvSpPr/>
          <p:nvPr/>
        </p:nvSpPr>
        <p:spPr bwMode="auto">
          <a:xfrm>
            <a:off x="481563" y="4394143"/>
            <a:ext cx="2160240" cy="35769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l"/>
            <a:r>
              <a:rPr lang="en-US" altLang="zh-CN" sz="1500" b="1" dirty="0">
                <a:latin typeface="微软雅黑" panose="020B0503020204020204" charset="-122"/>
                <a:ea typeface="微软雅黑" panose="020B0503020204020204" charset="-122"/>
              </a:rPr>
              <a:t>   </a:t>
            </a:r>
            <a:r>
              <a:rPr lang="zh-CN" altLang="en-US" sz="1500" b="1" dirty="0">
                <a:latin typeface="微软雅黑" panose="020B0503020204020204" charset="-122"/>
                <a:ea typeface="微软雅黑" panose="020B0503020204020204" charset="-122"/>
              </a:rPr>
              <a:t>外发包管控</a:t>
            </a:r>
            <a:endParaRPr lang="zh-CN" altLang="en-US" sz="1500" b="1" dirty="0">
              <a:latin typeface="微软雅黑" panose="020B0503020204020204" charset="-122"/>
              <a:ea typeface="微软雅黑" panose="020B0503020204020204" charset="-122"/>
            </a:endParaRPr>
          </a:p>
        </p:txBody>
      </p:sp>
      <p:sp>
        <p:nvSpPr>
          <p:cNvPr id="60" name="矩形 59"/>
          <p:cNvSpPr/>
          <p:nvPr/>
        </p:nvSpPr>
        <p:spPr>
          <a:xfrm>
            <a:off x="481330" y="4751838"/>
            <a:ext cx="5278120" cy="1111506"/>
          </a:xfrm>
          <a:prstGeom prst="rect">
            <a:avLst/>
          </a:prstGeom>
          <a:ln w="12700" cmpd="sng">
            <a:solidFill>
              <a:schemeClr val="accent1">
                <a:shade val="50000"/>
              </a:schemeClr>
            </a:solidFill>
            <a:prstDash val="sysDot"/>
          </a:ln>
        </p:spPr>
        <p:style>
          <a:lnRef idx="2">
            <a:schemeClr val="accent6"/>
          </a:lnRef>
          <a:fillRef idx="1">
            <a:schemeClr val="lt1"/>
          </a:fillRef>
          <a:effectRef idx="0">
            <a:schemeClr val="accent6"/>
          </a:effectRef>
          <a:fontRef idx="minor">
            <a:schemeClr val="dk1"/>
          </a:fontRef>
        </p:style>
        <p:txBody>
          <a:bodyPr lIns="91423" tIns="45712" rIns="91423" bIns="45712" rtlCol="0" anchor="ctr"/>
          <a:lstStyle/>
          <a:p>
            <a:pPr indent="0">
              <a:lnSpc>
                <a:spcPct val="130000"/>
              </a:lnSpc>
              <a:spcBef>
                <a:spcPts val="300"/>
              </a:spcBef>
              <a:buFont typeface="Wingdings" panose="05000000000000000000" pitchFamily="2" charset="2"/>
              <a:buNone/>
              <a:defRPr/>
            </a:pPr>
            <a:r>
              <a:rPr lang="zh-CN" altLang="en-US" sz="1400" dirty="0">
                <a:solidFill>
                  <a:schemeClr val="tx1"/>
                </a:solidFill>
                <a:latin typeface="微软雅黑" panose="020B0503020204020204" charset="-122"/>
                <a:ea typeface="微软雅黑" panose="020B0503020204020204" charset="-122"/>
                <a:sym typeface="+mn-ea"/>
              </a:rPr>
              <a:t>被阻断后，按照管控策略的要求，审批人可要求外发提供管控包进行权限控制的</a:t>
            </a:r>
            <a:r>
              <a:rPr lang="zh-CN" altLang="en-US" sz="1400">
                <a:solidFill>
                  <a:schemeClr val="tx1"/>
                </a:solidFill>
                <a:latin typeface="微软雅黑" panose="020B0503020204020204" charset="-122"/>
                <a:ea typeface="微软雅黑" panose="020B0503020204020204" charset="-122"/>
                <a:sym typeface="+mn-ea"/>
              </a:rPr>
              <a:t>，包括打开</a:t>
            </a:r>
            <a:r>
              <a:rPr lang="zh-CN" altLang="en-US" sz="1400" dirty="0">
                <a:solidFill>
                  <a:schemeClr val="tx1"/>
                </a:solidFill>
                <a:latin typeface="微软雅黑" panose="020B0503020204020204" charset="-122"/>
                <a:ea typeface="微软雅黑" panose="020B0503020204020204" charset="-122"/>
                <a:sym typeface="+mn-ea"/>
              </a:rPr>
              <a:t>次数、时间、是否可编辑可打印</a:t>
            </a:r>
            <a:r>
              <a:rPr lang="zh-CN" altLang="en-US" sz="1400">
                <a:solidFill>
                  <a:schemeClr val="tx1"/>
                </a:solidFill>
                <a:latin typeface="微软雅黑" panose="020B0503020204020204" charset="-122"/>
                <a:ea typeface="微软雅黑" panose="020B0503020204020204" charset="-122"/>
                <a:sym typeface="+mn-ea"/>
              </a:rPr>
              <a:t>等</a:t>
            </a:r>
            <a:r>
              <a:rPr lang="zh-CN" sz="1400">
                <a:solidFill>
                  <a:schemeClr val="tx1"/>
                </a:solidFill>
                <a:latin typeface="微软雅黑" panose="020B0503020204020204" charset="-122"/>
                <a:ea typeface="微软雅黑" panose="020B0503020204020204" charset="-122"/>
                <a:sym typeface="+mn-ea"/>
              </a:rPr>
              <a:t>。</a:t>
            </a:r>
            <a:endParaRPr kumimoji="1" lang="en-US" altLang="zh-CN" sz="1400" kern="100" dirty="0">
              <a:solidFill>
                <a:schemeClr val="tx1"/>
              </a:solidFill>
              <a:latin typeface="微软雅黑" panose="020B0503020204020204" charset="-122"/>
              <a:ea typeface="微软雅黑" panose="020B0503020204020204" charset="-122"/>
              <a:cs typeface="Times New Roman" panose="02020603050405020304"/>
              <a:sym typeface="+mn-ea"/>
            </a:endParaRPr>
          </a:p>
          <a:p>
            <a:pPr indent="0">
              <a:lnSpc>
                <a:spcPct val="130000"/>
              </a:lnSpc>
              <a:spcBef>
                <a:spcPts val="300"/>
              </a:spcBef>
              <a:buFont typeface="Wingdings" panose="05000000000000000000" pitchFamily="2" charset="2"/>
              <a:buNone/>
              <a:defRPr/>
            </a:pPr>
            <a:r>
              <a:rPr kumimoji="1" lang="zh-CN" altLang="en-US" sz="1400" kern="100">
                <a:solidFill>
                  <a:schemeClr val="tx1"/>
                </a:solidFill>
                <a:latin typeface="微软雅黑" panose="020B0503020204020204" charset="-122"/>
                <a:ea typeface="微软雅黑" panose="020B0503020204020204" charset="-122"/>
                <a:cs typeface="Times New Roman" panose="02020603050405020304"/>
                <a:sym typeface="+mn-ea"/>
              </a:rPr>
              <a:t>审批人也支持通过添加水印的方式发送明文做到文件的可追溯。</a:t>
            </a:r>
            <a:endParaRPr lang="en-US" altLang="zh-CN" sz="1400">
              <a:solidFill>
                <a:schemeClr val="tx1"/>
              </a:solidFill>
              <a:latin typeface="微软雅黑" panose="020B0503020204020204" charset="-122"/>
              <a:ea typeface="微软雅黑" panose="020B0503020204020204" charset="-122"/>
              <a:sym typeface="+mn-ea"/>
            </a:endParaRPr>
          </a:p>
        </p:txBody>
      </p:sp>
      <p:grpSp>
        <p:nvGrpSpPr>
          <p:cNvPr id="8" name="组合 7"/>
          <p:cNvGrpSpPr/>
          <p:nvPr/>
        </p:nvGrpSpPr>
        <p:grpSpPr>
          <a:xfrm>
            <a:off x="10284661" y="2437765"/>
            <a:ext cx="1466442" cy="1266825"/>
            <a:chOff x="328" y="4460"/>
            <a:chExt cx="3200" cy="1995"/>
          </a:xfrm>
        </p:grpSpPr>
        <p:sp>
          <p:nvSpPr>
            <p:cNvPr id="33" name="矩形 32"/>
            <p:cNvSpPr/>
            <p:nvPr/>
          </p:nvSpPr>
          <p:spPr bwMode="auto">
            <a:xfrm>
              <a:off x="328" y="4460"/>
              <a:ext cx="3200" cy="410"/>
            </a:xfrm>
            <a:prstGeom prst="rect">
              <a:avLst/>
            </a:prstGeom>
            <a:solidFill>
              <a:srgbClr val="F39C12"/>
            </a:solidFill>
            <a:ln>
              <a:noFill/>
            </a:ln>
          </p:spPr>
          <p:txBody>
            <a:bodyPr vert="horz" wrap="square" lIns="91440" tIns="45720" rIns="91440" bIns="45720" numCol="1" rtlCol="0" anchor="t" anchorCtr="0" compatLnSpc="0">
              <a:spAutoFit/>
            </a:bodyPr>
            <a:lstStyle/>
            <a:p>
              <a:pPr lvl="0" algn="l"/>
              <a:r>
                <a:rPr lang="zh-CN" altLang="en-US" sz="1100" b="1" dirty="0">
                  <a:solidFill>
                    <a:schemeClr val="bg1"/>
                  </a:solidFill>
                  <a:latin typeface="微软雅黑" panose="020B0503020204020204" charset="-122"/>
                  <a:ea typeface="微软雅黑" panose="020B0503020204020204" charset="-122"/>
                  <a:sym typeface="+mn-ea"/>
                </a:rPr>
                <a:t>文档加密授权客户端</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35" name="矩形 34"/>
            <p:cNvSpPr/>
            <p:nvPr/>
          </p:nvSpPr>
          <p:spPr bwMode="auto">
            <a:xfrm>
              <a:off x="351" y="4987"/>
              <a:ext cx="3025" cy="410"/>
            </a:xfrm>
            <a:prstGeom prst="rect">
              <a:avLst/>
            </a:prstGeom>
            <a:solidFill>
              <a:srgbClr val="F39C12"/>
            </a:solidFill>
            <a:ln>
              <a:noFill/>
            </a:ln>
          </p:spPr>
          <p:txBody>
            <a:bodyPr vert="horz" wrap="square" lIns="91440" tIns="45720" rIns="91440" bIns="45720" numCol="1" rtlCol="0" anchor="t" anchorCtr="0" compatLnSpc="0">
              <a:spAutoFit/>
            </a:bodyPr>
            <a:lstStyle/>
            <a:p>
              <a:pPr lvl="0" algn="l"/>
              <a:r>
                <a:rPr lang="zh-CN" altLang="en-US" sz="1100" b="1" dirty="0">
                  <a:solidFill>
                    <a:schemeClr val="bg1"/>
                  </a:solidFill>
                  <a:latin typeface="微软雅黑" panose="020B0503020204020204" charset="-122"/>
                  <a:ea typeface="微软雅黑" panose="020B0503020204020204" charset="-122"/>
                  <a:sym typeface="+mn-ea"/>
                </a:rPr>
                <a:t>终端用户打开权限</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39" name="矩形 38"/>
            <p:cNvSpPr/>
            <p:nvPr/>
          </p:nvSpPr>
          <p:spPr bwMode="auto">
            <a:xfrm>
              <a:off x="351" y="5519"/>
              <a:ext cx="2988" cy="410"/>
            </a:xfrm>
            <a:prstGeom prst="rect">
              <a:avLst/>
            </a:prstGeom>
            <a:solidFill>
              <a:srgbClr val="F39C12"/>
            </a:solidFill>
            <a:ln>
              <a:noFill/>
            </a:ln>
          </p:spPr>
          <p:txBody>
            <a:bodyPr vert="horz" wrap="square" lIns="91440" tIns="45720" rIns="91440" bIns="45720" numCol="1" rtlCol="0" anchor="t" anchorCtr="0" compatLnSpc="0">
              <a:spAutoFit/>
            </a:bodyPr>
            <a:lstStyle/>
            <a:p>
              <a:pPr lvl="0" algn="l"/>
              <a:r>
                <a:rPr lang="zh-CN" altLang="en-US" sz="1100" b="1" dirty="0">
                  <a:solidFill>
                    <a:schemeClr val="bg1"/>
                  </a:solidFill>
                  <a:latin typeface="微软雅黑" panose="020B0503020204020204" charset="-122"/>
                  <a:ea typeface="微软雅黑" panose="020B0503020204020204" charset="-122"/>
                  <a:sym typeface="+mn-ea"/>
                </a:rPr>
                <a:t>终端外发管控包</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40" name="矩形 39"/>
            <p:cNvSpPr/>
            <p:nvPr/>
          </p:nvSpPr>
          <p:spPr bwMode="auto">
            <a:xfrm>
              <a:off x="351" y="6045"/>
              <a:ext cx="2989" cy="410"/>
            </a:xfrm>
            <a:prstGeom prst="rect">
              <a:avLst/>
            </a:prstGeom>
            <a:solidFill>
              <a:srgbClr val="F39C12"/>
            </a:solidFill>
            <a:ln>
              <a:noFill/>
            </a:ln>
          </p:spPr>
          <p:txBody>
            <a:bodyPr vert="horz" wrap="square" lIns="91440" tIns="45720" rIns="91440" bIns="45720" numCol="1" rtlCol="0" anchor="t" anchorCtr="0" compatLnSpc="0">
              <a:spAutoFit/>
            </a:bodyPr>
            <a:lstStyle/>
            <a:p>
              <a:pPr lvl="0" algn="l"/>
              <a:r>
                <a:rPr lang="zh-CN" altLang="en-US" sz="1100" b="1" dirty="0">
                  <a:solidFill>
                    <a:schemeClr val="bg1"/>
                  </a:solidFill>
                  <a:latin typeface="微软雅黑" panose="020B0503020204020204" charset="-122"/>
                  <a:ea typeface="微软雅黑" panose="020B0503020204020204" charset="-122"/>
                  <a:sym typeface="+mn-ea"/>
                </a:rPr>
                <a:t>文件夹重要纳管</a:t>
              </a:r>
              <a:endParaRPr lang="zh-CN" altLang="en-US" sz="1100" b="1" dirty="0">
                <a:solidFill>
                  <a:schemeClr val="bg1"/>
                </a:solidFill>
                <a:latin typeface="微软雅黑" panose="020B0503020204020204" charset="-122"/>
                <a:ea typeface="微软雅黑" panose="020B0503020204020204" charset="-122"/>
                <a:sym typeface="+mn-ea"/>
              </a:endParaRPr>
            </a:p>
          </p:txBody>
        </p:sp>
      </p:grpSp>
      <p:sp>
        <p:nvSpPr>
          <p:cNvPr id="45" name="上箭头 44"/>
          <p:cNvSpPr/>
          <p:nvPr/>
        </p:nvSpPr>
        <p:spPr>
          <a:xfrm rot="16200000">
            <a:off x="9646285" y="3425825"/>
            <a:ext cx="441960" cy="560705"/>
          </a:xfrm>
          <a:prstGeom prst="up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endParaRPr lang="zh-CN" altLang="en-US" dirty="0">
              <a:latin typeface="+mj-ea"/>
              <a:ea typeface="+mj-ea"/>
            </a:endParaRPr>
          </a:p>
        </p:txBody>
      </p:sp>
      <p:sp>
        <p:nvSpPr>
          <p:cNvPr id="47" name="矩形 46"/>
          <p:cNvSpPr/>
          <p:nvPr/>
        </p:nvSpPr>
        <p:spPr>
          <a:xfrm>
            <a:off x="8231505" y="2571115"/>
            <a:ext cx="792480" cy="28829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zh-CN" altLang="en-US" sz="1200" b="1" dirty="0">
                <a:solidFill>
                  <a:schemeClr val="tx1"/>
                </a:solidFill>
                <a:latin typeface="+mj-ea"/>
                <a:ea typeface="+mj-ea"/>
              </a:rPr>
              <a:t>阻断</a:t>
            </a:r>
            <a:endParaRPr lang="zh-CN" altLang="en-US" sz="1200" b="1" dirty="0">
              <a:solidFill>
                <a:schemeClr val="tx1"/>
              </a:solidFill>
              <a:latin typeface="+mj-ea"/>
              <a:ea typeface="+mj-ea"/>
            </a:endParaRPr>
          </a:p>
        </p:txBody>
      </p:sp>
      <p:sp>
        <p:nvSpPr>
          <p:cNvPr id="48" name="上箭头 47"/>
          <p:cNvSpPr/>
          <p:nvPr/>
        </p:nvSpPr>
        <p:spPr>
          <a:xfrm>
            <a:off x="8476615" y="2879090"/>
            <a:ext cx="383540" cy="335280"/>
          </a:xfrm>
          <a:prstGeom prst="up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endParaRPr lang="zh-CN" altLang="en-US" dirty="0">
              <a:latin typeface="+mj-ea"/>
              <a:ea typeface="+mj-ea"/>
            </a:endParaRPr>
          </a:p>
        </p:txBody>
      </p:sp>
      <p:sp>
        <p:nvSpPr>
          <p:cNvPr id="12" name="矩形 11"/>
          <p:cNvSpPr/>
          <p:nvPr/>
        </p:nvSpPr>
        <p:spPr>
          <a:xfrm>
            <a:off x="7150100" y="2571115"/>
            <a:ext cx="792480" cy="28829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altLang="zh-CN" sz="1200" b="1" dirty="0">
                <a:solidFill>
                  <a:schemeClr val="tx1"/>
                </a:solidFill>
                <a:latin typeface="+mj-ea"/>
                <a:ea typeface="+mj-ea"/>
              </a:rPr>
              <a:t>OA</a:t>
            </a:r>
            <a:r>
              <a:rPr lang="zh-CN" altLang="en-US" sz="1200" b="1" dirty="0">
                <a:solidFill>
                  <a:schemeClr val="tx1"/>
                </a:solidFill>
                <a:latin typeface="+mj-ea"/>
                <a:ea typeface="+mj-ea"/>
              </a:rPr>
              <a:t>审批</a:t>
            </a:r>
            <a:endParaRPr lang="zh-CN" altLang="en-US" sz="1200" b="1" dirty="0">
              <a:solidFill>
                <a:schemeClr val="tx1"/>
              </a:solidFill>
              <a:latin typeface="+mj-ea"/>
              <a:ea typeface="+mj-ea"/>
            </a:endParaRPr>
          </a:p>
        </p:txBody>
      </p:sp>
      <p:sp>
        <p:nvSpPr>
          <p:cNvPr id="51" name="左箭头 50"/>
          <p:cNvSpPr/>
          <p:nvPr/>
        </p:nvSpPr>
        <p:spPr>
          <a:xfrm>
            <a:off x="7942580" y="2571115"/>
            <a:ext cx="215900" cy="288290"/>
          </a:xfrm>
          <a:prstGeom prst="left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endParaRPr lang="zh-CN" altLang="en-US" dirty="0">
              <a:latin typeface="+mj-ea"/>
              <a:ea typeface="+mj-ea"/>
            </a:endParaRPr>
          </a:p>
        </p:txBody>
      </p:sp>
      <p:sp>
        <p:nvSpPr>
          <p:cNvPr id="52" name="上箭头 51"/>
          <p:cNvSpPr/>
          <p:nvPr/>
        </p:nvSpPr>
        <p:spPr>
          <a:xfrm>
            <a:off x="7306945" y="2879090"/>
            <a:ext cx="379730" cy="328930"/>
          </a:xfrm>
          <a:prstGeom prst="up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endParaRPr lang="zh-CN" altLang="en-US" dirty="0">
              <a:latin typeface="+mj-ea"/>
              <a:ea typeface="+mj-ea"/>
            </a:endParaRPr>
          </a:p>
        </p:txBody>
      </p:sp>
      <p:sp>
        <p:nvSpPr>
          <p:cNvPr id="53" name="上箭头 52"/>
          <p:cNvSpPr/>
          <p:nvPr/>
        </p:nvSpPr>
        <p:spPr>
          <a:xfrm>
            <a:off x="6256020" y="2879090"/>
            <a:ext cx="398145" cy="328930"/>
          </a:xfrm>
          <a:prstGeom prst="up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endParaRPr lang="zh-CN" altLang="en-US" dirty="0">
              <a:latin typeface="+mj-ea"/>
              <a:ea typeface="+mj-ea"/>
            </a:endParaRPr>
          </a:p>
        </p:txBody>
      </p:sp>
      <p:sp>
        <p:nvSpPr>
          <p:cNvPr id="13" name="矩形 12"/>
          <p:cNvSpPr/>
          <p:nvPr/>
        </p:nvSpPr>
        <p:spPr>
          <a:xfrm>
            <a:off x="6121400" y="2571115"/>
            <a:ext cx="792480" cy="28829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zh-CN" altLang="en-US" sz="1200" b="1" dirty="0">
                <a:solidFill>
                  <a:schemeClr val="tx1"/>
                </a:solidFill>
                <a:latin typeface="+mj-ea"/>
                <a:ea typeface="+mj-ea"/>
              </a:rPr>
              <a:t>放行</a:t>
            </a:r>
            <a:endParaRPr lang="zh-CN" altLang="en-US" sz="1200" b="1" dirty="0">
              <a:solidFill>
                <a:schemeClr val="tx1"/>
              </a:solidFill>
              <a:latin typeface="+mj-ea"/>
              <a:ea typeface="+mj-ea"/>
            </a:endParaRPr>
          </a:p>
        </p:txBody>
      </p:sp>
      <p:sp>
        <p:nvSpPr>
          <p:cNvPr id="61" name="矩形 60"/>
          <p:cNvSpPr/>
          <p:nvPr/>
        </p:nvSpPr>
        <p:spPr bwMode="auto">
          <a:xfrm>
            <a:off x="6093180" y="3214370"/>
            <a:ext cx="821336" cy="576568"/>
          </a:xfrm>
          <a:prstGeom prst="rect">
            <a:avLst/>
          </a:prstGeom>
          <a:solidFill>
            <a:schemeClr val="accent1"/>
          </a:solidFill>
          <a:ln>
            <a:noFill/>
          </a:ln>
        </p:spPr>
        <p:txBody>
          <a:bodyPr vert="horz" wrap="square" lIns="91440" tIns="45720" rIns="91440" bIns="45720" numCol="1" rtlCol="0" anchor="t" anchorCtr="0" compatLnSpc="0">
            <a:spAutoFit/>
          </a:bodyPr>
          <a:lstStyle/>
          <a:p>
            <a:pPr lvl="0" algn="l"/>
            <a:r>
              <a:rPr lang="zh-CN" altLang="en-US" sz="1100" b="1" dirty="0">
                <a:solidFill>
                  <a:schemeClr val="bg1"/>
                </a:solidFill>
                <a:latin typeface="微软雅黑" panose="020B0503020204020204" charset="-122"/>
                <a:ea typeface="微软雅黑" panose="020B0503020204020204" charset="-122"/>
                <a:sym typeface="+mn-ea"/>
              </a:rPr>
              <a:t>内部受控</a:t>
            </a:r>
            <a:endParaRPr lang="zh-CN" altLang="en-US" sz="1100" b="1" dirty="0">
              <a:solidFill>
                <a:schemeClr val="bg1"/>
              </a:solidFill>
              <a:latin typeface="微软雅黑" panose="020B0503020204020204" charset="-122"/>
              <a:ea typeface="微软雅黑" panose="020B0503020204020204" charset="-122"/>
              <a:sym typeface="+mn-ea"/>
            </a:endParaRPr>
          </a:p>
          <a:p>
            <a:pPr lvl="0" algn="l"/>
            <a:r>
              <a:rPr lang="zh-CN" altLang="en-US" sz="1100" b="1" dirty="0">
                <a:solidFill>
                  <a:schemeClr val="bg1"/>
                </a:solidFill>
                <a:latin typeface="微软雅黑" panose="020B0503020204020204" charset="-122"/>
                <a:ea typeface="微软雅黑" panose="020B0503020204020204" charset="-122"/>
                <a:sym typeface="+mn-ea"/>
              </a:rPr>
              <a:t>应用</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14" name="矩形 13"/>
          <p:cNvSpPr/>
          <p:nvPr/>
        </p:nvSpPr>
        <p:spPr bwMode="auto">
          <a:xfrm>
            <a:off x="7150100" y="3214370"/>
            <a:ext cx="713105" cy="576568"/>
          </a:xfrm>
          <a:prstGeom prst="rect">
            <a:avLst/>
          </a:prstGeom>
          <a:solidFill>
            <a:schemeClr val="accent1"/>
          </a:solidFill>
          <a:ln>
            <a:noFill/>
          </a:ln>
        </p:spPr>
        <p:txBody>
          <a:bodyPr vert="horz" wrap="square" lIns="91440" tIns="45720" rIns="91440" bIns="45720" numCol="1" rtlCol="0" anchor="t" anchorCtr="0" compatLnSpc="0">
            <a:spAutoFit/>
          </a:bodyPr>
          <a:lstStyle/>
          <a:p>
            <a:pPr lvl="0" algn="ctr"/>
            <a:r>
              <a:rPr lang="en-US" altLang="zh-CN" sz="1100" b="1" dirty="0">
                <a:solidFill>
                  <a:schemeClr val="bg1"/>
                </a:solidFill>
                <a:latin typeface="微软雅黑" panose="020B0503020204020204" charset="-122"/>
                <a:ea typeface="微软雅黑" panose="020B0503020204020204" charset="-122"/>
                <a:sym typeface="+mn-ea"/>
              </a:rPr>
              <a:t>OA</a:t>
            </a:r>
            <a:r>
              <a:rPr lang="zh-CN" altLang="en-US" sz="1100" b="1" dirty="0">
                <a:solidFill>
                  <a:schemeClr val="bg1"/>
                </a:solidFill>
                <a:latin typeface="微软雅黑" panose="020B0503020204020204" charset="-122"/>
                <a:ea typeface="微软雅黑" panose="020B0503020204020204" charset="-122"/>
                <a:sym typeface="+mn-ea"/>
              </a:rPr>
              <a:t>邮箱</a:t>
            </a:r>
            <a:endParaRPr lang="en-US" altLang="zh-CN" sz="1100" b="1" dirty="0">
              <a:solidFill>
                <a:schemeClr val="bg1"/>
              </a:solidFill>
              <a:latin typeface="微软雅黑" panose="020B0503020204020204" charset="-122"/>
              <a:ea typeface="微软雅黑" panose="020B0503020204020204" charset="-122"/>
              <a:sym typeface="+mn-ea"/>
            </a:endParaRPr>
          </a:p>
          <a:p>
            <a:pPr lvl="0" algn="ctr"/>
            <a:r>
              <a:rPr lang="zh-CN" altLang="en-US" sz="1100" b="1" dirty="0">
                <a:solidFill>
                  <a:schemeClr val="bg1"/>
                </a:solidFill>
                <a:latin typeface="微软雅黑" panose="020B0503020204020204" charset="-122"/>
                <a:ea typeface="微软雅黑" panose="020B0503020204020204" charset="-122"/>
                <a:sym typeface="+mn-ea"/>
              </a:rPr>
              <a:t>网盘</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63" name="矩形 62"/>
          <p:cNvSpPr/>
          <p:nvPr/>
        </p:nvSpPr>
        <p:spPr bwMode="auto">
          <a:xfrm>
            <a:off x="7942487" y="3214370"/>
            <a:ext cx="727803" cy="576568"/>
          </a:xfrm>
          <a:prstGeom prst="rect">
            <a:avLst/>
          </a:prstGeom>
          <a:solidFill>
            <a:schemeClr val="accent1"/>
          </a:solidFill>
          <a:ln>
            <a:noFill/>
          </a:ln>
        </p:spPr>
        <p:txBody>
          <a:bodyPr vert="horz" wrap="square" lIns="91440" tIns="45720" rIns="91440" bIns="45720" numCol="1" rtlCol="0" anchor="t" anchorCtr="0" compatLnSpc="0">
            <a:spAutoFit/>
          </a:bodyPr>
          <a:lstStyle/>
          <a:p>
            <a:pPr lvl="0" algn="ctr"/>
            <a:r>
              <a:rPr lang="zh-CN" altLang="en-US" sz="1100" b="1" dirty="0">
                <a:solidFill>
                  <a:schemeClr val="bg1"/>
                </a:solidFill>
                <a:latin typeface="微软雅黑" panose="020B0503020204020204" charset="-122"/>
                <a:ea typeface="微软雅黑" panose="020B0503020204020204" charset="-122"/>
                <a:sym typeface="+mn-ea"/>
              </a:rPr>
              <a:t>网络应用</a:t>
            </a:r>
            <a:r>
              <a:rPr lang="en-US" altLang="zh-CN" sz="1100" b="1" dirty="0">
                <a:solidFill>
                  <a:schemeClr val="bg1"/>
                </a:solidFill>
                <a:latin typeface="微软雅黑" panose="020B0503020204020204" charset="-122"/>
                <a:ea typeface="微软雅黑" panose="020B0503020204020204" charset="-122"/>
                <a:sym typeface="+mn-ea"/>
              </a:rPr>
              <a:t>IM</a:t>
            </a:r>
            <a:r>
              <a:rPr lang="zh-CN" altLang="en-US" sz="1100" b="1" dirty="0">
                <a:solidFill>
                  <a:schemeClr val="bg1"/>
                </a:solidFill>
                <a:latin typeface="微软雅黑" panose="020B0503020204020204" charset="-122"/>
                <a:ea typeface="微软雅黑" panose="020B0503020204020204" charset="-122"/>
                <a:sym typeface="+mn-ea"/>
              </a:rPr>
              <a:t>等</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64" name="矩形 63"/>
          <p:cNvSpPr/>
          <p:nvPr/>
        </p:nvSpPr>
        <p:spPr bwMode="auto">
          <a:xfrm>
            <a:off x="8702245" y="3214370"/>
            <a:ext cx="741476" cy="576568"/>
          </a:xfrm>
          <a:prstGeom prst="rect">
            <a:avLst/>
          </a:prstGeom>
          <a:solidFill>
            <a:schemeClr val="accent1"/>
          </a:solidFill>
          <a:ln>
            <a:noFill/>
          </a:ln>
        </p:spPr>
        <p:txBody>
          <a:bodyPr vert="horz" wrap="square" lIns="91440" tIns="45720" rIns="91440" bIns="45720" numCol="1" rtlCol="0" anchor="t" anchorCtr="0" compatLnSpc="0">
            <a:spAutoFit/>
          </a:bodyPr>
          <a:lstStyle/>
          <a:p>
            <a:pPr lvl="0" algn="ctr"/>
            <a:r>
              <a:rPr lang="zh-CN" altLang="en-US" sz="1100" b="1" dirty="0">
                <a:solidFill>
                  <a:schemeClr val="bg1"/>
                </a:solidFill>
                <a:latin typeface="微软雅黑" panose="020B0503020204020204" charset="-122"/>
                <a:ea typeface="微软雅黑" panose="020B0503020204020204" charset="-122"/>
                <a:sym typeface="+mn-ea"/>
              </a:rPr>
              <a:t>外设</a:t>
            </a:r>
            <a:r>
              <a:rPr lang="en-US" altLang="zh-CN" sz="1100" b="1" dirty="0">
                <a:solidFill>
                  <a:schemeClr val="bg1"/>
                </a:solidFill>
                <a:latin typeface="微软雅黑" panose="020B0503020204020204" charset="-122"/>
                <a:ea typeface="微软雅黑" panose="020B0503020204020204" charset="-122"/>
                <a:sym typeface="+mn-ea"/>
              </a:rPr>
              <a:t>U</a:t>
            </a:r>
            <a:r>
              <a:rPr lang="zh-CN" altLang="en-US" sz="1100" b="1" dirty="0">
                <a:solidFill>
                  <a:schemeClr val="bg1"/>
                </a:solidFill>
                <a:latin typeface="微软雅黑" panose="020B0503020204020204" charset="-122"/>
                <a:ea typeface="微软雅黑" panose="020B0503020204020204" charset="-122"/>
                <a:sym typeface="+mn-ea"/>
              </a:rPr>
              <a:t>盘等</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18" name="矩形 39"/>
          <p:cNvSpPr>
            <a:spLocks noChangeArrowheads="1"/>
          </p:cNvSpPr>
          <p:nvPr/>
        </p:nvSpPr>
        <p:spPr bwMode="auto">
          <a:xfrm>
            <a:off x="6121401" y="3914139"/>
            <a:ext cx="3322320" cy="1135135"/>
          </a:xfrm>
          <a:prstGeom prst="rect">
            <a:avLst/>
          </a:prstGeom>
          <a:gradFill rotWithShape="1">
            <a:gsLst>
              <a:gs pos="0">
                <a:schemeClr val="accent1">
                  <a:lumMod val="60000"/>
                  <a:lumOff val="40000"/>
                </a:schemeClr>
              </a:gs>
              <a:gs pos="35001">
                <a:schemeClr val="accent1">
                  <a:lumMod val="40000"/>
                  <a:lumOff val="60000"/>
                </a:schemeClr>
              </a:gs>
              <a:gs pos="100000">
                <a:schemeClr val="accent1">
                  <a:lumMod val="20000"/>
                  <a:lumOff val="80000"/>
                </a:schemeClr>
              </a:gs>
            </a:gsLst>
            <a:lin ang="5400000" scaled="1"/>
          </a:gradFill>
          <a:ln w="9525">
            <a:noFill/>
            <a:miter lim="800000"/>
          </a:ln>
          <a:effectLst>
            <a:outerShdw dist="20000" dir="5400000" algn="ctr" rotWithShape="0">
              <a:srgbClr val="000000">
                <a:alpha val="26999"/>
              </a:srgbClr>
            </a:outerShdw>
          </a:effectLst>
        </p:spPr>
        <p:txBody>
          <a:bodyPr lIns="90170" tIns="46990" rIns="90170" bIns="46990" anchor="ctr"/>
          <a:lstStyle>
            <a:lvl1pPr eaLnBrk="0" hangingPunct="0">
              <a:spcBef>
                <a:spcPct val="20000"/>
              </a:spcBef>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eaLnBrk="0" hangingPunct="0">
              <a:spcBef>
                <a:spcPct val="20000"/>
              </a:spcBef>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eaLnBrk="0" hangingPunct="0">
              <a:spcBef>
                <a:spcPct val="20000"/>
              </a:spcBef>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eaLnBrk="0" hangingPunct="0">
              <a:spcBef>
                <a:spcPct val="20000"/>
              </a:spcBef>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eaLnBrk="0" hangingPunct="0">
              <a:spcBef>
                <a:spcPct val="20000"/>
              </a:spcBef>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eaLnBrk="1" hangingPunct="1">
              <a:spcBef>
                <a:spcPct val="0"/>
              </a:spcBef>
              <a:buFont typeface="Arial" panose="020B0604020202020204" pitchFamily="34" charset="0"/>
              <a:buNone/>
            </a:pPr>
            <a:endParaRPr lang="zh-CN" altLang="en-US" sz="1400">
              <a:solidFill>
                <a:srgbClr val="000000"/>
              </a:solidFill>
              <a:latin typeface="微软雅黑" panose="020B0503020204020204" charset="-122"/>
              <a:ea typeface="微软雅黑" panose="020B0503020204020204" charset="-122"/>
            </a:endParaRPr>
          </a:p>
        </p:txBody>
      </p:sp>
      <p:grpSp>
        <p:nvGrpSpPr>
          <p:cNvPr id="66" name="组合 65"/>
          <p:cNvGrpSpPr/>
          <p:nvPr/>
        </p:nvGrpSpPr>
        <p:grpSpPr>
          <a:xfrm>
            <a:off x="10297540" y="3829050"/>
            <a:ext cx="1444445" cy="1261110"/>
            <a:chOff x="3769" y="4424"/>
            <a:chExt cx="3152" cy="1986"/>
          </a:xfrm>
        </p:grpSpPr>
        <p:sp>
          <p:nvSpPr>
            <p:cNvPr id="69" name="矩形 68"/>
            <p:cNvSpPr/>
            <p:nvPr/>
          </p:nvSpPr>
          <p:spPr bwMode="auto">
            <a:xfrm>
              <a:off x="3785" y="4424"/>
              <a:ext cx="2948" cy="410"/>
            </a:xfrm>
            <a:prstGeom prst="rect">
              <a:avLst/>
            </a:prstGeom>
            <a:solidFill>
              <a:schemeClr val="accent5">
                <a:lumMod val="60000"/>
                <a:lumOff val="40000"/>
              </a:schemeClr>
            </a:solidFill>
            <a:ln>
              <a:noFill/>
            </a:ln>
          </p:spPr>
          <p:txBody>
            <a:bodyPr vert="horz" wrap="square" lIns="91440" tIns="45720" rIns="91440" bIns="45720" numCol="1" rtlCol="0" anchor="t" anchorCtr="0" compatLnSpc="0">
              <a:spAutoFit/>
            </a:bodyPr>
            <a:lstStyle/>
            <a:p>
              <a:pPr lvl="0" algn="ctr"/>
              <a:r>
                <a:rPr lang="zh-CN" altLang="en-US" sz="1100" b="1" dirty="0">
                  <a:solidFill>
                    <a:schemeClr val="bg1"/>
                  </a:solidFill>
                  <a:latin typeface="微软雅黑" panose="020B0503020204020204" charset="-122"/>
                  <a:ea typeface="微软雅黑" panose="020B0503020204020204" charset="-122"/>
                  <a:sym typeface="+mn-ea"/>
                </a:rPr>
                <a:t>终端DLP</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73" name="矩形 72"/>
            <p:cNvSpPr/>
            <p:nvPr/>
          </p:nvSpPr>
          <p:spPr bwMode="auto">
            <a:xfrm>
              <a:off x="3769" y="4942"/>
              <a:ext cx="2943" cy="410"/>
            </a:xfrm>
            <a:prstGeom prst="rect">
              <a:avLst/>
            </a:prstGeom>
            <a:solidFill>
              <a:schemeClr val="accent5">
                <a:lumMod val="60000"/>
                <a:lumOff val="40000"/>
              </a:schemeClr>
            </a:solidFill>
            <a:ln>
              <a:noFill/>
            </a:ln>
          </p:spPr>
          <p:txBody>
            <a:bodyPr vert="horz" wrap="square" lIns="91440" tIns="45720" rIns="91440" bIns="45720" numCol="1" rtlCol="0" anchor="t" anchorCtr="0" compatLnSpc="0">
              <a:spAutoFit/>
            </a:bodyPr>
            <a:lstStyle/>
            <a:p>
              <a:pPr lvl="0" algn="ctr"/>
              <a:r>
                <a:rPr lang="zh-CN" altLang="en-US" sz="1100" b="1" dirty="0">
                  <a:solidFill>
                    <a:schemeClr val="bg1"/>
                  </a:solidFill>
                  <a:latin typeface="微软雅黑" panose="020B0503020204020204" charset="-122"/>
                  <a:ea typeface="微软雅黑" panose="020B0503020204020204" charset="-122"/>
                  <a:sym typeface="+mn-ea"/>
                </a:rPr>
                <a:t>网络外发拦截检测</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74" name="矩形 73"/>
            <p:cNvSpPr/>
            <p:nvPr/>
          </p:nvSpPr>
          <p:spPr bwMode="auto">
            <a:xfrm>
              <a:off x="3802" y="5472"/>
              <a:ext cx="2909" cy="527"/>
            </a:xfrm>
            <a:prstGeom prst="rect">
              <a:avLst/>
            </a:prstGeom>
            <a:solidFill>
              <a:schemeClr val="accent5">
                <a:lumMod val="60000"/>
                <a:lumOff val="40000"/>
              </a:schemeClr>
            </a:solidFill>
            <a:ln>
              <a:noFill/>
            </a:ln>
          </p:spPr>
          <p:txBody>
            <a:bodyPr vert="horz" wrap="square" lIns="91440" tIns="45720" rIns="91440" bIns="45720" numCol="1" rtlCol="0" anchor="t" anchorCtr="0" compatLnSpc="0">
              <a:spAutoFit/>
            </a:bodyPr>
            <a:lstStyle/>
            <a:p>
              <a:pPr lvl="0" algn="ctr"/>
              <a:r>
                <a:rPr lang="zh-CN" altLang="en-US" sz="1100" b="1">
                  <a:solidFill>
                    <a:schemeClr val="bg1"/>
                  </a:solidFill>
                  <a:latin typeface="微软雅黑" panose="020B0503020204020204" charset="-122"/>
                  <a:ea typeface="微软雅黑" panose="020B0503020204020204" charset="-122"/>
                  <a:sym typeface="+mn-ea"/>
                </a:rPr>
                <a:t>发送或外</a:t>
              </a:r>
              <a:r>
                <a:rPr lang="zh-CN" altLang="en-US" sz="1100" b="1" dirty="0">
                  <a:solidFill>
                    <a:schemeClr val="bg1"/>
                  </a:solidFill>
                  <a:latin typeface="微软雅黑" panose="020B0503020204020204" charset="-122"/>
                  <a:ea typeface="微软雅黑" panose="020B0503020204020204" charset="-122"/>
                  <a:sym typeface="+mn-ea"/>
                </a:rPr>
                <a:t>发审批</a:t>
              </a:r>
              <a:endParaRPr lang="zh-CN" altLang="en-US" sz="1100" b="1" dirty="0">
                <a:solidFill>
                  <a:schemeClr val="bg1"/>
                </a:solidFill>
                <a:latin typeface="微软雅黑" panose="020B0503020204020204" charset="-122"/>
                <a:ea typeface="微软雅黑" panose="020B0503020204020204" charset="-122"/>
                <a:sym typeface="+mn-ea"/>
              </a:endParaRPr>
            </a:p>
          </p:txBody>
        </p:sp>
        <p:sp>
          <p:nvSpPr>
            <p:cNvPr id="75" name="矩形 74"/>
            <p:cNvSpPr/>
            <p:nvPr/>
          </p:nvSpPr>
          <p:spPr bwMode="auto">
            <a:xfrm>
              <a:off x="3802" y="6000"/>
              <a:ext cx="3119" cy="410"/>
            </a:xfrm>
            <a:prstGeom prst="rect">
              <a:avLst/>
            </a:prstGeom>
            <a:solidFill>
              <a:schemeClr val="accent5">
                <a:lumMod val="60000"/>
                <a:lumOff val="40000"/>
              </a:schemeClr>
            </a:solidFill>
            <a:ln>
              <a:noFill/>
            </a:ln>
          </p:spPr>
          <p:txBody>
            <a:bodyPr vert="horz" wrap="square" lIns="91440" tIns="45720" rIns="91440" bIns="45720" numCol="1" rtlCol="0" anchor="t" anchorCtr="0" compatLnSpc="0">
              <a:spAutoFit/>
            </a:bodyPr>
            <a:lstStyle/>
            <a:p>
              <a:pPr lvl="0" algn="ctr"/>
              <a:r>
                <a:rPr lang="zh-CN" altLang="en-US" sz="1100" b="1" dirty="0">
                  <a:solidFill>
                    <a:schemeClr val="bg1"/>
                  </a:solidFill>
                  <a:latin typeface="微软雅黑" panose="020B0503020204020204" charset="-122"/>
                  <a:ea typeface="微软雅黑" panose="020B0503020204020204" charset="-122"/>
                  <a:sym typeface="+mn-ea"/>
                </a:rPr>
                <a:t>终端U盘/打印控制</a:t>
              </a:r>
              <a:endParaRPr lang="zh-CN" altLang="en-US" sz="1100" b="1" dirty="0">
                <a:solidFill>
                  <a:schemeClr val="bg1"/>
                </a:solidFill>
                <a:latin typeface="微软雅黑" panose="020B0503020204020204" charset="-122"/>
                <a:ea typeface="微软雅黑" panose="020B0503020204020204" charset="-122"/>
                <a:sym typeface="+mn-ea"/>
              </a:endParaRPr>
            </a:p>
          </p:txBody>
        </p:sp>
      </p:grpSp>
      <p:grpSp>
        <p:nvGrpSpPr>
          <p:cNvPr id="81" name="组合 80"/>
          <p:cNvGrpSpPr/>
          <p:nvPr/>
        </p:nvGrpSpPr>
        <p:grpSpPr>
          <a:xfrm>
            <a:off x="6264275" y="3887470"/>
            <a:ext cx="995063" cy="933450"/>
            <a:chOff x="1050587" y="3720827"/>
            <a:chExt cx="1416932" cy="1317282"/>
          </a:xfrm>
        </p:grpSpPr>
        <p:pic>
          <p:nvPicPr>
            <p:cNvPr id="137" name="图片 136"/>
            <p:cNvPicPr>
              <a:picLocks noChangeAspect="1"/>
            </p:cNvPicPr>
            <p:nvPr/>
          </p:nvPicPr>
          <p:blipFill>
            <a:blip r:embed="rId1" cstate="print"/>
            <a:stretch>
              <a:fillRect/>
            </a:stretch>
          </p:blipFill>
          <p:spPr>
            <a:xfrm>
              <a:off x="1056689" y="4572805"/>
              <a:ext cx="503555" cy="465304"/>
            </a:xfrm>
            <a:prstGeom prst="ellipse">
              <a:avLst/>
            </a:prstGeom>
          </p:spPr>
        </p:pic>
        <p:pic>
          <p:nvPicPr>
            <p:cNvPr id="138" name="Picture 27" descr="C:\Documents and Settings\devata\My Documents\!RSA\DLP\Collateral\Graphics\RSA_Icon_PNG_Library\Prin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9396" y="4494270"/>
              <a:ext cx="698123" cy="513713"/>
            </a:xfrm>
            <a:prstGeom prst="rect">
              <a:avLst/>
            </a:prstGeom>
            <a:noFill/>
            <a:ln>
              <a:noFill/>
            </a:ln>
          </p:spPr>
        </p:pic>
        <p:pic>
          <p:nvPicPr>
            <p:cNvPr id="139" name="图片 138"/>
            <p:cNvPicPr>
              <a:picLocks noChangeAspect="1"/>
            </p:cNvPicPr>
            <p:nvPr/>
          </p:nvPicPr>
          <p:blipFill>
            <a:blip r:embed="rId3" cstate="print"/>
            <a:stretch>
              <a:fillRect/>
            </a:stretch>
          </p:blipFill>
          <p:spPr>
            <a:xfrm>
              <a:off x="1050587" y="4022297"/>
              <a:ext cx="418290" cy="431675"/>
            </a:xfrm>
            <a:prstGeom prst="roundRect">
              <a:avLst/>
            </a:prstGeom>
          </p:spPr>
        </p:pic>
        <p:pic>
          <p:nvPicPr>
            <p:cNvPr id="84" name="Picture 33" descr="C:\Documents and Settings\devata\My Documents\!RSA\DLP\Collateral\Graphics\RSA_Icon_PNG_Library\USB-S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345" y="3720827"/>
              <a:ext cx="638638" cy="977633"/>
            </a:xfrm>
            <a:prstGeom prst="rect">
              <a:avLst/>
            </a:prstGeom>
            <a:noFill/>
            <a:ln>
              <a:noFill/>
            </a:ln>
          </p:spPr>
        </p:pic>
      </p:grpSp>
      <p:grpSp>
        <p:nvGrpSpPr>
          <p:cNvPr id="143" name="组合 142"/>
          <p:cNvGrpSpPr/>
          <p:nvPr/>
        </p:nvGrpSpPr>
        <p:grpSpPr>
          <a:xfrm>
            <a:off x="7520148" y="4072040"/>
            <a:ext cx="1666122" cy="769341"/>
            <a:chOff x="9141390" y="3470604"/>
            <a:chExt cx="2083723" cy="1287456"/>
          </a:xfrm>
        </p:grpSpPr>
        <p:pic>
          <p:nvPicPr>
            <p:cNvPr id="145" name="图形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585" y="3470604"/>
              <a:ext cx="419128" cy="416505"/>
            </a:xfrm>
            <a:prstGeom prst="rect">
              <a:avLst/>
            </a:prstGeom>
          </p:spPr>
        </p:pic>
        <p:pic>
          <p:nvPicPr>
            <p:cNvPr id="146" name="图形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8979" y="3525060"/>
              <a:ext cx="398851" cy="323890"/>
            </a:xfrm>
            <a:prstGeom prst="rect">
              <a:avLst/>
            </a:prstGeom>
          </p:spPr>
        </p:pic>
        <p:graphicFrame>
          <p:nvGraphicFramePr>
            <p:cNvPr id="147" name="对象 146"/>
            <p:cNvGraphicFramePr>
              <a:graphicFrameLocks noChangeAspect="1"/>
            </p:cNvGraphicFramePr>
            <p:nvPr/>
          </p:nvGraphicFramePr>
          <p:xfrm>
            <a:off x="9920634" y="4282000"/>
            <a:ext cx="699135" cy="400665"/>
          </p:xfrm>
          <a:graphic>
            <a:graphicData uri="http://schemas.openxmlformats.org/presentationml/2006/ole">
              <mc:AlternateContent xmlns:mc="http://schemas.openxmlformats.org/markup-compatibility/2006">
                <mc:Choice xmlns:v="urn:schemas-microsoft-com:vml" Requires="v">
                  <p:oleObj spid="_x0000_s3" name="" r:id="rId7" imgW="942975" imgH="742950" progId="">
                    <p:embed/>
                  </p:oleObj>
                </mc:Choice>
                <mc:Fallback>
                  <p:oleObj name="" r:id="rId7" imgW="942975" imgH="742950" progId="">
                    <p:embed/>
                    <p:pic>
                      <p:nvPicPr>
                        <p:cNvPr id="0" name="对象 1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0634" y="4282000"/>
                          <a:ext cx="699135" cy="400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对象 147"/>
            <p:cNvGraphicFramePr>
              <a:graphicFrameLocks noChangeAspect="1"/>
            </p:cNvGraphicFramePr>
            <p:nvPr/>
          </p:nvGraphicFramePr>
          <p:xfrm>
            <a:off x="10759631" y="3515392"/>
            <a:ext cx="465482" cy="320059"/>
          </p:xfrm>
          <a:graphic>
            <a:graphicData uri="http://schemas.openxmlformats.org/presentationml/2006/ole">
              <mc:AlternateContent xmlns:mc="http://schemas.openxmlformats.org/markup-compatibility/2006">
                <mc:Choice xmlns:v="urn:schemas-microsoft-com:vml" Requires="v">
                  <p:oleObj spid="_x0000_s6" name="" r:id="rId9" imgW="8162925" imgH="8315325" progId="">
                    <p:embed/>
                  </p:oleObj>
                </mc:Choice>
                <mc:Fallback>
                  <p:oleObj name="" r:id="rId9" imgW="8162925" imgH="8315325" progId="">
                    <p:embed/>
                    <p:pic>
                      <p:nvPicPr>
                        <p:cNvPr id="0" name="对象 1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9631" y="3515392"/>
                          <a:ext cx="465482" cy="32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 name="图片 148"/>
            <p:cNvPicPr>
              <a:picLocks noChangeAspect="1"/>
            </p:cNvPicPr>
            <p:nvPr/>
          </p:nvPicPr>
          <p:blipFill>
            <a:blip r:embed="rId11" cstate="print">
              <a:clrChange>
                <a:clrFrom>
                  <a:srgbClr val="FFFFFF"/>
                </a:clrFrom>
                <a:clrTo>
                  <a:srgbClr val="FFFFFF">
                    <a:alpha val="0"/>
                  </a:srgbClr>
                </a:clrTo>
              </a:clrChange>
            </a:blip>
            <a:stretch>
              <a:fillRect/>
            </a:stretch>
          </p:blipFill>
          <p:spPr>
            <a:xfrm>
              <a:off x="10691784" y="4225577"/>
              <a:ext cx="523875" cy="442980"/>
            </a:xfrm>
            <a:prstGeom prst="rect">
              <a:avLst/>
            </a:prstGeom>
          </p:spPr>
        </p:pic>
        <p:pic>
          <p:nvPicPr>
            <p:cNvPr id="150" name="图片 149"/>
            <p:cNvPicPr>
              <a:picLocks noChangeAspect="1"/>
            </p:cNvPicPr>
            <p:nvPr/>
          </p:nvPicPr>
          <p:blipFill>
            <a:blip r:embed="rId12" cstate="print">
              <a:clrChange>
                <a:clrFrom>
                  <a:srgbClr val="FFFEFE"/>
                </a:clrFrom>
                <a:clrTo>
                  <a:srgbClr val="FFFEFE">
                    <a:alpha val="0"/>
                  </a:srgbClr>
                </a:clrTo>
              </a:clrChange>
            </a:blip>
            <a:stretch>
              <a:fillRect/>
            </a:stretch>
          </p:blipFill>
          <p:spPr>
            <a:xfrm>
              <a:off x="10224062" y="3532005"/>
              <a:ext cx="426036" cy="342299"/>
            </a:xfrm>
            <a:prstGeom prst="rect">
              <a:avLst/>
            </a:prstGeom>
          </p:spPr>
        </p:pic>
        <p:grpSp>
          <p:nvGrpSpPr>
            <p:cNvPr id="151" name="组合 150"/>
            <p:cNvGrpSpPr/>
            <p:nvPr/>
          </p:nvGrpSpPr>
          <p:grpSpPr>
            <a:xfrm>
              <a:off x="9141390" y="4151599"/>
              <a:ext cx="662072" cy="606461"/>
              <a:chOff x="7485035" y="2676877"/>
              <a:chExt cx="728988" cy="725934"/>
            </a:xfrm>
          </p:grpSpPr>
          <p:pic>
            <p:nvPicPr>
              <p:cNvPr id="152" name="图片 151"/>
              <p:cNvPicPr>
                <a:picLocks noChangeAspect="1"/>
              </p:cNvPicPr>
              <p:nvPr/>
            </p:nvPicPr>
            <p:blipFill>
              <a:blip r:embed="rId13"/>
              <a:stretch>
                <a:fillRect/>
              </a:stretch>
            </p:blipFill>
            <p:spPr>
              <a:xfrm>
                <a:off x="7485035" y="2676877"/>
                <a:ext cx="728987" cy="725934"/>
              </a:xfrm>
              <a:prstGeom prst="rect">
                <a:avLst/>
              </a:prstGeom>
            </p:spPr>
          </p:pic>
          <p:sp>
            <p:nvSpPr>
              <p:cNvPr id="153" name="Freeform 305"/>
              <p:cNvSpPr>
                <a:spLocks noEditPoints="1"/>
              </p:cNvSpPr>
              <p:nvPr/>
            </p:nvSpPr>
            <p:spPr bwMode="auto">
              <a:xfrm>
                <a:off x="7823201" y="2991556"/>
                <a:ext cx="390822" cy="263826"/>
              </a:xfrm>
              <a:custGeom>
                <a:avLst/>
                <a:gdLst>
                  <a:gd name="T0" fmla="*/ 2147483647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0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0 w 89"/>
                  <a:gd name="T21" fmla="*/ 2147483647 h 75"/>
                  <a:gd name="T22" fmla="*/ 2147483647 w 89"/>
                  <a:gd name="T23" fmla="*/ 2147483647 h 75"/>
                  <a:gd name="T24" fmla="*/ 2147483647 w 89"/>
                  <a:gd name="T25" fmla="*/ 2147483647 h 75"/>
                  <a:gd name="T26" fmla="*/ 2147483647 w 89"/>
                  <a:gd name="T27" fmla="*/ 2147483647 h 75"/>
                  <a:gd name="T28" fmla="*/ 2147483647 w 89"/>
                  <a:gd name="T29" fmla="*/ 2147483647 h 75"/>
                  <a:gd name="T30" fmla="*/ 2147483647 w 89"/>
                  <a:gd name="T31" fmla="*/ 2147483647 h 75"/>
                  <a:gd name="T32" fmla="*/ 2147483647 w 89"/>
                  <a:gd name="T33" fmla="*/ 2147483647 h 75"/>
                  <a:gd name="T34" fmla="*/ 2147483647 w 89"/>
                  <a:gd name="T35" fmla="*/ 2147483647 h 75"/>
                  <a:gd name="T36" fmla="*/ 2147483647 w 89"/>
                  <a:gd name="T37" fmla="*/ 2147483647 h 75"/>
                  <a:gd name="T38" fmla="*/ 2147483647 w 89"/>
                  <a:gd name="T39" fmla="*/ 2147483647 h 75"/>
                  <a:gd name="T40" fmla="*/ 2147483647 w 89"/>
                  <a:gd name="T41" fmla="*/ 2147483647 h 75"/>
                  <a:gd name="T42" fmla="*/ 2147483647 w 89"/>
                  <a:gd name="T43" fmla="*/ 2147483647 h 75"/>
                  <a:gd name="T44" fmla="*/ 2147483647 w 89"/>
                  <a:gd name="T45" fmla="*/ 2147483647 h 75"/>
                  <a:gd name="T46" fmla="*/ 2147483647 w 89"/>
                  <a:gd name="T47" fmla="*/ 214748364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75">
                    <a:moveTo>
                      <a:pt x="32" y="9"/>
                    </a:moveTo>
                    <a:cubicBezTo>
                      <a:pt x="38" y="10"/>
                      <a:pt x="44" y="11"/>
                      <a:pt x="49" y="13"/>
                    </a:cubicBezTo>
                    <a:cubicBezTo>
                      <a:pt x="53" y="15"/>
                      <a:pt x="56" y="17"/>
                      <a:pt x="60" y="20"/>
                    </a:cubicBezTo>
                    <a:cubicBezTo>
                      <a:pt x="54" y="29"/>
                      <a:pt x="54" y="29"/>
                      <a:pt x="54" y="29"/>
                    </a:cubicBezTo>
                    <a:cubicBezTo>
                      <a:pt x="88" y="29"/>
                      <a:pt x="88" y="29"/>
                      <a:pt x="88" y="29"/>
                    </a:cubicBezTo>
                    <a:cubicBezTo>
                      <a:pt x="71" y="0"/>
                      <a:pt x="71" y="0"/>
                      <a:pt x="71" y="0"/>
                    </a:cubicBezTo>
                    <a:cubicBezTo>
                      <a:pt x="66" y="9"/>
                      <a:pt x="66" y="9"/>
                      <a:pt x="66" y="9"/>
                    </a:cubicBezTo>
                    <a:cubicBezTo>
                      <a:pt x="62" y="7"/>
                      <a:pt x="57" y="5"/>
                      <a:pt x="52" y="4"/>
                    </a:cubicBezTo>
                    <a:cubicBezTo>
                      <a:pt x="45" y="3"/>
                      <a:pt x="38" y="2"/>
                      <a:pt x="32" y="3"/>
                    </a:cubicBezTo>
                    <a:cubicBezTo>
                      <a:pt x="25" y="3"/>
                      <a:pt x="19" y="5"/>
                      <a:pt x="13" y="8"/>
                    </a:cubicBezTo>
                    <a:cubicBezTo>
                      <a:pt x="7" y="11"/>
                      <a:pt x="2" y="16"/>
                      <a:pt x="0" y="22"/>
                    </a:cubicBezTo>
                    <a:cubicBezTo>
                      <a:pt x="6" y="10"/>
                      <a:pt x="20" y="8"/>
                      <a:pt x="32" y="9"/>
                    </a:cubicBezTo>
                    <a:close/>
                    <a:moveTo>
                      <a:pt x="58" y="66"/>
                    </a:moveTo>
                    <a:cubicBezTo>
                      <a:pt x="52" y="65"/>
                      <a:pt x="46" y="64"/>
                      <a:pt x="41" y="61"/>
                    </a:cubicBezTo>
                    <a:cubicBezTo>
                      <a:pt x="37" y="60"/>
                      <a:pt x="34" y="58"/>
                      <a:pt x="30" y="55"/>
                    </a:cubicBezTo>
                    <a:cubicBezTo>
                      <a:pt x="35" y="46"/>
                      <a:pt x="35" y="46"/>
                      <a:pt x="35" y="46"/>
                    </a:cubicBezTo>
                    <a:cubicBezTo>
                      <a:pt x="1" y="45"/>
                      <a:pt x="1" y="45"/>
                      <a:pt x="1" y="45"/>
                    </a:cubicBezTo>
                    <a:cubicBezTo>
                      <a:pt x="18" y="75"/>
                      <a:pt x="18" y="75"/>
                      <a:pt x="18" y="75"/>
                    </a:cubicBezTo>
                    <a:cubicBezTo>
                      <a:pt x="24" y="66"/>
                      <a:pt x="24" y="66"/>
                      <a:pt x="24" y="66"/>
                    </a:cubicBezTo>
                    <a:cubicBezTo>
                      <a:pt x="28" y="67"/>
                      <a:pt x="33" y="70"/>
                      <a:pt x="38" y="71"/>
                    </a:cubicBezTo>
                    <a:cubicBezTo>
                      <a:pt x="44" y="72"/>
                      <a:pt x="51" y="73"/>
                      <a:pt x="58" y="72"/>
                    </a:cubicBezTo>
                    <a:cubicBezTo>
                      <a:pt x="64" y="72"/>
                      <a:pt x="71" y="70"/>
                      <a:pt x="77" y="67"/>
                    </a:cubicBezTo>
                    <a:cubicBezTo>
                      <a:pt x="83" y="64"/>
                      <a:pt x="87" y="59"/>
                      <a:pt x="89" y="53"/>
                    </a:cubicBezTo>
                    <a:cubicBezTo>
                      <a:pt x="83" y="65"/>
                      <a:pt x="69" y="67"/>
                      <a:pt x="58" y="6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3342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2.9 </a:t>
            </a:r>
            <a:r>
              <a:rPr lang="zh-CN" altLang="en-US" sz="2200" b="1" dirty="0">
                <a:solidFill>
                  <a:schemeClr val="accent1"/>
                </a:solidFill>
                <a:latin typeface="微软雅黑" panose="020B0503020204020204" charset="-122"/>
                <a:ea typeface="微软雅黑" panose="020B0503020204020204" charset="-122"/>
              </a:rPr>
              <a:t>应用系统安全防护</a:t>
            </a:r>
            <a:endParaRPr lang="zh-CN" altLang="en-US" sz="2200" b="1" dirty="0">
              <a:solidFill>
                <a:schemeClr val="accent1"/>
              </a:solidFill>
              <a:latin typeface="微软雅黑" panose="020B0503020204020204" charset="-122"/>
              <a:ea typeface="微软雅黑" panose="020B0503020204020204" charset="-122"/>
            </a:endParaRPr>
          </a:p>
        </p:txBody>
      </p:sp>
      <p:sp>
        <p:nvSpPr>
          <p:cNvPr id="5" name="任意多边形 46"/>
          <p:cNvSpPr/>
          <p:nvPr/>
        </p:nvSpPr>
        <p:spPr>
          <a:xfrm flipH="1">
            <a:off x="1238250" y="4407535"/>
            <a:ext cx="9715500" cy="1937385"/>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任意多边形 46"/>
          <p:cNvSpPr/>
          <p:nvPr/>
        </p:nvSpPr>
        <p:spPr>
          <a:xfrm flipH="1">
            <a:off x="1379220" y="1064260"/>
            <a:ext cx="9715500" cy="2377440"/>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ounded Rectangle 116"/>
          <p:cNvSpPr/>
          <p:nvPr/>
        </p:nvSpPr>
        <p:spPr>
          <a:xfrm>
            <a:off x="4191635" y="1416685"/>
            <a:ext cx="5795010" cy="1876425"/>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 name="流程图: 摘录 84"/>
          <p:cNvSpPr/>
          <p:nvPr/>
        </p:nvSpPr>
        <p:spPr>
          <a:xfrm rot="10800000" flipV="1">
            <a:off x="1527175" y="343535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62" name="Rounded Rectangle 116"/>
          <p:cNvSpPr/>
          <p:nvPr/>
        </p:nvSpPr>
        <p:spPr>
          <a:xfrm>
            <a:off x="3955415" y="4190365"/>
            <a:ext cx="6031865" cy="1979931"/>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1" name="文本框 80"/>
          <p:cNvSpPr txBox="1"/>
          <p:nvPr/>
        </p:nvSpPr>
        <p:spPr>
          <a:xfrm>
            <a:off x="4306570" y="1355090"/>
            <a:ext cx="5554345" cy="193802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sz="1600" dirty="0">
                <a:latin typeface="微软雅黑" panose="020B0503020204020204" charset="-122"/>
                <a:ea typeface="微软雅黑" panose="020B0503020204020204" charset="-122"/>
                <a:sym typeface="+mn-ea"/>
              </a:rPr>
              <a:t>）为保障业务系统或业务系统之间数据应用的连续性，终端</a:t>
            </a:r>
            <a:r>
              <a:rPr lang="zh-CN" sz="1600" dirty="0">
                <a:latin typeface="微软雅黑" panose="020B0503020204020204" charset="-122"/>
                <a:ea typeface="微软雅黑" panose="020B0503020204020204" charset="-122"/>
                <a:sym typeface="+mn-ea"/>
              </a:rPr>
              <a:t>数据</a:t>
            </a:r>
            <a:r>
              <a:rPr sz="1600" dirty="0">
                <a:latin typeface="微软雅黑" panose="020B0503020204020204" charset="-122"/>
                <a:ea typeface="微软雅黑" panose="020B0503020204020204" charset="-122"/>
                <a:sym typeface="+mn-ea"/>
              </a:rPr>
              <a:t>须</a:t>
            </a:r>
            <a:r>
              <a:rPr sz="1600" b="1" dirty="0">
                <a:solidFill>
                  <a:srgbClr val="C00000"/>
                </a:solidFill>
                <a:latin typeface="微软雅黑" panose="020B0503020204020204" charset="-122"/>
                <a:ea typeface="微软雅黑" panose="020B0503020204020204" charset="-122"/>
                <a:sym typeface="+mn-ea"/>
              </a:rPr>
              <a:t>明文上传</a:t>
            </a:r>
            <a:r>
              <a:rPr sz="1600" dirty="0">
                <a:latin typeface="微软雅黑" panose="020B0503020204020204" charset="-122"/>
                <a:ea typeface="微软雅黑" panose="020B0503020204020204" charset="-122"/>
                <a:sym typeface="+mn-ea"/>
              </a:rPr>
              <a:t>到业务系统；</a:t>
            </a:r>
            <a:endParaRPr sz="1600" dirty="0">
              <a:latin typeface="微软雅黑" panose="020B0503020204020204" charset="-122"/>
              <a:ea typeface="微软雅黑" panose="020B0503020204020204" charset="-122"/>
              <a:sym typeface="+mn-ea"/>
            </a:endParaRPr>
          </a:p>
          <a:p>
            <a:pPr algn="just">
              <a:lnSpc>
                <a:spcPct val="150000"/>
              </a:lnSpc>
            </a:pPr>
            <a:r>
              <a:rPr sz="1600" dirty="0">
                <a:latin typeface="微软雅黑" panose="020B0503020204020204" charset="-122"/>
                <a:ea typeface="微软雅黑" panose="020B0503020204020204" charset="-122"/>
                <a:sym typeface="+mn-ea"/>
              </a:rPr>
              <a:t>2）</a:t>
            </a:r>
            <a:r>
              <a:rPr lang="zh-CN" sz="1600" dirty="0">
                <a:latin typeface="微软雅黑" panose="020B0503020204020204" charset="-122"/>
                <a:ea typeface="微软雅黑" panose="020B0503020204020204" charset="-122"/>
                <a:sym typeface="+mn-ea"/>
              </a:rPr>
              <a:t>需对</a:t>
            </a:r>
            <a:r>
              <a:rPr sz="1600" dirty="0">
                <a:latin typeface="微软雅黑" panose="020B0503020204020204" charset="-122"/>
                <a:ea typeface="微软雅黑" panose="020B0503020204020204" charset="-122"/>
                <a:sym typeface="+mn-ea"/>
              </a:rPr>
              <a:t>从业务系统到终端的</a:t>
            </a:r>
            <a:r>
              <a:rPr lang="zh-CN" sz="1600" b="1" dirty="0">
                <a:solidFill>
                  <a:srgbClr val="C00000"/>
                </a:solidFill>
                <a:latin typeface="微软雅黑" panose="020B0503020204020204" charset="-122"/>
                <a:ea typeface="微软雅黑" panose="020B0503020204020204" charset="-122"/>
                <a:sym typeface="+mn-ea"/>
              </a:rPr>
              <a:t>落地重要</a:t>
            </a:r>
            <a:r>
              <a:rPr sz="1600" b="1" dirty="0">
                <a:solidFill>
                  <a:srgbClr val="C00000"/>
                </a:solidFill>
                <a:latin typeface="微软雅黑" panose="020B0503020204020204" charset="-122"/>
                <a:ea typeface="微软雅黑" panose="020B0503020204020204" charset="-122"/>
                <a:sym typeface="+mn-ea"/>
              </a:rPr>
              <a:t>数据</a:t>
            </a:r>
            <a:r>
              <a:rPr sz="1600" dirty="0">
                <a:latin typeface="微软雅黑" panose="020B0503020204020204" charset="-122"/>
                <a:ea typeface="微软雅黑" panose="020B0503020204020204" charset="-122"/>
                <a:sym typeface="+mn-ea"/>
              </a:rPr>
              <a:t>进行有效控制；</a:t>
            </a:r>
            <a:endParaRPr sz="1600" dirty="0">
              <a:latin typeface="微软雅黑" panose="020B0503020204020204" charset="-122"/>
              <a:ea typeface="微软雅黑" panose="020B0503020204020204" charset="-122"/>
              <a:sym typeface="+mn-ea"/>
            </a:endParaRPr>
          </a:p>
          <a:p>
            <a:pPr algn="just">
              <a:lnSpc>
                <a:spcPct val="150000"/>
              </a:lnSpc>
            </a:pPr>
            <a:r>
              <a:rPr sz="1600" dirty="0">
                <a:latin typeface="微软雅黑" panose="020B0503020204020204" charset="-122"/>
                <a:ea typeface="微软雅黑" panose="020B0503020204020204" charset="-122"/>
                <a:sym typeface="+mn-ea"/>
              </a:rPr>
              <a:t>3）</a:t>
            </a:r>
            <a:r>
              <a:rPr lang="zh-CN" sz="1600" b="1" dirty="0">
                <a:solidFill>
                  <a:srgbClr val="C00000"/>
                </a:solidFill>
                <a:latin typeface="微软雅黑" panose="020B0503020204020204" charset="-122"/>
                <a:ea typeface="微软雅黑" panose="020B0503020204020204" charset="-122"/>
                <a:sym typeface="+mn-ea"/>
              </a:rPr>
              <a:t>拒绝</a:t>
            </a:r>
            <a:r>
              <a:rPr sz="1600" dirty="0">
                <a:latin typeface="微软雅黑" panose="020B0503020204020204" charset="-122"/>
                <a:ea typeface="微软雅黑" panose="020B0503020204020204" charset="-122"/>
                <a:sym typeface="+mn-ea"/>
              </a:rPr>
              <a:t>内部或外部未采取安全控制措施的用户</a:t>
            </a:r>
            <a:r>
              <a:rPr sz="1600" b="1" dirty="0">
                <a:solidFill>
                  <a:srgbClr val="C00000"/>
                </a:solidFill>
                <a:latin typeface="微软雅黑" panose="020B0503020204020204" charset="-122"/>
                <a:ea typeface="微软雅黑" panose="020B0503020204020204" charset="-122"/>
                <a:sym typeface="+mn-ea"/>
              </a:rPr>
              <a:t>访问</a:t>
            </a:r>
            <a:r>
              <a:rPr sz="1600" dirty="0">
                <a:latin typeface="微软雅黑" panose="020B0503020204020204" charset="-122"/>
                <a:ea typeface="微软雅黑" panose="020B0503020204020204" charset="-122"/>
                <a:sym typeface="+mn-ea"/>
              </a:rPr>
              <a:t>内部应用系统中的数据</a:t>
            </a:r>
            <a:r>
              <a:rPr lang="zh-CN" sz="1600" dirty="0">
                <a:latin typeface="微软雅黑" panose="020B0503020204020204" charset="-122"/>
                <a:ea typeface="微软雅黑" panose="020B0503020204020204" charset="-122"/>
                <a:sym typeface="+mn-ea"/>
              </a:rPr>
              <a:t>。</a:t>
            </a:r>
            <a:endParaRPr lang="zh-CN" sz="16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83" name="文本框 82"/>
          <p:cNvSpPr txBox="1"/>
          <p:nvPr/>
        </p:nvSpPr>
        <p:spPr>
          <a:xfrm>
            <a:off x="2026285" y="1879600"/>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防护需求</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4" name="文本框 83"/>
          <p:cNvSpPr txBox="1"/>
          <p:nvPr/>
        </p:nvSpPr>
        <p:spPr>
          <a:xfrm>
            <a:off x="2026285" y="5132705"/>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解决方案</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6" name="流程图: 摘录 84"/>
          <p:cNvSpPr/>
          <p:nvPr/>
        </p:nvSpPr>
        <p:spPr>
          <a:xfrm rot="10800000" flipV="1">
            <a:off x="7232650" y="3441065"/>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3" name="文本框 2"/>
          <p:cNvSpPr txBox="1"/>
          <p:nvPr/>
        </p:nvSpPr>
        <p:spPr>
          <a:xfrm>
            <a:off x="4191635" y="4211320"/>
            <a:ext cx="5669280" cy="1895519"/>
          </a:xfrm>
          <a:prstGeom prst="rect">
            <a:avLst/>
          </a:prstGeom>
          <a:noFill/>
        </p:spPr>
        <p:txBody>
          <a:bodyPr wrap="square" rtlCol="0" anchor="t">
            <a:spAutoFit/>
          </a:bodyPr>
          <a:lstStyle/>
          <a:p>
            <a:pPr algn="just">
              <a:lnSpc>
                <a:spcPct val="150000"/>
              </a:lnSpc>
            </a:pPr>
            <a:r>
              <a:rPr lang="zh-CN" altLang="en-US" sz="1600">
                <a:solidFill>
                  <a:schemeClr val="tx1">
                    <a:lumMod val="65000"/>
                    <a:lumOff val="35000"/>
                  </a:schemeClr>
                </a:solidFill>
                <a:latin typeface="微软雅黑" panose="020B0503020204020204" charset="-122"/>
                <a:ea typeface="微软雅黑" panose="020B0503020204020204" charset="-122"/>
                <a:sym typeface="+mn-ea"/>
              </a:rPr>
              <a:t>一、采用</a:t>
            </a:r>
            <a:r>
              <a:rPr lang="zh-CN" altLang="en-US" sz="1600" b="1" dirty="0">
                <a:solidFill>
                  <a:srgbClr val="C00000"/>
                </a:solidFill>
                <a:latin typeface="微软雅黑" panose="020B0503020204020204" charset="-122"/>
                <a:ea typeface="微软雅黑" panose="020B0503020204020204" charset="-122"/>
                <a:sym typeface="+mn-ea"/>
              </a:rPr>
              <a:t>应用安全网关</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集成</a:t>
            </a:r>
            <a:endParaRPr lang="en-US" altLang="zh-CN" sz="1600" b="1" dirty="0">
              <a:solidFill>
                <a:srgbClr val="C00000"/>
              </a:solidFill>
              <a:latin typeface="微软雅黑" panose="020B0503020204020204" charset="-122"/>
              <a:ea typeface="微软雅黑" panose="020B0503020204020204" charset="-122"/>
            </a:endParaRPr>
          </a:p>
          <a:p>
            <a:pPr algn="just">
              <a:lnSpc>
                <a:spcPct val="150000"/>
              </a:lnSpc>
            </a:pPr>
            <a:r>
              <a:rPr lang="zh-CN" altLang="en-US" sz="1600" dirty="0">
                <a:solidFill>
                  <a:schemeClr val="tx1"/>
                </a:solidFill>
                <a:latin typeface="微软雅黑" panose="020B0503020204020204" charset="-122"/>
                <a:ea typeface="微软雅黑" panose="020B0503020204020204" charset="-122"/>
                <a:sym typeface="+mn-ea"/>
              </a:rPr>
              <a:t> </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1）实现</a:t>
            </a:r>
            <a:r>
              <a:rPr lang="zh-CN" altLang="en-US" sz="1600" b="1" dirty="0">
                <a:solidFill>
                  <a:srgbClr val="C00000"/>
                </a:solidFill>
                <a:latin typeface="微软雅黑" panose="020B0503020204020204" charset="-122"/>
                <a:ea typeface="微软雅黑" panose="020B0503020204020204" charset="-122"/>
                <a:sym typeface="+mn-ea"/>
              </a:rPr>
              <a:t>上传解密、下载加密</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a:p>
            <a:pPr algn="just">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 2）实现准入控制；</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a:p>
            <a:pPr algn="just">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 3）支持</a:t>
            </a:r>
            <a:r>
              <a:rPr lang="zh-CN" altLang="en-US" sz="1600" b="1" dirty="0">
                <a:solidFill>
                  <a:srgbClr val="C00000"/>
                </a:solidFill>
                <a:latin typeface="微软雅黑" panose="020B0503020204020204" charset="-122"/>
                <a:ea typeface="微软雅黑" panose="020B0503020204020204" charset="-122"/>
                <a:sym typeface="+mn-ea"/>
              </a:rPr>
              <a:t>高可用</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与</a:t>
            </a:r>
            <a:r>
              <a:rPr lang="zh-CN" altLang="en-US" sz="1600" b="1" dirty="0">
                <a:solidFill>
                  <a:srgbClr val="C00000"/>
                </a:solidFill>
                <a:latin typeface="微软雅黑" panose="020B0503020204020204" charset="-122"/>
                <a:ea typeface="微软雅黑" panose="020B0503020204020204" charset="-122"/>
                <a:sym typeface="+mn-ea"/>
              </a:rPr>
              <a:t>负载均衡</a:t>
            </a:r>
            <a:r>
              <a:rPr lang="zh-CN" altLang="en-US" sz="1600">
                <a:solidFill>
                  <a:schemeClr val="tx1">
                    <a:lumMod val="65000"/>
                    <a:lumOff val="35000"/>
                  </a:schemeClr>
                </a:solidFill>
                <a:latin typeface="微软雅黑" panose="020B0503020204020204" charset="-122"/>
                <a:ea typeface="微软雅黑" panose="020B0503020204020204" charset="-122"/>
                <a:sym typeface="+mn-ea"/>
              </a:rPr>
              <a:t>功能。</a:t>
            </a:r>
            <a:endParaRPr lang="en-US" altLang="zh-CN" sz="160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zh-CN" altLang="en-US" sz="1600">
                <a:solidFill>
                  <a:schemeClr val="tx1">
                    <a:lumMod val="65000"/>
                    <a:lumOff val="35000"/>
                  </a:schemeClr>
                </a:solidFill>
                <a:latin typeface="微软雅黑" panose="020B0503020204020204" charset="-122"/>
                <a:ea typeface="微软雅黑" panose="020B0503020204020204" charset="-122"/>
                <a:sym typeface="+mn-ea"/>
              </a:rPr>
              <a:t>二、采用</a:t>
            </a:r>
            <a:r>
              <a:rPr lang="zh-CN" altLang="en-US" sz="1600" b="1">
                <a:solidFill>
                  <a:srgbClr val="C00000"/>
                </a:solidFill>
                <a:latin typeface="微软雅黑" panose="020B0503020204020204" charset="-122"/>
                <a:ea typeface="微软雅黑" panose="020B0503020204020204" charset="-122"/>
                <a:sym typeface="+mn-ea"/>
              </a:rPr>
              <a:t>安全网址 </a:t>
            </a:r>
            <a:r>
              <a:rPr lang="zh-CN" altLang="en-US" sz="1600">
                <a:solidFill>
                  <a:schemeClr val="tx1">
                    <a:lumMod val="65000"/>
                    <a:lumOff val="35000"/>
                  </a:schemeClr>
                </a:solidFill>
                <a:latin typeface="微软雅黑" panose="020B0503020204020204" charset="-122"/>
                <a:ea typeface="微软雅黑" panose="020B0503020204020204" charset="-122"/>
                <a:sym typeface="+mn-ea"/>
              </a:rPr>
              <a:t>实现</a:t>
            </a:r>
            <a:r>
              <a:rPr lang="zh-CN" altLang="en-US" sz="1600" b="1">
                <a:solidFill>
                  <a:srgbClr val="C00000"/>
                </a:solidFill>
                <a:latin typeface="微软雅黑" panose="020B0503020204020204" charset="-122"/>
                <a:ea typeface="微软雅黑" panose="020B0503020204020204" charset="-122"/>
                <a:sym typeface="+mn-ea"/>
              </a:rPr>
              <a:t>指定地址上传解密、下载加密</a:t>
            </a:r>
            <a:r>
              <a:rPr lang="zh-CN" altLang="en-US" sz="1600">
                <a:solidFill>
                  <a:schemeClr val="tx1">
                    <a:lumMod val="65000"/>
                    <a:lumOff val="35000"/>
                  </a:schemeClr>
                </a:solidFill>
                <a:latin typeface="微软雅黑" panose="020B0503020204020204" charset="-122"/>
                <a:ea typeface="微软雅黑" panose="020B0503020204020204" charset="-122"/>
                <a:sym typeface="+mn-ea"/>
              </a:rPr>
              <a:t>；</a:t>
            </a:r>
            <a:endParaRPr lang="en-US" altLang="zh-CN" sz="1600" b="1" dirty="0">
              <a:solidFill>
                <a:srgbClr val="C0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04" descr="003"/>
          <p:cNvPicPr>
            <a:picLocks noChangeAspect="1" noChangeArrowheads="1"/>
          </p:cNvPicPr>
          <p:nvPr/>
        </p:nvPicPr>
        <p:blipFill>
          <a:blip r:embed="rId1">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3867930" y="3618507"/>
            <a:ext cx="1851120" cy="2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2.9 </a:t>
            </a:r>
            <a:r>
              <a:rPr lang="zh-CN" altLang="en-US" sz="2200" b="1" dirty="0">
                <a:solidFill>
                  <a:schemeClr val="accent1"/>
                </a:solidFill>
                <a:latin typeface="微软雅黑" panose="020B0503020204020204" charset="-122"/>
                <a:ea typeface="微软雅黑" panose="020B0503020204020204" charset="-122"/>
              </a:rPr>
              <a:t>应用系统安全防护解决方案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944245" y="895350"/>
            <a:ext cx="10272395" cy="3572510"/>
            <a:chOff x="1564234" y="1402060"/>
            <a:chExt cx="10298207" cy="5056202"/>
          </a:xfrm>
        </p:grpSpPr>
        <p:sp>
          <p:nvSpPr>
            <p:cNvPr id="3" name="文本框 2"/>
            <p:cNvSpPr txBox="1"/>
            <p:nvPr/>
          </p:nvSpPr>
          <p:spPr>
            <a:xfrm>
              <a:off x="5207410" y="1402060"/>
              <a:ext cx="3010333" cy="521258"/>
            </a:xfrm>
            <a:prstGeom prst="rect">
              <a:avLst/>
            </a:prstGeom>
            <a:noFill/>
          </p:spPr>
          <p:txBody>
            <a:bodyPr wrap="square" rtlCol="0">
              <a:spAutoFit/>
            </a:bodyPr>
            <a:lstStyle>
              <a:defPPr>
                <a:defRPr lang="zh-CN"/>
              </a:defPPr>
              <a:lvl1pPr>
                <a:defRPr b="1">
                  <a:solidFill>
                    <a:srgbClr val="FF0000"/>
                  </a:solidFill>
                </a:defRPr>
              </a:lvl1pPr>
            </a:lstStyle>
            <a:p>
              <a:pPr algn="ctr"/>
              <a:r>
                <a:rPr lang="en-US" dirty="0">
                  <a:solidFill>
                    <a:schemeClr val="tx1"/>
                  </a:solidFill>
                  <a:latin typeface="微软雅黑" panose="020B0503020204020204" charset="-122"/>
                  <a:ea typeface="微软雅黑" panose="020B0503020204020204" charset="-122"/>
                </a:rPr>
                <a:t>ASG</a:t>
              </a:r>
              <a:r>
                <a:rPr lang="zh-CN" altLang="en-US" dirty="0">
                  <a:solidFill>
                    <a:schemeClr val="tx1"/>
                  </a:solidFill>
                  <a:latin typeface="微软雅黑" panose="020B0503020204020204" charset="-122"/>
                  <a:ea typeface="微软雅黑" panose="020B0503020204020204" charset="-122"/>
                </a:rPr>
                <a:t>网关</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2020380"/>
              <a:ext cx="10298207" cy="4437882"/>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982980" y="4632325"/>
            <a:ext cx="10419715" cy="156845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上传自动解密：</a:t>
            </a:r>
            <a:r>
              <a:rPr lang="zh-CN" altLang="en-US" sz="1600" dirty="0">
                <a:latin typeface="微软雅黑" panose="020B0503020204020204" charset="-122"/>
                <a:ea typeface="微软雅黑" panose="020B0503020204020204" charset="-122"/>
              </a:rPr>
              <a:t>网关到应用服务器的数据自动解密，保证业务系统可在线预览文档、可做归档或分析对比；</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下载自动加密：</a:t>
            </a:r>
            <a:r>
              <a:rPr lang="zh-CN" altLang="en-US" sz="1600" dirty="0">
                <a:latin typeface="微软雅黑" panose="020B0503020204020204" charset="-122"/>
                <a:ea typeface="微软雅黑" panose="020B0503020204020204" charset="-122"/>
              </a:rPr>
              <a:t>网关到PC终端的重要数据自动加密，保证落地到终端的业务系统数据安全；</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准入控制：</a:t>
            </a:r>
            <a:r>
              <a:rPr lang="zh-CN" altLang="en-US" sz="1600" dirty="0">
                <a:latin typeface="微软雅黑" panose="020B0503020204020204" charset="-122"/>
                <a:ea typeface="微软雅黑" panose="020B0503020204020204" charset="-122"/>
              </a:rPr>
              <a:t>网关阻断非加密终端对业务服务器的访问请求，网关与PC终端采取链路加密，防止数据嗅探；</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双机热备</a:t>
            </a:r>
            <a:r>
              <a:rPr lang="zh-CN" altLang="en-US" sz="1600" dirty="0">
                <a:solidFill>
                  <a:srgbClr val="C00000"/>
                </a:solidFill>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解决网络通信中的单点故障，提高业务的高可用性。</a:t>
            </a:r>
            <a:endParaRPr lang="zh-CN" altLang="en-US" sz="1600" dirty="0">
              <a:latin typeface="微软雅黑" panose="020B0503020204020204" charset="-122"/>
              <a:ea typeface="微软雅黑" panose="020B0503020204020204" charset="-122"/>
            </a:endParaRPr>
          </a:p>
        </p:txBody>
      </p:sp>
      <p:grpSp>
        <p:nvGrpSpPr>
          <p:cNvPr id="6" name="组合 5"/>
          <p:cNvGrpSpPr/>
          <p:nvPr/>
        </p:nvGrpSpPr>
        <p:grpSpPr>
          <a:xfrm>
            <a:off x="1308735" y="1510030"/>
            <a:ext cx="4410075" cy="2770504"/>
            <a:chOff x="1654639" y="2218142"/>
            <a:chExt cx="5153897" cy="3646154"/>
          </a:xfrm>
        </p:grpSpPr>
        <p:sp>
          <p:nvSpPr>
            <p:cNvPr id="20" name="文本框 16"/>
            <p:cNvSpPr txBox="1"/>
            <p:nvPr/>
          </p:nvSpPr>
          <p:spPr>
            <a:xfrm>
              <a:off x="1654639" y="4206951"/>
              <a:ext cx="1139129"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加密终端</a:t>
              </a:r>
              <a:endParaRPr lang="zh-CN" altLang="en-US" sz="1400" b="1" dirty="0">
                <a:solidFill>
                  <a:schemeClr val="tx1"/>
                </a:solidFill>
                <a:latin typeface="微软雅黑" panose="020B0503020204020204" charset="-122"/>
                <a:ea typeface="微软雅黑" panose="020B0503020204020204" charset="-122"/>
              </a:endParaRPr>
            </a:p>
          </p:txBody>
        </p:sp>
        <p:sp>
          <p:nvSpPr>
            <p:cNvPr id="21" name="圆角矩形 20"/>
            <p:cNvSpPr/>
            <p:nvPr/>
          </p:nvSpPr>
          <p:spPr bwMode="auto">
            <a:xfrm>
              <a:off x="1667587" y="3043087"/>
              <a:ext cx="1180431" cy="1133803"/>
            </a:xfrm>
            <a:prstGeom prst="roundRect">
              <a:avLst/>
            </a:prstGeom>
            <a:noFill/>
            <a:ln w="28575" cmpd="thickThin">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5"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02404" y="308528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75211" y="308220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11115" y="3638265"/>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33879" y="3601037"/>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组合 86"/>
            <p:cNvGrpSpPr/>
            <p:nvPr>
              <p:custDataLst>
                <p:tags r:id="rId3"/>
              </p:custDataLst>
            </p:nvPr>
          </p:nvGrpSpPr>
          <p:grpSpPr bwMode="auto">
            <a:xfrm>
              <a:off x="5063765" y="2218142"/>
              <a:ext cx="1675756" cy="826926"/>
              <a:chOff x="497061" y="3504420"/>
              <a:chExt cx="1000096" cy="620787"/>
            </a:xfrm>
          </p:grpSpPr>
          <p:sp>
            <p:nvSpPr>
              <p:cNvPr id="35" name="AutoShape 34"/>
              <p:cNvSpPr>
                <a:spLocks noChangeArrowheads="1"/>
              </p:cNvSpPr>
              <p:nvPr>
                <p:custDataLst>
                  <p:tags r:id="rId4"/>
                </p:custDataLst>
              </p:nvPr>
            </p:nvSpPr>
            <p:spPr bwMode="auto">
              <a:xfrm>
                <a:off x="497061" y="3815669"/>
                <a:ext cx="1000096" cy="309538"/>
              </a:xfrm>
              <a:prstGeom prst="parallelogram">
                <a:avLst>
                  <a:gd name="adj" fmla="val 94084"/>
                </a:avLst>
              </a:prstGeom>
              <a:solidFill>
                <a:srgbClr val="DDDDDD"/>
              </a:solidFill>
              <a:ln>
                <a:noFill/>
              </a:ln>
              <a:effectLst>
                <a:outerShdw dist="40161" dir="4293903"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endParaRPr lang="zh-CN" altLang="en-US">
                  <a:solidFill>
                    <a:srgbClr val="000000"/>
                  </a:solidFill>
                </a:endParaRPr>
              </a:p>
            </p:txBody>
          </p:sp>
          <p:sp>
            <p:nvSpPr>
              <p:cNvPr id="36" name="Line 35"/>
              <p:cNvSpPr>
                <a:spLocks noChangeShapeType="1"/>
              </p:cNvSpPr>
              <p:nvPr>
                <p:custDataLst>
                  <p:tags r:id="rId5"/>
                </p:custDataLst>
              </p:nvPr>
            </p:nvSpPr>
            <p:spPr bwMode="auto">
              <a:xfrm>
                <a:off x="641721" y="4017141"/>
                <a:ext cx="567660" cy="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37" name="Line 36"/>
              <p:cNvSpPr>
                <a:spLocks noChangeShapeType="1"/>
              </p:cNvSpPr>
              <p:nvPr>
                <p:custDataLst>
                  <p:tags r:id="rId6"/>
                </p:custDataLst>
              </p:nvPr>
            </p:nvSpPr>
            <p:spPr bwMode="auto">
              <a:xfrm flipH="1">
                <a:off x="804561" y="3880192"/>
                <a:ext cx="83344" cy="13694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11" name="Line 37"/>
              <p:cNvSpPr>
                <a:spLocks noChangeShapeType="1"/>
              </p:cNvSpPr>
              <p:nvPr>
                <p:custDataLst>
                  <p:tags r:id="rId7"/>
                </p:custDataLst>
              </p:nvPr>
            </p:nvSpPr>
            <p:spPr bwMode="auto">
              <a:xfrm flipV="1">
                <a:off x="1134090" y="3875072"/>
                <a:ext cx="66675" cy="14206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grpSp>
            <p:nvGrpSpPr>
              <p:cNvPr id="12" name="Group 38"/>
              <p:cNvGrpSpPr/>
              <p:nvPr/>
            </p:nvGrpSpPr>
            <p:grpSpPr bwMode="auto">
              <a:xfrm>
                <a:off x="764813" y="3695886"/>
                <a:ext cx="212847" cy="276458"/>
                <a:chOff x="2976" y="3264"/>
                <a:chExt cx="720" cy="577"/>
              </a:xfrm>
            </p:grpSpPr>
            <p:grpSp>
              <p:nvGrpSpPr>
                <p:cNvPr id="13" name="Group 39"/>
                <p:cNvGrpSpPr/>
                <p:nvPr/>
              </p:nvGrpSpPr>
              <p:grpSpPr bwMode="auto">
                <a:xfrm>
                  <a:off x="2976" y="3616"/>
                  <a:ext cx="720" cy="225"/>
                  <a:chOff x="2304" y="2166"/>
                  <a:chExt cx="288" cy="90"/>
                </a:xfrm>
              </p:grpSpPr>
              <p:sp>
                <p:nvSpPr>
                  <p:cNvPr id="14" name="Oval 40"/>
                  <p:cNvSpPr>
                    <a:spLocks noChangeArrowheads="1"/>
                  </p:cNvSpPr>
                  <p:nvPr>
                    <p:custDataLst>
                      <p:tags r:id="rId8"/>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5" name="Oval 41"/>
                  <p:cNvSpPr>
                    <a:spLocks noChangeArrowheads="1"/>
                  </p:cNvSpPr>
                  <p:nvPr>
                    <p:custDataLst>
                      <p:tags r:id="rId9"/>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6" name="Group 42"/>
                <p:cNvGrpSpPr/>
                <p:nvPr/>
              </p:nvGrpSpPr>
              <p:grpSpPr bwMode="auto">
                <a:xfrm>
                  <a:off x="2976" y="3552"/>
                  <a:ext cx="720" cy="225"/>
                  <a:chOff x="2304" y="2166"/>
                  <a:chExt cx="288" cy="90"/>
                </a:xfrm>
              </p:grpSpPr>
              <p:sp>
                <p:nvSpPr>
                  <p:cNvPr id="18" name="Oval 43"/>
                  <p:cNvSpPr>
                    <a:spLocks noChangeArrowheads="1"/>
                  </p:cNvSpPr>
                  <p:nvPr>
                    <p:custDataLst>
                      <p:tags r:id="rId10"/>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9" name="Oval 44"/>
                  <p:cNvSpPr>
                    <a:spLocks noChangeArrowheads="1"/>
                  </p:cNvSpPr>
                  <p:nvPr>
                    <p:custDataLst>
                      <p:tags r:id="rId11"/>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6" name="Group 45"/>
                <p:cNvGrpSpPr/>
                <p:nvPr/>
              </p:nvGrpSpPr>
              <p:grpSpPr bwMode="auto">
                <a:xfrm>
                  <a:off x="2976" y="3489"/>
                  <a:ext cx="720" cy="225"/>
                  <a:chOff x="2304" y="2166"/>
                  <a:chExt cx="288" cy="90"/>
                </a:xfrm>
              </p:grpSpPr>
              <p:sp>
                <p:nvSpPr>
                  <p:cNvPr id="22" name="Oval 46"/>
                  <p:cNvSpPr>
                    <a:spLocks noChangeArrowheads="1"/>
                  </p:cNvSpPr>
                  <p:nvPr>
                    <p:custDataLst>
                      <p:tags r:id="rId12"/>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24" name="Oval 47"/>
                  <p:cNvSpPr>
                    <a:spLocks noChangeArrowheads="1"/>
                  </p:cNvSpPr>
                  <p:nvPr>
                    <p:custDataLst>
                      <p:tags r:id="rId13"/>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7" name="Group 48"/>
                <p:cNvGrpSpPr/>
                <p:nvPr/>
              </p:nvGrpSpPr>
              <p:grpSpPr bwMode="auto">
                <a:xfrm>
                  <a:off x="2976" y="3419"/>
                  <a:ext cx="720" cy="225"/>
                  <a:chOff x="2304" y="2166"/>
                  <a:chExt cx="288" cy="90"/>
                </a:xfrm>
              </p:grpSpPr>
              <p:sp>
                <p:nvSpPr>
                  <p:cNvPr id="26" name="Oval 49"/>
                  <p:cNvSpPr>
                    <a:spLocks noChangeArrowheads="1"/>
                  </p:cNvSpPr>
                  <p:nvPr>
                    <p:custDataLst>
                      <p:tags r:id="rId14"/>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27" name="Oval 50"/>
                  <p:cNvSpPr>
                    <a:spLocks noChangeArrowheads="1"/>
                  </p:cNvSpPr>
                  <p:nvPr>
                    <p:custDataLst>
                      <p:tags r:id="rId15"/>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8" name="Group 51"/>
                <p:cNvGrpSpPr/>
                <p:nvPr/>
              </p:nvGrpSpPr>
              <p:grpSpPr bwMode="auto">
                <a:xfrm>
                  <a:off x="2976" y="3349"/>
                  <a:ext cx="720" cy="225"/>
                  <a:chOff x="2304" y="2166"/>
                  <a:chExt cx="288" cy="90"/>
                </a:xfrm>
              </p:grpSpPr>
              <p:sp>
                <p:nvSpPr>
                  <p:cNvPr id="30" name="Oval 52"/>
                  <p:cNvSpPr>
                    <a:spLocks noChangeArrowheads="1"/>
                  </p:cNvSpPr>
                  <p:nvPr>
                    <p:custDataLst>
                      <p:tags r:id="rId16"/>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33" name="Oval 53"/>
                  <p:cNvSpPr>
                    <a:spLocks noChangeArrowheads="1"/>
                  </p:cNvSpPr>
                  <p:nvPr>
                    <p:custDataLst>
                      <p:tags r:id="rId17"/>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9" name="Group 54"/>
                <p:cNvGrpSpPr/>
                <p:nvPr/>
              </p:nvGrpSpPr>
              <p:grpSpPr bwMode="auto">
                <a:xfrm>
                  <a:off x="2976" y="3264"/>
                  <a:ext cx="720" cy="225"/>
                  <a:chOff x="2304" y="2112"/>
                  <a:chExt cx="288" cy="90"/>
                </a:xfrm>
              </p:grpSpPr>
              <p:sp>
                <p:nvSpPr>
                  <p:cNvPr id="45" name="Oval 55"/>
                  <p:cNvSpPr>
                    <a:spLocks noChangeArrowheads="1"/>
                  </p:cNvSpPr>
                  <p:nvPr>
                    <p:custDataLst>
                      <p:tags r:id="rId18"/>
                    </p:custDataLst>
                  </p:nvPr>
                </p:nvSpPr>
                <p:spPr bwMode="auto">
                  <a:xfrm>
                    <a:off x="2304" y="2116"/>
                    <a:ext cx="288" cy="86"/>
                  </a:xfrm>
                  <a:prstGeom prst="ellipse">
                    <a:avLst/>
                  </a:prstGeom>
                  <a:gradFill rotWithShape="0">
                    <a:gsLst>
                      <a:gs pos="0">
                        <a:srgbClr val="57DFFF"/>
                      </a:gs>
                      <a:gs pos="50000">
                        <a:srgbClr val="008EB0"/>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67" name="Oval 56"/>
                  <p:cNvSpPr>
                    <a:spLocks noChangeArrowheads="1"/>
                  </p:cNvSpPr>
                  <p:nvPr>
                    <p:custDataLst>
                      <p:tags r:id="rId19"/>
                    </p:custDataLst>
                  </p:nvPr>
                </p:nvSpPr>
                <p:spPr bwMode="auto">
                  <a:xfrm>
                    <a:off x="2304" y="2112"/>
                    <a:ext cx="288" cy="76"/>
                  </a:xfrm>
                  <a:prstGeom prst="ellipse">
                    <a:avLst/>
                  </a:prstGeom>
                  <a:gradFill rotWithShape="0">
                    <a:gsLst>
                      <a:gs pos="0">
                        <a:srgbClr val="CCFFFF"/>
                      </a:gs>
                      <a:gs pos="50000">
                        <a:srgbClr val="57DFFF"/>
                      </a:gs>
                      <a:gs pos="100000">
                        <a:srgbClr val="CCF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grpSp>
            <p:nvGrpSpPr>
              <p:cNvPr id="68" name="Group 57"/>
              <p:cNvGrpSpPr/>
              <p:nvPr/>
            </p:nvGrpSpPr>
            <p:grpSpPr bwMode="auto">
              <a:xfrm>
                <a:off x="1045367" y="3504420"/>
                <a:ext cx="341696" cy="545839"/>
                <a:chOff x="3620" y="12304"/>
                <a:chExt cx="425" cy="732"/>
              </a:xfrm>
            </p:grpSpPr>
            <p:pic>
              <p:nvPicPr>
                <p:cNvPr id="69" name="Picture 58" descr="serve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0" y="12304"/>
                  <a:ext cx="40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9" descr="PC Blue"/>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7" y="12660"/>
                  <a:ext cx="3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3" name="文本框 57"/>
            <p:cNvSpPr txBox="1"/>
            <p:nvPr/>
          </p:nvSpPr>
          <p:spPr>
            <a:xfrm>
              <a:off x="4510247" y="5379591"/>
              <a:ext cx="2298289" cy="484705"/>
            </a:xfrm>
            <a:prstGeom prst="rect">
              <a:avLst/>
            </a:prstGeom>
            <a:noFill/>
          </p:spPr>
          <p:txBody>
            <a:bodyPr wrap="square" rtlCol="0">
              <a:spAutoFit/>
            </a:bodyPr>
            <a:lstStyle/>
            <a:p>
              <a:r>
                <a:rPr lang="en-US" altLang="zh-CN" b="1" dirty="0">
                  <a:solidFill>
                    <a:schemeClr val="tx1"/>
                  </a:solidFill>
                  <a:latin typeface="微软雅黑" panose="020B0503020204020204" charset="-122"/>
                  <a:ea typeface="微软雅黑" panose="020B0503020204020204" charset="-122"/>
                </a:rPr>
                <a:t>ASG</a:t>
              </a:r>
              <a:r>
                <a:rPr lang="zh-CN" altLang="en-US" b="1" dirty="0">
                  <a:solidFill>
                    <a:schemeClr val="tx1"/>
                  </a:solidFill>
                  <a:latin typeface="微软雅黑" panose="020B0503020204020204" charset="-122"/>
                  <a:ea typeface="微软雅黑" panose="020B0503020204020204" charset="-122"/>
                </a:rPr>
                <a:t>网关</a:t>
              </a:r>
              <a:r>
                <a:rPr lang="en-US" altLang="zh-CN" b="1" dirty="0">
                  <a:solidFill>
                    <a:schemeClr val="tx1"/>
                  </a:solidFill>
                  <a:latin typeface="微软雅黑" panose="020B0503020204020204" charset="-122"/>
                  <a:ea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rPr>
                <a:t>中间件</a:t>
              </a:r>
              <a:endParaRPr lang="zh-CN" altLang="en-US" b="1" dirty="0">
                <a:solidFill>
                  <a:schemeClr val="tx1"/>
                </a:solidFill>
                <a:latin typeface="微软雅黑" panose="020B0503020204020204" charset="-122"/>
                <a:ea typeface="微软雅黑" panose="020B0503020204020204" charset="-122"/>
              </a:endParaRPr>
            </a:p>
          </p:txBody>
        </p:sp>
        <p:cxnSp>
          <p:nvCxnSpPr>
            <p:cNvPr id="74" name="直接箭头连接符 73"/>
            <p:cNvCxnSpPr/>
            <p:nvPr/>
          </p:nvCxnSpPr>
          <p:spPr bwMode="auto">
            <a:xfrm>
              <a:off x="3064150" y="4080757"/>
              <a:ext cx="1803241" cy="853726"/>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cxnSp>
          <p:nvCxnSpPr>
            <p:cNvPr id="75" name="直接箭头连接符 74"/>
            <p:cNvCxnSpPr/>
            <p:nvPr/>
          </p:nvCxnSpPr>
          <p:spPr bwMode="auto">
            <a:xfrm flipH="1" flipV="1">
              <a:off x="5541027" y="3548575"/>
              <a:ext cx="12616" cy="1141565"/>
            </a:xfrm>
            <a:prstGeom prst="straightConnector1">
              <a:avLst/>
            </a:prstGeom>
            <a:solidFill>
              <a:schemeClr val="accent1"/>
            </a:solidFill>
            <a:ln w="57150" cap="flat" cmpd="sng" algn="ctr">
              <a:solidFill>
                <a:srgbClr val="92D050"/>
              </a:solidFill>
              <a:prstDash val="sysDash"/>
              <a:round/>
              <a:headEnd type="none" w="med" len="med"/>
              <a:tailEnd type="triangle"/>
            </a:ln>
            <a:effectLst/>
          </p:spPr>
        </p:cxnSp>
        <p:cxnSp>
          <p:nvCxnSpPr>
            <p:cNvPr id="76" name="直接箭头连接符 75"/>
            <p:cNvCxnSpPr/>
            <p:nvPr/>
          </p:nvCxnSpPr>
          <p:spPr bwMode="auto">
            <a:xfrm flipH="1">
              <a:off x="5982577" y="3563618"/>
              <a:ext cx="24489" cy="1126523"/>
            </a:xfrm>
            <a:prstGeom prst="straightConnector1">
              <a:avLst/>
            </a:prstGeom>
            <a:solidFill>
              <a:schemeClr val="accent1"/>
            </a:solidFill>
            <a:ln w="57150" cap="flat" cmpd="sng" algn="ctr">
              <a:solidFill>
                <a:srgbClr val="92D050"/>
              </a:solidFill>
              <a:prstDash val="sysDash"/>
              <a:round/>
              <a:headEnd type="none" w="med" len="med"/>
              <a:tailEnd type="triangle"/>
            </a:ln>
            <a:effectLst/>
          </p:spPr>
        </p:cxnSp>
        <p:cxnSp>
          <p:nvCxnSpPr>
            <p:cNvPr id="77" name="直接箭头连接符 76"/>
            <p:cNvCxnSpPr/>
            <p:nvPr/>
          </p:nvCxnSpPr>
          <p:spPr bwMode="auto">
            <a:xfrm flipH="1" flipV="1">
              <a:off x="2848018" y="4438670"/>
              <a:ext cx="1731353" cy="808290"/>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sp>
          <p:nvSpPr>
            <p:cNvPr id="78" name="文本框 82"/>
            <p:cNvSpPr txBox="1"/>
            <p:nvPr/>
          </p:nvSpPr>
          <p:spPr>
            <a:xfrm>
              <a:off x="3063891" y="4914943"/>
              <a:ext cx="1192558" cy="362693"/>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密文下载</a:t>
              </a:r>
              <a:endParaRPr lang="zh-CN" altLang="en-US" sz="1200" b="1" dirty="0">
                <a:solidFill>
                  <a:schemeClr val="tx1"/>
                </a:solidFill>
                <a:latin typeface="微软雅黑" panose="020B0503020204020204" charset="-122"/>
                <a:ea typeface="微软雅黑" panose="020B0503020204020204" charset="-122"/>
              </a:endParaRPr>
            </a:p>
          </p:txBody>
        </p:sp>
        <p:sp>
          <p:nvSpPr>
            <p:cNvPr id="79" name="文本框 83"/>
            <p:cNvSpPr txBox="1"/>
            <p:nvPr/>
          </p:nvSpPr>
          <p:spPr>
            <a:xfrm>
              <a:off x="3618984" y="4047487"/>
              <a:ext cx="1158421" cy="362693"/>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密文上传</a:t>
              </a:r>
              <a:endParaRPr lang="zh-CN" altLang="en-US" sz="1200" b="1" dirty="0">
                <a:solidFill>
                  <a:schemeClr val="tx1"/>
                </a:solidFill>
                <a:latin typeface="微软雅黑" panose="020B0503020204020204" charset="-122"/>
                <a:ea typeface="微软雅黑" panose="020B0503020204020204" charset="-122"/>
              </a:endParaRPr>
            </a:p>
          </p:txBody>
        </p:sp>
        <p:sp>
          <p:nvSpPr>
            <p:cNvPr id="80" name="文本框 84"/>
            <p:cNvSpPr txBox="1"/>
            <p:nvPr/>
          </p:nvSpPr>
          <p:spPr>
            <a:xfrm>
              <a:off x="5141426" y="3541029"/>
              <a:ext cx="320039" cy="1092259"/>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明文</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上</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传</a:t>
              </a:r>
              <a:endParaRPr lang="zh-CN" altLang="en-US" sz="1200" b="1" dirty="0">
                <a:solidFill>
                  <a:schemeClr val="tx1"/>
                </a:solidFill>
                <a:latin typeface="微软雅黑" panose="020B0503020204020204" charset="-122"/>
                <a:ea typeface="微软雅黑" panose="020B0503020204020204" charset="-122"/>
              </a:endParaRPr>
            </a:p>
          </p:txBody>
        </p:sp>
        <p:sp>
          <p:nvSpPr>
            <p:cNvPr id="81" name="文本框 85"/>
            <p:cNvSpPr txBox="1"/>
            <p:nvPr/>
          </p:nvSpPr>
          <p:spPr>
            <a:xfrm>
              <a:off x="6025669" y="3539716"/>
              <a:ext cx="320039" cy="1092259"/>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明文</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下载</a:t>
              </a:r>
              <a:endParaRPr lang="zh-CN" altLang="en-US" sz="1200" b="1" dirty="0">
                <a:solidFill>
                  <a:schemeClr val="tx1"/>
                </a:solidFill>
                <a:latin typeface="微软雅黑" panose="020B0503020204020204" charset="-122"/>
                <a:ea typeface="微软雅黑" panose="020B0503020204020204" charset="-122"/>
              </a:endParaRPr>
            </a:p>
          </p:txBody>
        </p:sp>
        <p:sp>
          <p:nvSpPr>
            <p:cNvPr id="82" name="文本框 86"/>
            <p:cNvSpPr txBox="1"/>
            <p:nvPr/>
          </p:nvSpPr>
          <p:spPr>
            <a:xfrm>
              <a:off x="5235149" y="3082183"/>
              <a:ext cx="1252968"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应用服务器</a:t>
              </a:r>
              <a:endParaRPr lang="zh-CN" altLang="en-US" sz="1400" b="1" dirty="0">
                <a:solidFill>
                  <a:schemeClr val="tx1"/>
                </a:solidFill>
                <a:latin typeface="微软雅黑" panose="020B0503020204020204" charset="-122"/>
                <a:ea typeface="微软雅黑" panose="020B0503020204020204" charset="-122"/>
              </a:endParaRPr>
            </a:p>
          </p:txBody>
        </p:sp>
      </p:grpSp>
      <p:grpSp>
        <p:nvGrpSpPr>
          <p:cNvPr id="83" name="组合 82"/>
          <p:cNvGrpSpPr/>
          <p:nvPr/>
        </p:nvGrpSpPr>
        <p:grpSpPr>
          <a:xfrm>
            <a:off x="6486527" y="1428223"/>
            <a:ext cx="4066431" cy="2860163"/>
            <a:chOff x="6916166" y="2792785"/>
            <a:chExt cx="4397915" cy="3789595"/>
          </a:xfrm>
        </p:grpSpPr>
        <p:sp>
          <p:nvSpPr>
            <p:cNvPr id="84" name="文本框 16"/>
            <p:cNvSpPr txBox="1"/>
            <p:nvPr/>
          </p:nvSpPr>
          <p:spPr>
            <a:xfrm>
              <a:off x="6951191" y="2982595"/>
              <a:ext cx="1228486" cy="406371"/>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加密终端</a:t>
              </a:r>
              <a:endParaRPr lang="zh-CN" altLang="en-US" sz="1400" b="1" dirty="0">
                <a:solidFill>
                  <a:schemeClr val="tx1"/>
                </a:solidFill>
                <a:latin typeface="微软雅黑" panose="020B0503020204020204" charset="-122"/>
                <a:ea typeface="微软雅黑" panose="020B0503020204020204" charset="-122"/>
              </a:endParaRPr>
            </a:p>
          </p:txBody>
        </p:sp>
        <p:sp>
          <p:nvSpPr>
            <p:cNvPr id="85" name="圆角矩形 84"/>
            <p:cNvSpPr/>
            <p:nvPr/>
          </p:nvSpPr>
          <p:spPr bwMode="auto">
            <a:xfrm>
              <a:off x="6916374" y="3452628"/>
              <a:ext cx="1180431" cy="1133803"/>
            </a:xfrm>
            <a:prstGeom prst="roundRect">
              <a:avLst/>
            </a:prstGeom>
            <a:noFill/>
            <a:ln w="28575" cmpd="thickThin">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86"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951191" y="3494823"/>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523998" y="3491743"/>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959902" y="4047806"/>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482666" y="4010578"/>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文本框 22"/>
            <p:cNvSpPr txBox="1"/>
            <p:nvPr/>
          </p:nvSpPr>
          <p:spPr>
            <a:xfrm>
              <a:off x="6916166" y="6176009"/>
              <a:ext cx="1252968" cy="406371"/>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非加密终端</a:t>
              </a:r>
              <a:endParaRPr lang="zh-CN" altLang="en-US" sz="1400" b="1" dirty="0">
                <a:solidFill>
                  <a:schemeClr val="tx1"/>
                </a:solidFill>
                <a:latin typeface="微软雅黑" panose="020B0503020204020204" charset="-122"/>
                <a:ea typeface="微软雅黑" panose="020B0503020204020204" charset="-122"/>
              </a:endParaRPr>
            </a:p>
          </p:txBody>
        </p:sp>
        <p:sp>
          <p:nvSpPr>
            <p:cNvPr id="92" name="圆角矩形 91"/>
            <p:cNvSpPr/>
            <p:nvPr/>
          </p:nvSpPr>
          <p:spPr bwMode="auto">
            <a:xfrm>
              <a:off x="6916374" y="4978338"/>
              <a:ext cx="1180431" cy="1133803"/>
            </a:xfrm>
            <a:prstGeom prst="roundRect">
              <a:avLst/>
            </a:prstGeom>
            <a:noFill/>
            <a:ln w="12700" cmpd="sng">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93"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951191" y="5020533"/>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523998" y="5017453"/>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959902" y="5573516"/>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482666" y="5536288"/>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7" name="组合 86"/>
            <p:cNvGrpSpPr/>
            <p:nvPr>
              <p:custDataLst>
                <p:tags r:id="rId22"/>
              </p:custDataLst>
            </p:nvPr>
          </p:nvGrpSpPr>
          <p:grpSpPr bwMode="auto">
            <a:xfrm>
              <a:off x="9638325" y="2901467"/>
              <a:ext cx="1675756" cy="826926"/>
              <a:chOff x="497061" y="3504420"/>
              <a:chExt cx="1000096" cy="620787"/>
            </a:xfrm>
          </p:grpSpPr>
          <p:sp>
            <p:nvSpPr>
              <p:cNvPr id="98" name="AutoShape 34"/>
              <p:cNvSpPr>
                <a:spLocks noChangeArrowheads="1"/>
              </p:cNvSpPr>
              <p:nvPr>
                <p:custDataLst>
                  <p:tags r:id="rId23"/>
                </p:custDataLst>
              </p:nvPr>
            </p:nvSpPr>
            <p:spPr bwMode="auto">
              <a:xfrm>
                <a:off x="497061" y="3815669"/>
                <a:ext cx="1000096" cy="309538"/>
              </a:xfrm>
              <a:prstGeom prst="parallelogram">
                <a:avLst>
                  <a:gd name="adj" fmla="val 94084"/>
                </a:avLst>
              </a:prstGeom>
              <a:solidFill>
                <a:srgbClr val="DDDDDD"/>
              </a:solidFill>
              <a:ln>
                <a:noFill/>
              </a:ln>
              <a:effectLst>
                <a:outerShdw dist="40161" dir="4293903"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endParaRPr lang="zh-CN" altLang="en-US">
                  <a:solidFill>
                    <a:srgbClr val="000000"/>
                  </a:solidFill>
                </a:endParaRPr>
              </a:p>
            </p:txBody>
          </p:sp>
          <p:sp>
            <p:nvSpPr>
              <p:cNvPr id="99" name="Line 35"/>
              <p:cNvSpPr>
                <a:spLocks noChangeShapeType="1"/>
              </p:cNvSpPr>
              <p:nvPr>
                <p:custDataLst>
                  <p:tags r:id="rId24"/>
                </p:custDataLst>
              </p:nvPr>
            </p:nvSpPr>
            <p:spPr bwMode="auto">
              <a:xfrm>
                <a:off x="641721" y="4017141"/>
                <a:ext cx="567660" cy="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100" name="Line 36"/>
              <p:cNvSpPr>
                <a:spLocks noChangeShapeType="1"/>
              </p:cNvSpPr>
              <p:nvPr>
                <p:custDataLst>
                  <p:tags r:id="rId25"/>
                </p:custDataLst>
              </p:nvPr>
            </p:nvSpPr>
            <p:spPr bwMode="auto">
              <a:xfrm flipH="1">
                <a:off x="804561" y="3880192"/>
                <a:ext cx="83344" cy="13694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101" name="Line 37"/>
              <p:cNvSpPr>
                <a:spLocks noChangeShapeType="1"/>
              </p:cNvSpPr>
              <p:nvPr>
                <p:custDataLst>
                  <p:tags r:id="rId26"/>
                </p:custDataLst>
              </p:nvPr>
            </p:nvSpPr>
            <p:spPr bwMode="auto">
              <a:xfrm flipV="1">
                <a:off x="1134090" y="3875072"/>
                <a:ext cx="66675" cy="14206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grpSp>
            <p:nvGrpSpPr>
              <p:cNvPr id="102" name="Group 38"/>
              <p:cNvGrpSpPr/>
              <p:nvPr/>
            </p:nvGrpSpPr>
            <p:grpSpPr bwMode="auto">
              <a:xfrm>
                <a:off x="764813" y="3695886"/>
                <a:ext cx="212847" cy="276458"/>
                <a:chOff x="2976" y="3264"/>
                <a:chExt cx="720" cy="577"/>
              </a:xfrm>
            </p:grpSpPr>
            <p:grpSp>
              <p:nvGrpSpPr>
                <p:cNvPr id="103" name="Group 39"/>
                <p:cNvGrpSpPr/>
                <p:nvPr/>
              </p:nvGrpSpPr>
              <p:grpSpPr bwMode="auto">
                <a:xfrm>
                  <a:off x="2976" y="3616"/>
                  <a:ext cx="720" cy="225"/>
                  <a:chOff x="2304" y="2166"/>
                  <a:chExt cx="288" cy="90"/>
                </a:xfrm>
              </p:grpSpPr>
              <p:sp>
                <p:nvSpPr>
                  <p:cNvPr id="111" name="Oval 40"/>
                  <p:cNvSpPr>
                    <a:spLocks noChangeArrowheads="1"/>
                  </p:cNvSpPr>
                  <p:nvPr>
                    <p:custDataLst>
                      <p:tags r:id="rId27"/>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12" name="Oval 41"/>
                  <p:cNvSpPr>
                    <a:spLocks noChangeArrowheads="1"/>
                  </p:cNvSpPr>
                  <p:nvPr>
                    <p:custDataLst>
                      <p:tags r:id="rId28"/>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04" name="Group 42"/>
                <p:cNvGrpSpPr/>
                <p:nvPr/>
              </p:nvGrpSpPr>
              <p:grpSpPr bwMode="auto">
                <a:xfrm>
                  <a:off x="2976" y="3552"/>
                  <a:ext cx="720" cy="225"/>
                  <a:chOff x="2304" y="2166"/>
                  <a:chExt cx="288" cy="90"/>
                </a:xfrm>
              </p:grpSpPr>
              <p:sp>
                <p:nvSpPr>
                  <p:cNvPr id="109" name="Oval 43"/>
                  <p:cNvSpPr>
                    <a:spLocks noChangeArrowheads="1"/>
                  </p:cNvSpPr>
                  <p:nvPr>
                    <p:custDataLst>
                      <p:tags r:id="rId29"/>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10" name="Oval 44"/>
                  <p:cNvSpPr>
                    <a:spLocks noChangeArrowheads="1"/>
                  </p:cNvSpPr>
                  <p:nvPr>
                    <p:custDataLst>
                      <p:tags r:id="rId30"/>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05" name="Group 45"/>
                <p:cNvGrpSpPr/>
                <p:nvPr/>
              </p:nvGrpSpPr>
              <p:grpSpPr bwMode="auto">
                <a:xfrm>
                  <a:off x="2976" y="3489"/>
                  <a:ext cx="720" cy="225"/>
                  <a:chOff x="2304" y="2166"/>
                  <a:chExt cx="288" cy="90"/>
                </a:xfrm>
              </p:grpSpPr>
              <p:sp>
                <p:nvSpPr>
                  <p:cNvPr id="107" name="Oval 46"/>
                  <p:cNvSpPr>
                    <a:spLocks noChangeArrowheads="1"/>
                  </p:cNvSpPr>
                  <p:nvPr>
                    <p:custDataLst>
                      <p:tags r:id="rId31"/>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08" name="Oval 47"/>
                  <p:cNvSpPr>
                    <a:spLocks noChangeArrowheads="1"/>
                  </p:cNvSpPr>
                  <p:nvPr>
                    <p:custDataLst>
                      <p:tags r:id="rId32"/>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06" name="Group 48"/>
                <p:cNvGrpSpPr/>
                <p:nvPr/>
              </p:nvGrpSpPr>
              <p:grpSpPr bwMode="auto">
                <a:xfrm>
                  <a:off x="2976" y="3419"/>
                  <a:ext cx="720" cy="225"/>
                  <a:chOff x="2304" y="2166"/>
                  <a:chExt cx="288" cy="90"/>
                </a:xfrm>
              </p:grpSpPr>
              <p:sp>
                <p:nvSpPr>
                  <p:cNvPr id="113" name="Oval 49"/>
                  <p:cNvSpPr>
                    <a:spLocks noChangeArrowheads="1"/>
                  </p:cNvSpPr>
                  <p:nvPr>
                    <p:custDataLst>
                      <p:tags r:id="rId33"/>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14" name="Oval 50"/>
                  <p:cNvSpPr>
                    <a:spLocks noChangeArrowheads="1"/>
                  </p:cNvSpPr>
                  <p:nvPr>
                    <p:custDataLst>
                      <p:tags r:id="rId34"/>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15" name="Group 51"/>
                <p:cNvGrpSpPr/>
                <p:nvPr/>
              </p:nvGrpSpPr>
              <p:grpSpPr bwMode="auto">
                <a:xfrm>
                  <a:off x="2976" y="3349"/>
                  <a:ext cx="720" cy="225"/>
                  <a:chOff x="2304" y="2166"/>
                  <a:chExt cx="288" cy="90"/>
                </a:xfrm>
              </p:grpSpPr>
              <p:sp>
                <p:nvSpPr>
                  <p:cNvPr id="116" name="Oval 52"/>
                  <p:cNvSpPr>
                    <a:spLocks noChangeArrowheads="1"/>
                  </p:cNvSpPr>
                  <p:nvPr>
                    <p:custDataLst>
                      <p:tags r:id="rId35"/>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17" name="Oval 53"/>
                  <p:cNvSpPr>
                    <a:spLocks noChangeArrowheads="1"/>
                  </p:cNvSpPr>
                  <p:nvPr>
                    <p:custDataLst>
                      <p:tags r:id="rId36"/>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18" name="Group 54"/>
                <p:cNvGrpSpPr/>
                <p:nvPr/>
              </p:nvGrpSpPr>
              <p:grpSpPr bwMode="auto">
                <a:xfrm>
                  <a:off x="2976" y="3264"/>
                  <a:ext cx="720" cy="225"/>
                  <a:chOff x="2304" y="2112"/>
                  <a:chExt cx="288" cy="90"/>
                </a:xfrm>
              </p:grpSpPr>
              <p:sp>
                <p:nvSpPr>
                  <p:cNvPr id="119" name="Oval 55"/>
                  <p:cNvSpPr>
                    <a:spLocks noChangeArrowheads="1"/>
                  </p:cNvSpPr>
                  <p:nvPr>
                    <p:custDataLst>
                      <p:tags r:id="rId37"/>
                    </p:custDataLst>
                  </p:nvPr>
                </p:nvSpPr>
                <p:spPr bwMode="auto">
                  <a:xfrm>
                    <a:off x="2304" y="2116"/>
                    <a:ext cx="288" cy="86"/>
                  </a:xfrm>
                  <a:prstGeom prst="ellipse">
                    <a:avLst/>
                  </a:prstGeom>
                  <a:gradFill rotWithShape="0">
                    <a:gsLst>
                      <a:gs pos="0">
                        <a:srgbClr val="57DFFF"/>
                      </a:gs>
                      <a:gs pos="50000">
                        <a:srgbClr val="008EB0"/>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20" name="Oval 56"/>
                  <p:cNvSpPr>
                    <a:spLocks noChangeArrowheads="1"/>
                  </p:cNvSpPr>
                  <p:nvPr>
                    <p:custDataLst>
                      <p:tags r:id="rId38"/>
                    </p:custDataLst>
                  </p:nvPr>
                </p:nvSpPr>
                <p:spPr bwMode="auto">
                  <a:xfrm>
                    <a:off x="2304" y="2112"/>
                    <a:ext cx="288" cy="76"/>
                  </a:xfrm>
                  <a:prstGeom prst="ellipse">
                    <a:avLst/>
                  </a:prstGeom>
                  <a:gradFill rotWithShape="0">
                    <a:gsLst>
                      <a:gs pos="0">
                        <a:srgbClr val="CCFFFF"/>
                      </a:gs>
                      <a:gs pos="50000">
                        <a:srgbClr val="57DFFF"/>
                      </a:gs>
                      <a:gs pos="100000">
                        <a:srgbClr val="CCF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grpSp>
            <p:nvGrpSpPr>
              <p:cNvPr id="121" name="Group 57"/>
              <p:cNvGrpSpPr/>
              <p:nvPr/>
            </p:nvGrpSpPr>
            <p:grpSpPr bwMode="auto">
              <a:xfrm>
                <a:off x="1045367" y="3504420"/>
                <a:ext cx="341696" cy="545839"/>
                <a:chOff x="3620" y="12304"/>
                <a:chExt cx="425" cy="732"/>
              </a:xfrm>
            </p:grpSpPr>
            <p:pic>
              <p:nvPicPr>
                <p:cNvPr id="122" name="Picture 58" descr="serve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0" y="12304"/>
                  <a:ext cx="40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59" descr="PC Blue"/>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7" y="12660"/>
                  <a:ext cx="3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24" name="Picture 104" descr="003"/>
            <p:cNvPicPr>
              <a:picLocks noChangeAspect="1" noChangeArrowheads="1"/>
            </p:cNvPicPr>
            <p:nvPr/>
          </p:nvPicPr>
          <p:blipFill>
            <a:blip r:embed="rId1">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9301665" y="4608410"/>
              <a:ext cx="2002018" cy="3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图片 124" descr="网关.png"/>
            <p:cNvPicPr>
              <a:picLocks noChangeAspect="1"/>
            </p:cNvPicPr>
            <p:nvPr>
              <p:custDataLst>
                <p:tags r:id="rId39"/>
              </p:custDataLst>
            </p:nvPr>
          </p:nvPicPr>
          <p:blipFill>
            <a:blip r:embed="rId40">
              <a:duotone>
                <a:prstClr val="black"/>
                <a:schemeClr val="accent1">
                  <a:tint val="45000"/>
                  <a:satMod val="400000"/>
                </a:schemeClr>
              </a:duotone>
            </a:blip>
            <a:stretch>
              <a:fillRect/>
            </a:stretch>
          </p:blipFill>
          <p:spPr bwMode="auto">
            <a:xfrm>
              <a:off x="9660778" y="4491879"/>
              <a:ext cx="1132825" cy="429008"/>
            </a:xfrm>
            <a:prstGeom prst="rect">
              <a:avLst/>
            </a:prstGeom>
            <a:effectLst>
              <a:outerShdw blurRad="50800" dist="38100" dir="5400000" algn="t" rotWithShape="0">
                <a:prstClr val="black">
                  <a:alpha val="40000"/>
                </a:prstClr>
              </a:outerShdw>
            </a:effectLst>
          </p:spPr>
        </p:pic>
        <p:sp>
          <p:nvSpPr>
            <p:cNvPr id="126" name="文本框 61"/>
            <p:cNvSpPr txBox="1"/>
            <p:nvPr/>
          </p:nvSpPr>
          <p:spPr>
            <a:xfrm>
              <a:off x="9638325" y="5040532"/>
              <a:ext cx="1252968" cy="487982"/>
            </a:xfrm>
            <a:prstGeom prst="rect">
              <a:avLst/>
            </a:prstGeom>
            <a:noFill/>
          </p:spPr>
          <p:txBody>
            <a:bodyPr wrap="square" rtlCol="0">
              <a:spAutoFit/>
            </a:bodyPr>
            <a:lstStyle/>
            <a:p>
              <a:r>
                <a:rPr lang="en-US" altLang="zh-CN" b="1" dirty="0">
                  <a:solidFill>
                    <a:schemeClr val="tx1"/>
                  </a:solidFill>
                  <a:latin typeface="微软雅黑" panose="020B0503020204020204" charset="-122"/>
                  <a:ea typeface="微软雅黑" panose="020B0503020204020204" charset="-122"/>
                </a:rPr>
                <a:t>ASG</a:t>
              </a:r>
              <a:r>
                <a:rPr lang="zh-CN" altLang="en-US" b="1" dirty="0">
                  <a:solidFill>
                    <a:schemeClr val="tx1"/>
                  </a:solidFill>
                  <a:latin typeface="微软雅黑" panose="020B0503020204020204" charset="-122"/>
                  <a:ea typeface="微软雅黑" panose="020B0503020204020204" charset="-122"/>
                </a:rPr>
                <a:t>网关</a:t>
              </a:r>
              <a:endParaRPr lang="zh-CN" altLang="en-US" b="1" dirty="0">
                <a:solidFill>
                  <a:schemeClr val="tx1"/>
                </a:solidFill>
                <a:latin typeface="微软雅黑" panose="020B0503020204020204" charset="-122"/>
                <a:ea typeface="微软雅黑" panose="020B0503020204020204" charset="-122"/>
              </a:endParaRPr>
            </a:p>
          </p:txBody>
        </p:sp>
        <p:cxnSp>
          <p:nvCxnSpPr>
            <p:cNvPr id="127" name="直接箭头连接符 126"/>
            <p:cNvCxnSpPr>
              <a:stCxn id="85" idx="3"/>
            </p:cNvCxnSpPr>
            <p:nvPr/>
          </p:nvCxnSpPr>
          <p:spPr bwMode="auto">
            <a:xfrm>
              <a:off x="8096805" y="4019530"/>
              <a:ext cx="1371328" cy="596962"/>
            </a:xfrm>
            <a:prstGeom prst="straightConnector1">
              <a:avLst/>
            </a:prstGeom>
            <a:solidFill>
              <a:schemeClr val="accent1"/>
            </a:solidFill>
            <a:ln w="57150" cap="flat" cmpd="sng" algn="ctr">
              <a:solidFill>
                <a:srgbClr val="92D050"/>
              </a:solidFill>
              <a:prstDash val="sysDash"/>
              <a:round/>
              <a:headEnd type="none" w="med" len="med"/>
              <a:tailEnd type="triangle"/>
            </a:ln>
            <a:effectLst/>
          </p:spPr>
        </p:cxnSp>
        <p:cxnSp>
          <p:nvCxnSpPr>
            <p:cNvPr id="128" name="直接箭头连接符 127"/>
            <p:cNvCxnSpPr>
              <a:endCxn id="98" idx="3"/>
            </p:cNvCxnSpPr>
            <p:nvPr/>
          </p:nvCxnSpPr>
          <p:spPr bwMode="auto">
            <a:xfrm flipH="1" flipV="1">
              <a:off x="10282238" y="3728393"/>
              <a:ext cx="10984" cy="604248"/>
            </a:xfrm>
            <a:prstGeom prst="straightConnector1">
              <a:avLst/>
            </a:prstGeom>
            <a:solidFill>
              <a:schemeClr val="accent1"/>
            </a:solidFill>
            <a:ln w="28575" cap="flat" cmpd="sng" algn="ctr">
              <a:solidFill>
                <a:schemeClr val="accent1">
                  <a:shade val="50000"/>
                </a:schemeClr>
              </a:solidFill>
              <a:prstDash val="sysDash"/>
              <a:round/>
              <a:headEnd type="none" w="med" len="med"/>
              <a:tailEnd type="triangle"/>
            </a:ln>
            <a:effectLst/>
          </p:spPr>
        </p:cxnSp>
        <p:cxnSp>
          <p:nvCxnSpPr>
            <p:cNvPr id="129" name="直接箭头连接符 128"/>
            <p:cNvCxnSpPr>
              <a:endCxn id="126" idx="1"/>
            </p:cNvCxnSpPr>
            <p:nvPr/>
          </p:nvCxnSpPr>
          <p:spPr bwMode="auto">
            <a:xfrm flipV="1">
              <a:off x="8256144" y="5284445"/>
              <a:ext cx="1382181" cy="606483"/>
            </a:xfrm>
            <a:prstGeom prst="straightConnector1">
              <a:avLst/>
            </a:prstGeom>
            <a:solidFill>
              <a:schemeClr val="accent1"/>
            </a:solidFill>
            <a:ln w="57150" cap="flat" cmpd="sng" algn="ctr">
              <a:solidFill>
                <a:srgbClr val="FF0000"/>
              </a:solidFill>
              <a:prstDash val="sysDash"/>
              <a:round/>
              <a:headEnd type="none" w="med" len="med"/>
              <a:tailEnd type="triangle"/>
            </a:ln>
            <a:effectLst/>
          </p:spPr>
        </p:cxnSp>
        <p:pic>
          <p:nvPicPr>
            <p:cNvPr id="131" name="Picture 132" descr="accept"/>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8564931" y="4115103"/>
              <a:ext cx="435075" cy="4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文本框 83"/>
            <p:cNvSpPr txBox="1"/>
            <p:nvPr/>
          </p:nvSpPr>
          <p:spPr>
            <a:xfrm>
              <a:off x="9479000" y="2792785"/>
              <a:ext cx="1685510" cy="307777"/>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应用服务器</a:t>
              </a:r>
              <a:endParaRPr lang="zh-CN" altLang="en-US" sz="1400" b="1" dirty="0">
                <a:solidFill>
                  <a:schemeClr val="tx1"/>
                </a:solidFill>
                <a:latin typeface="微软雅黑" panose="020B0503020204020204" charset="-122"/>
                <a:ea typeface="微软雅黑" panose="020B0503020204020204" charset="-122"/>
              </a:endParaRPr>
            </a:p>
          </p:txBody>
        </p:sp>
      </p:grpSp>
      <p:sp>
        <p:nvSpPr>
          <p:cNvPr id="134" name="椭圆形标注 133"/>
          <p:cNvSpPr/>
          <p:nvPr/>
        </p:nvSpPr>
        <p:spPr>
          <a:xfrm rot="7740000">
            <a:off x="8542655" y="3673475"/>
            <a:ext cx="995680" cy="560070"/>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文本框 135"/>
          <p:cNvSpPr txBox="1"/>
          <p:nvPr/>
        </p:nvSpPr>
        <p:spPr>
          <a:xfrm rot="18360000">
            <a:off x="8721090" y="3674745"/>
            <a:ext cx="774065" cy="368300"/>
          </a:xfrm>
          <a:prstGeom prst="rect">
            <a:avLst/>
          </a:prstGeom>
          <a:noFill/>
        </p:spPr>
        <p:txBody>
          <a:bodyPr wrap="square" rtlCol="0">
            <a:spAutoFit/>
          </a:bodyPr>
          <a:lstStyle/>
          <a:p>
            <a:r>
              <a:rPr lang="zh-CN" altLang="en-US" b="1">
                <a:latin typeface="微软雅黑" panose="020B0503020204020204" charset="-122"/>
                <a:ea typeface="微软雅黑" panose="020B0503020204020204" charset="-122"/>
              </a:rPr>
              <a:t>准入</a:t>
            </a:r>
            <a:endParaRPr lang="zh-CN" altLang="en-US" b="1">
              <a:latin typeface="微软雅黑" panose="020B0503020204020204" charset="-122"/>
              <a:ea typeface="微软雅黑" panose="020B0503020204020204" charset="-122"/>
            </a:endParaRPr>
          </a:p>
        </p:txBody>
      </p:sp>
      <p:pic>
        <p:nvPicPr>
          <p:cNvPr id="167" name="Picture 68" descr="delet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947660" y="3472180"/>
            <a:ext cx="351790" cy="25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descr="网关.png"/>
          <p:cNvPicPr>
            <a:picLocks noChangeAspect="1"/>
          </p:cNvPicPr>
          <p:nvPr>
            <p:custDataLst>
              <p:tags r:id="rId43"/>
            </p:custDataLst>
          </p:nvPr>
        </p:nvPicPr>
        <p:blipFill>
          <a:blip r:embed="rId40">
            <a:duotone>
              <a:prstClr val="black"/>
              <a:schemeClr val="accent1">
                <a:tint val="45000"/>
                <a:satMod val="400000"/>
              </a:schemeClr>
            </a:duotone>
          </a:blip>
          <a:stretch>
            <a:fillRect/>
          </a:stretch>
        </p:blipFill>
        <p:spPr bwMode="auto">
          <a:xfrm>
            <a:off x="4242754" y="3505614"/>
            <a:ext cx="1047441" cy="323790"/>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3590926" y="2524125"/>
            <a:ext cx="4816475" cy="1440815"/>
            <a:chOff x="6615" y="3660"/>
            <a:chExt cx="7585" cy="2269"/>
          </a:xfrm>
        </p:grpSpPr>
        <p:sp>
          <p:nvSpPr>
            <p:cNvPr id="9" name="TextBox 3"/>
            <p:cNvSpPr txBox="1"/>
            <p:nvPr/>
          </p:nvSpPr>
          <p:spPr>
            <a:xfrm>
              <a:off x="8900" y="3759"/>
              <a:ext cx="4071" cy="919"/>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Part One</a:t>
              </a:r>
              <a:endParaRPr lang="en-US" altLang="zh-CN" sz="3200" b="1" dirty="0">
                <a:solidFill>
                  <a:schemeClr val="bg1"/>
                </a:solidFill>
                <a:latin typeface="微软雅黑" panose="020B0503020204020204" charset="-122"/>
                <a:ea typeface="微软雅黑" panose="020B0503020204020204" charset="-122"/>
              </a:endParaRPr>
            </a:p>
          </p:txBody>
        </p:sp>
        <p:sp>
          <p:nvSpPr>
            <p:cNvPr id="10" name="TextBox 4"/>
            <p:cNvSpPr txBox="1"/>
            <p:nvPr/>
          </p:nvSpPr>
          <p:spPr>
            <a:xfrm>
              <a:off x="8900" y="4816"/>
              <a:ext cx="5124" cy="1113"/>
            </a:xfrm>
            <a:prstGeom prst="rect">
              <a:avLst/>
            </a:prstGeom>
            <a:noFill/>
          </p:spPr>
          <p:txBody>
            <a:bodyPr wrap="square" rtlCol="0">
              <a:spAutoFit/>
            </a:bodyPr>
            <a:lstStyle/>
            <a:p>
              <a:pPr algn="dist"/>
              <a:r>
                <a:rPr lang="zh-CN" altLang="en-US" sz="4000" dirty="0">
                  <a:solidFill>
                    <a:schemeClr val="bg1"/>
                  </a:solidFill>
                  <a:latin typeface="微软雅黑" panose="020B0503020204020204" charset="-122"/>
                  <a:ea typeface="微软雅黑" panose="020B0503020204020204" charset="-122"/>
                </a:rPr>
                <a:t>数据安全现状</a:t>
              </a:r>
              <a:endParaRPr lang="zh-CN" altLang="en-US" sz="4000" dirty="0">
                <a:solidFill>
                  <a:schemeClr val="bg1"/>
                </a:solidFill>
                <a:latin typeface="微软雅黑" panose="020B0503020204020204" charset="-122"/>
                <a:ea typeface="微软雅黑" panose="020B0503020204020204" charset="-122"/>
              </a:endParaRPr>
            </a:p>
          </p:txBody>
        </p:sp>
        <p:cxnSp>
          <p:nvCxnSpPr>
            <p:cNvPr id="15" name="直接连接符 14"/>
            <p:cNvCxnSpPr/>
            <p:nvPr/>
          </p:nvCxnSpPr>
          <p:spPr>
            <a:xfrm>
              <a:off x="6615" y="3660"/>
              <a:ext cx="758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grpSp>
      <p:sp>
        <p:nvSpPr>
          <p:cNvPr id="11" name="TextBox 5"/>
          <p:cNvSpPr txBox="1"/>
          <p:nvPr/>
        </p:nvSpPr>
        <p:spPr>
          <a:xfrm>
            <a:off x="3282684" y="2261870"/>
            <a:ext cx="1525905" cy="1630045"/>
          </a:xfrm>
          <a:prstGeom prst="rect">
            <a:avLst/>
          </a:prstGeom>
          <a:noFill/>
        </p:spPr>
        <p:txBody>
          <a:bodyPr wrap="square" rtlCol="0">
            <a:spAutoFit/>
          </a:bodyPr>
          <a:lstStyle/>
          <a:p>
            <a:pPr algn="ctr"/>
            <a:r>
              <a:rPr lang="zh-CN" altLang="en-US" sz="10000" dirty="0">
                <a:solidFill>
                  <a:schemeClr val="bg1"/>
                </a:solidFill>
                <a:latin typeface="微软雅黑" panose="020B0503020204020204" charset="-122"/>
                <a:ea typeface="微软雅黑" panose="020B0503020204020204" charset="-122"/>
              </a:rPr>
              <a:t>①</a:t>
            </a:r>
            <a:endParaRPr lang="zh-CN" altLang="en-US" sz="10000" dirty="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3688081" y="4052570"/>
            <a:ext cx="481647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2.9 </a:t>
            </a:r>
            <a:r>
              <a:rPr lang="zh-CN" altLang="en-US" sz="2200" b="1" dirty="0">
                <a:solidFill>
                  <a:schemeClr val="accent1"/>
                </a:solidFill>
                <a:latin typeface="微软雅黑" panose="020B0503020204020204" charset="-122"/>
                <a:ea typeface="微软雅黑" panose="020B0503020204020204" charset="-122"/>
              </a:rPr>
              <a:t>应用系统安全防护解决方案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944245" y="895350"/>
            <a:ext cx="10272395" cy="3572510"/>
            <a:chOff x="1564234" y="1402060"/>
            <a:chExt cx="10298207" cy="5056202"/>
          </a:xfrm>
        </p:grpSpPr>
        <p:sp>
          <p:nvSpPr>
            <p:cNvPr id="3" name="文本框 2"/>
            <p:cNvSpPr txBox="1"/>
            <p:nvPr/>
          </p:nvSpPr>
          <p:spPr>
            <a:xfrm>
              <a:off x="5207410" y="1402060"/>
              <a:ext cx="3010333" cy="521258"/>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a:solidFill>
                    <a:schemeClr val="tx1"/>
                  </a:solidFill>
                  <a:latin typeface="微软雅黑" panose="020B0503020204020204" charset="-122"/>
                  <a:ea typeface="微软雅黑" panose="020B0503020204020204" charset="-122"/>
                </a:rPr>
                <a:t>安全网址</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2020380"/>
              <a:ext cx="10298207" cy="4437882"/>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982980" y="4632325"/>
            <a:ext cx="10419715" cy="1815882"/>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上传自动</a:t>
            </a:r>
            <a:r>
              <a:rPr lang="zh-CN" altLang="en-US" sz="1600" b="1">
                <a:solidFill>
                  <a:srgbClr val="C00000"/>
                </a:solidFill>
                <a:latin typeface="微软雅黑" panose="020B0503020204020204" charset="-122"/>
                <a:ea typeface="微软雅黑" panose="020B0503020204020204" charset="-122"/>
              </a:rPr>
              <a:t>解密：</a:t>
            </a:r>
            <a:r>
              <a:rPr lang="zh-CN" altLang="en-US" sz="1600">
                <a:latin typeface="微软雅黑" panose="020B0503020204020204" charset="-122"/>
                <a:ea typeface="微软雅黑" panose="020B0503020204020204" charset="-122"/>
              </a:rPr>
              <a:t>安全网址到</a:t>
            </a:r>
            <a:r>
              <a:rPr lang="zh-CN" altLang="en-US" sz="1600" dirty="0">
                <a:latin typeface="微软雅黑" panose="020B0503020204020204" charset="-122"/>
                <a:ea typeface="微软雅黑" panose="020B0503020204020204" charset="-122"/>
              </a:rPr>
              <a:t>应用服务器的数据自动解密，保证业务系统可在线预览文档、可做归档或分析对比；</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下载自动</a:t>
            </a:r>
            <a:r>
              <a:rPr lang="zh-CN" altLang="en-US" sz="1600" b="1">
                <a:solidFill>
                  <a:srgbClr val="C00000"/>
                </a:solidFill>
                <a:latin typeface="微软雅黑" panose="020B0503020204020204" charset="-122"/>
                <a:ea typeface="微软雅黑" panose="020B0503020204020204" charset="-122"/>
              </a:rPr>
              <a:t>加密：</a:t>
            </a:r>
            <a:r>
              <a:rPr lang="zh-CN" altLang="en-US" sz="1600">
                <a:latin typeface="微软雅黑" panose="020B0503020204020204" charset="-122"/>
                <a:ea typeface="微软雅黑" panose="020B0503020204020204" charset="-122"/>
              </a:rPr>
              <a:t>安全网址到</a:t>
            </a:r>
            <a:r>
              <a:rPr lang="zh-CN" altLang="en-US" sz="1600" dirty="0">
                <a:latin typeface="微软雅黑" panose="020B0503020204020204" charset="-122"/>
                <a:ea typeface="微软雅黑" panose="020B0503020204020204" charset="-122"/>
              </a:rPr>
              <a:t>PC终端的重要数据自动加密，保证落地到终端的业务系统数据安全；</a:t>
            </a:r>
            <a:endParaRPr lang="zh-CN" altLang="en-US" sz="1600" dirty="0">
              <a:latin typeface="微软雅黑" panose="020B0503020204020204" charset="-122"/>
              <a:ea typeface="微软雅黑" panose="020B0503020204020204" charset="-122"/>
            </a:endParaRPr>
          </a:p>
          <a:p>
            <a:r>
              <a:rPr lang="zh-CN" altLang="en-US" sz="1600" b="1">
                <a:solidFill>
                  <a:srgbClr val="C00000"/>
                </a:solidFill>
                <a:latin typeface="微软雅黑" panose="020B0503020204020204" charset="-122"/>
                <a:ea typeface="微软雅黑" panose="020B0503020204020204" charset="-122"/>
              </a:rPr>
              <a:t>对比网关：</a:t>
            </a:r>
            <a:endParaRPr lang="zh-CN" altLang="en-US" sz="1600"/>
          </a:p>
          <a:p>
            <a:pPr>
              <a:buFont typeface="+mj-lt"/>
              <a:buAutoNum type="arabicPeriod"/>
            </a:pPr>
            <a:r>
              <a:rPr lang="zh-CN" altLang="en-US" sz="1600"/>
              <a:t>没有安装加密的机器（包括虚拟机），可以下载到明文，如果需要管控没有安装加密的机器的访问，必须采用网关</a:t>
            </a:r>
            <a:endParaRPr lang="en-US" altLang="zh-CN" sz="1600"/>
          </a:p>
          <a:p>
            <a:pPr>
              <a:buFont typeface="+mj-lt"/>
              <a:buAutoNum type="arabicPeriod"/>
            </a:pPr>
            <a:r>
              <a:rPr lang="zh-CN" altLang="en-US" sz="1600"/>
              <a:t>支持安全网址功能的只能是受控的浏览器，其他非受控浏览器不支持上传解密、下载加密</a:t>
            </a:r>
            <a:endParaRPr lang="zh-CN" altLang="en-US" sz="1600"/>
          </a:p>
        </p:txBody>
      </p:sp>
      <p:grpSp>
        <p:nvGrpSpPr>
          <p:cNvPr id="6" name="组合 5"/>
          <p:cNvGrpSpPr/>
          <p:nvPr/>
        </p:nvGrpSpPr>
        <p:grpSpPr>
          <a:xfrm>
            <a:off x="3510068" y="1619249"/>
            <a:ext cx="4351020" cy="2855382"/>
            <a:chOff x="1654639" y="2218142"/>
            <a:chExt cx="5084882" cy="3757859"/>
          </a:xfrm>
        </p:grpSpPr>
        <p:sp>
          <p:nvSpPr>
            <p:cNvPr id="20" name="文本框 16"/>
            <p:cNvSpPr txBox="1"/>
            <p:nvPr/>
          </p:nvSpPr>
          <p:spPr>
            <a:xfrm>
              <a:off x="1654639" y="4206951"/>
              <a:ext cx="1139129"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加密终端</a:t>
              </a:r>
              <a:endParaRPr lang="zh-CN" altLang="en-US" sz="1400" b="1" dirty="0">
                <a:solidFill>
                  <a:schemeClr val="tx1"/>
                </a:solidFill>
                <a:latin typeface="微软雅黑" panose="020B0503020204020204" charset="-122"/>
                <a:ea typeface="微软雅黑" panose="020B0503020204020204" charset="-122"/>
              </a:endParaRPr>
            </a:p>
          </p:txBody>
        </p:sp>
        <p:sp>
          <p:nvSpPr>
            <p:cNvPr id="21" name="圆角矩形 20"/>
            <p:cNvSpPr/>
            <p:nvPr/>
          </p:nvSpPr>
          <p:spPr bwMode="auto">
            <a:xfrm>
              <a:off x="1667587" y="3043087"/>
              <a:ext cx="1180431" cy="1133803"/>
            </a:xfrm>
            <a:prstGeom prst="roundRect">
              <a:avLst/>
            </a:prstGeom>
            <a:noFill/>
            <a:ln w="28575" cmpd="thickThin">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5"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02404" y="308528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75211" y="308220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11115" y="3638265"/>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0"/>
            <p:cNvPicPr>
              <a:picLocks noChangeAspect="1" noChangeArrowheads="1"/>
            </p:cNvPicPr>
            <p:nvPr/>
          </p:nvPicPr>
          <p:blipFill>
            <a:blip r:embed="rId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33879" y="3601037"/>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组合 86"/>
            <p:cNvGrpSpPr/>
            <p:nvPr>
              <p:custDataLst>
                <p:tags r:id="rId2"/>
              </p:custDataLst>
            </p:nvPr>
          </p:nvGrpSpPr>
          <p:grpSpPr bwMode="auto">
            <a:xfrm>
              <a:off x="5063765" y="2218142"/>
              <a:ext cx="1675756" cy="826926"/>
              <a:chOff x="497061" y="3504420"/>
              <a:chExt cx="1000096" cy="620787"/>
            </a:xfrm>
          </p:grpSpPr>
          <p:sp>
            <p:nvSpPr>
              <p:cNvPr id="35" name="AutoShape 34"/>
              <p:cNvSpPr>
                <a:spLocks noChangeArrowheads="1"/>
              </p:cNvSpPr>
              <p:nvPr>
                <p:custDataLst>
                  <p:tags r:id="rId3"/>
                </p:custDataLst>
              </p:nvPr>
            </p:nvSpPr>
            <p:spPr bwMode="auto">
              <a:xfrm>
                <a:off x="497061" y="3815669"/>
                <a:ext cx="1000096" cy="309538"/>
              </a:xfrm>
              <a:prstGeom prst="parallelogram">
                <a:avLst>
                  <a:gd name="adj" fmla="val 94084"/>
                </a:avLst>
              </a:prstGeom>
              <a:solidFill>
                <a:srgbClr val="DDDDDD"/>
              </a:solidFill>
              <a:ln>
                <a:noFill/>
              </a:ln>
              <a:effectLst>
                <a:outerShdw dist="40161" dir="4293903"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endParaRPr lang="zh-CN" altLang="en-US">
                  <a:solidFill>
                    <a:srgbClr val="000000"/>
                  </a:solidFill>
                </a:endParaRPr>
              </a:p>
            </p:txBody>
          </p:sp>
          <p:sp>
            <p:nvSpPr>
              <p:cNvPr id="36" name="Line 35"/>
              <p:cNvSpPr>
                <a:spLocks noChangeShapeType="1"/>
              </p:cNvSpPr>
              <p:nvPr>
                <p:custDataLst>
                  <p:tags r:id="rId4"/>
                </p:custDataLst>
              </p:nvPr>
            </p:nvSpPr>
            <p:spPr bwMode="auto">
              <a:xfrm>
                <a:off x="641721" y="4017141"/>
                <a:ext cx="567660" cy="0"/>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37" name="Line 36"/>
              <p:cNvSpPr>
                <a:spLocks noChangeShapeType="1"/>
              </p:cNvSpPr>
              <p:nvPr>
                <p:custDataLst>
                  <p:tags r:id="rId5"/>
                </p:custDataLst>
              </p:nvPr>
            </p:nvSpPr>
            <p:spPr bwMode="auto">
              <a:xfrm flipH="1">
                <a:off x="804561" y="3880192"/>
                <a:ext cx="83344" cy="13694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
            <p:nvSpPr>
              <p:cNvPr id="11" name="Line 37"/>
              <p:cNvSpPr>
                <a:spLocks noChangeShapeType="1"/>
              </p:cNvSpPr>
              <p:nvPr>
                <p:custDataLst>
                  <p:tags r:id="rId6"/>
                </p:custDataLst>
              </p:nvPr>
            </p:nvSpPr>
            <p:spPr bwMode="auto">
              <a:xfrm flipV="1">
                <a:off x="1134090" y="3875072"/>
                <a:ext cx="66675" cy="142069"/>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grpSp>
            <p:nvGrpSpPr>
              <p:cNvPr id="12" name="Group 38"/>
              <p:cNvGrpSpPr/>
              <p:nvPr/>
            </p:nvGrpSpPr>
            <p:grpSpPr bwMode="auto">
              <a:xfrm>
                <a:off x="764813" y="3695886"/>
                <a:ext cx="212847" cy="276458"/>
                <a:chOff x="2976" y="3264"/>
                <a:chExt cx="720" cy="577"/>
              </a:xfrm>
            </p:grpSpPr>
            <p:grpSp>
              <p:nvGrpSpPr>
                <p:cNvPr id="13" name="Group 39"/>
                <p:cNvGrpSpPr/>
                <p:nvPr/>
              </p:nvGrpSpPr>
              <p:grpSpPr bwMode="auto">
                <a:xfrm>
                  <a:off x="2976" y="3616"/>
                  <a:ext cx="720" cy="225"/>
                  <a:chOff x="2304" y="2166"/>
                  <a:chExt cx="288" cy="90"/>
                </a:xfrm>
              </p:grpSpPr>
              <p:sp>
                <p:nvSpPr>
                  <p:cNvPr id="14" name="Oval 40"/>
                  <p:cNvSpPr>
                    <a:spLocks noChangeArrowheads="1"/>
                  </p:cNvSpPr>
                  <p:nvPr>
                    <p:custDataLst>
                      <p:tags r:id="rId7"/>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5" name="Oval 41"/>
                  <p:cNvSpPr>
                    <a:spLocks noChangeArrowheads="1"/>
                  </p:cNvSpPr>
                  <p:nvPr>
                    <p:custDataLst>
                      <p:tags r:id="rId8"/>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16" name="Group 42"/>
                <p:cNvGrpSpPr/>
                <p:nvPr/>
              </p:nvGrpSpPr>
              <p:grpSpPr bwMode="auto">
                <a:xfrm>
                  <a:off x="2976" y="3552"/>
                  <a:ext cx="720" cy="225"/>
                  <a:chOff x="2304" y="2166"/>
                  <a:chExt cx="288" cy="90"/>
                </a:xfrm>
              </p:grpSpPr>
              <p:sp>
                <p:nvSpPr>
                  <p:cNvPr id="18" name="Oval 43"/>
                  <p:cNvSpPr>
                    <a:spLocks noChangeArrowheads="1"/>
                  </p:cNvSpPr>
                  <p:nvPr>
                    <p:custDataLst>
                      <p:tags r:id="rId9"/>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19" name="Oval 44"/>
                  <p:cNvSpPr>
                    <a:spLocks noChangeArrowheads="1"/>
                  </p:cNvSpPr>
                  <p:nvPr>
                    <p:custDataLst>
                      <p:tags r:id="rId10"/>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6" name="Group 45"/>
                <p:cNvGrpSpPr/>
                <p:nvPr/>
              </p:nvGrpSpPr>
              <p:grpSpPr bwMode="auto">
                <a:xfrm>
                  <a:off x="2976" y="3489"/>
                  <a:ext cx="720" cy="225"/>
                  <a:chOff x="2304" y="2166"/>
                  <a:chExt cx="288" cy="90"/>
                </a:xfrm>
              </p:grpSpPr>
              <p:sp>
                <p:nvSpPr>
                  <p:cNvPr id="22" name="Oval 46"/>
                  <p:cNvSpPr>
                    <a:spLocks noChangeArrowheads="1"/>
                  </p:cNvSpPr>
                  <p:nvPr>
                    <p:custDataLst>
                      <p:tags r:id="rId11"/>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24" name="Oval 47"/>
                  <p:cNvSpPr>
                    <a:spLocks noChangeArrowheads="1"/>
                  </p:cNvSpPr>
                  <p:nvPr>
                    <p:custDataLst>
                      <p:tags r:id="rId12"/>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7" name="Group 48"/>
                <p:cNvGrpSpPr/>
                <p:nvPr/>
              </p:nvGrpSpPr>
              <p:grpSpPr bwMode="auto">
                <a:xfrm>
                  <a:off x="2976" y="3419"/>
                  <a:ext cx="720" cy="225"/>
                  <a:chOff x="2304" y="2166"/>
                  <a:chExt cx="288" cy="90"/>
                </a:xfrm>
              </p:grpSpPr>
              <p:sp>
                <p:nvSpPr>
                  <p:cNvPr id="26" name="Oval 49"/>
                  <p:cNvSpPr>
                    <a:spLocks noChangeArrowheads="1"/>
                  </p:cNvSpPr>
                  <p:nvPr>
                    <p:custDataLst>
                      <p:tags r:id="rId13"/>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27" name="Oval 50"/>
                  <p:cNvSpPr>
                    <a:spLocks noChangeArrowheads="1"/>
                  </p:cNvSpPr>
                  <p:nvPr>
                    <p:custDataLst>
                      <p:tags r:id="rId14"/>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8" name="Group 51"/>
                <p:cNvGrpSpPr/>
                <p:nvPr/>
              </p:nvGrpSpPr>
              <p:grpSpPr bwMode="auto">
                <a:xfrm>
                  <a:off x="2976" y="3349"/>
                  <a:ext cx="720" cy="225"/>
                  <a:chOff x="2304" y="2166"/>
                  <a:chExt cx="288" cy="90"/>
                </a:xfrm>
              </p:grpSpPr>
              <p:sp>
                <p:nvSpPr>
                  <p:cNvPr id="30" name="Oval 52"/>
                  <p:cNvSpPr>
                    <a:spLocks noChangeArrowheads="1"/>
                  </p:cNvSpPr>
                  <p:nvPr>
                    <p:custDataLst>
                      <p:tags r:id="rId15"/>
                    </p:custDataLst>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33" name="Oval 53"/>
                  <p:cNvSpPr>
                    <a:spLocks noChangeArrowheads="1"/>
                  </p:cNvSpPr>
                  <p:nvPr>
                    <p:custDataLst>
                      <p:tags r:id="rId16"/>
                    </p:custDataLst>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nvGrpSpPr>
                <p:cNvPr id="49" name="Group 54"/>
                <p:cNvGrpSpPr/>
                <p:nvPr/>
              </p:nvGrpSpPr>
              <p:grpSpPr bwMode="auto">
                <a:xfrm>
                  <a:off x="2976" y="3264"/>
                  <a:ext cx="720" cy="225"/>
                  <a:chOff x="2304" y="2112"/>
                  <a:chExt cx="288" cy="90"/>
                </a:xfrm>
              </p:grpSpPr>
              <p:sp>
                <p:nvSpPr>
                  <p:cNvPr id="45" name="Oval 55"/>
                  <p:cNvSpPr>
                    <a:spLocks noChangeArrowheads="1"/>
                  </p:cNvSpPr>
                  <p:nvPr>
                    <p:custDataLst>
                      <p:tags r:id="rId17"/>
                    </p:custDataLst>
                  </p:nvPr>
                </p:nvSpPr>
                <p:spPr bwMode="auto">
                  <a:xfrm>
                    <a:off x="2304" y="2116"/>
                    <a:ext cx="288" cy="86"/>
                  </a:xfrm>
                  <a:prstGeom prst="ellipse">
                    <a:avLst/>
                  </a:prstGeom>
                  <a:gradFill rotWithShape="0">
                    <a:gsLst>
                      <a:gs pos="0">
                        <a:srgbClr val="57DFFF"/>
                      </a:gs>
                      <a:gs pos="50000">
                        <a:srgbClr val="008EB0"/>
                      </a:gs>
                      <a:gs pos="100000">
                        <a:srgbClr val="57D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sp>
                <p:nvSpPr>
                  <p:cNvPr id="67" name="Oval 56"/>
                  <p:cNvSpPr>
                    <a:spLocks noChangeArrowheads="1"/>
                  </p:cNvSpPr>
                  <p:nvPr>
                    <p:custDataLst>
                      <p:tags r:id="rId18"/>
                    </p:custDataLst>
                  </p:nvPr>
                </p:nvSpPr>
                <p:spPr bwMode="auto">
                  <a:xfrm>
                    <a:off x="2304" y="2112"/>
                    <a:ext cx="288" cy="76"/>
                  </a:xfrm>
                  <a:prstGeom prst="ellipse">
                    <a:avLst/>
                  </a:prstGeom>
                  <a:gradFill rotWithShape="0">
                    <a:gsLst>
                      <a:gs pos="0">
                        <a:srgbClr val="CCFFFF"/>
                      </a:gs>
                      <a:gs pos="50000">
                        <a:srgbClr val="57DFFF"/>
                      </a:gs>
                      <a:gs pos="100000">
                        <a:srgbClr val="CCF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solidFill>
                        <a:srgbClr val="000000"/>
                      </a:solidFill>
                    </a:endParaRPr>
                  </a:p>
                </p:txBody>
              </p:sp>
            </p:grpSp>
          </p:grpSp>
          <p:grpSp>
            <p:nvGrpSpPr>
              <p:cNvPr id="68" name="Group 57"/>
              <p:cNvGrpSpPr/>
              <p:nvPr/>
            </p:nvGrpSpPr>
            <p:grpSpPr bwMode="auto">
              <a:xfrm>
                <a:off x="1045367" y="3504420"/>
                <a:ext cx="341696" cy="545839"/>
                <a:chOff x="3620" y="12304"/>
                <a:chExt cx="425" cy="732"/>
              </a:xfrm>
            </p:grpSpPr>
            <p:pic>
              <p:nvPicPr>
                <p:cNvPr id="69" name="Picture 58" descr="serve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0" y="12304"/>
                  <a:ext cx="40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9" descr="PC Blu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7" y="12660"/>
                  <a:ext cx="3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3" name="文本框 57"/>
            <p:cNvSpPr txBox="1"/>
            <p:nvPr/>
          </p:nvSpPr>
          <p:spPr>
            <a:xfrm>
              <a:off x="5038897" y="5491295"/>
              <a:ext cx="1485688" cy="484706"/>
            </a:xfrm>
            <a:prstGeom prst="rect">
              <a:avLst/>
            </a:prstGeom>
            <a:noFill/>
          </p:spPr>
          <p:txBody>
            <a:bodyPr wrap="square" rtlCol="0">
              <a:spAutoFit/>
            </a:bodyPr>
            <a:lstStyle/>
            <a:p>
              <a:r>
                <a:rPr lang="zh-CN" altLang="en-US" b="1">
                  <a:solidFill>
                    <a:schemeClr val="tx1"/>
                  </a:solidFill>
                  <a:latin typeface="微软雅黑" panose="020B0503020204020204" charset="-122"/>
                  <a:ea typeface="微软雅黑" panose="020B0503020204020204" charset="-122"/>
                </a:rPr>
                <a:t>安全网址</a:t>
              </a:r>
              <a:endParaRPr lang="zh-CN" altLang="en-US" b="1" dirty="0">
                <a:solidFill>
                  <a:schemeClr val="tx1"/>
                </a:solidFill>
                <a:latin typeface="微软雅黑" panose="020B0503020204020204" charset="-122"/>
                <a:ea typeface="微软雅黑" panose="020B0503020204020204" charset="-122"/>
              </a:endParaRPr>
            </a:p>
          </p:txBody>
        </p:sp>
        <p:cxnSp>
          <p:nvCxnSpPr>
            <p:cNvPr id="74" name="直接箭头连接符 73"/>
            <p:cNvCxnSpPr/>
            <p:nvPr/>
          </p:nvCxnSpPr>
          <p:spPr bwMode="auto">
            <a:xfrm>
              <a:off x="3064150" y="4080757"/>
              <a:ext cx="1803241" cy="853726"/>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cxnSp>
          <p:nvCxnSpPr>
            <p:cNvPr id="75" name="直接箭头连接符 74"/>
            <p:cNvCxnSpPr/>
            <p:nvPr/>
          </p:nvCxnSpPr>
          <p:spPr bwMode="auto">
            <a:xfrm flipH="1" flipV="1">
              <a:off x="5541027" y="3548575"/>
              <a:ext cx="12616" cy="1141565"/>
            </a:xfrm>
            <a:prstGeom prst="straightConnector1">
              <a:avLst/>
            </a:prstGeom>
            <a:solidFill>
              <a:schemeClr val="accent1"/>
            </a:solidFill>
            <a:ln w="57150" cap="flat" cmpd="sng" algn="ctr">
              <a:solidFill>
                <a:srgbClr val="92D050"/>
              </a:solidFill>
              <a:prstDash val="sysDash"/>
              <a:round/>
              <a:headEnd type="none" w="med" len="med"/>
              <a:tailEnd type="triangle"/>
            </a:ln>
            <a:effectLst/>
          </p:spPr>
        </p:cxnSp>
        <p:cxnSp>
          <p:nvCxnSpPr>
            <p:cNvPr id="76" name="直接箭头连接符 75"/>
            <p:cNvCxnSpPr/>
            <p:nvPr/>
          </p:nvCxnSpPr>
          <p:spPr bwMode="auto">
            <a:xfrm flipH="1">
              <a:off x="5982577" y="3563618"/>
              <a:ext cx="24489" cy="1126523"/>
            </a:xfrm>
            <a:prstGeom prst="straightConnector1">
              <a:avLst/>
            </a:prstGeom>
            <a:solidFill>
              <a:schemeClr val="accent1"/>
            </a:solidFill>
            <a:ln w="57150" cap="flat" cmpd="sng" algn="ctr">
              <a:solidFill>
                <a:srgbClr val="92D050"/>
              </a:solidFill>
              <a:prstDash val="sysDash"/>
              <a:round/>
              <a:headEnd type="none" w="med" len="med"/>
              <a:tailEnd type="triangle"/>
            </a:ln>
            <a:effectLst/>
          </p:spPr>
        </p:cxnSp>
        <p:cxnSp>
          <p:nvCxnSpPr>
            <p:cNvPr id="77" name="直接箭头连接符 76"/>
            <p:cNvCxnSpPr/>
            <p:nvPr/>
          </p:nvCxnSpPr>
          <p:spPr bwMode="auto">
            <a:xfrm flipH="1" flipV="1">
              <a:off x="2848018" y="4438670"/>
              <a:ext cx="1731353" cy="808290"/>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sp>
          <p:nvSpPr>
            <p:cNvPr id="78" name="文本框 82"/>
            <p:cNvSpPr txBox="1"/>
            <p:nvPr/>
          </p:nvSpPr>
          <p:spPr>
            <a:xfrm>
              <a:off x="3063891" y="4914943"/>
              <a:ext cx="1192558" cy="362693"/>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密文下载</a:t>
              </a:r>
              <a:endParaRPr lang="zh-CN" altLang="en-US" sz="1200" b="1" dirty="0">
                <a:solidFill>
                  <a:schemeClr val="tx1"/>
                </a:solidFill>
                <a:latin typeface="微软雅黑" panose="020B0503020204020204" charset="-122"/>
                <a:ea typeface="微软雅黑" panose="020B0503020204020204" charset="-122"/>
              </a:endParaRPr>
            </a:p>
          </p:txBody>
        </p:sp>
        <p:sp>
          <p:nvSpPr>
            <p:cNvPr id="79" name="文本框 83"/>
            <p:cNvSpPr txBox="1"/>
            <p:nvPr/>
          </p:nvSpPr>
          <p:spPr>
            <a:xfrm>
              <a:off x="3618984" y="4047487"/>
              <a:ext cx="1158421" cy="362693"/>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密文上传</a:t>
              </a:r>
              <a:endParaRPr lang="zh-CN" altLang="en-US" sz="1200" b="1" dirty="0">
                <a:solidFill>
                  <a:schemeClr val="tx1"/>
                </a:solidFill>
                <a:latin typeface="微软雅黑" panose="020B0503020204020204" charset="-122"/>
                <a:ea typeface="微软雅黑" panose="020B0503020204020204" charset="-122"/>
              </a:endParaRPr>
            </a:p>
          </p:txBody>
        </p:sp>
        <p:sp>
          <p:nvSpPr>
            <p:cNvPr id="80" name="文本框 84"/>
            <p:cNvSpPr txBox="1"/>
            <p:nvPr/>
          </p:nvSpPr>
          <p:spPr>
            <a:xfrm>
              <a:off x="5141426" y="3541029"/>
              <a:ext cx="320039" cy="1092259"/>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明文</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上</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传</a:t>
              </a:r>
              <a:endParaRPr lang="zh-CN" altLang="en-US" sz="1200" b="1" dirty="0">
                <a:solidFill>
                  <a:schemeClr val="tx1"/>
                </a:solidFill>
                <a:latin typeface="微软雅黑" panose="020B0503020204020204" charset="-122"/>
                <a:ea typeface="微软雅黑" panose="020B0503020204020204" charset="-122"/>
              </a:endParaRPr>
            </a:p>
          </p:txBody>
        </p:sp>
        <p:sp>
          <p:nvSpPr>
            <p:cNvPr id="81" name="文本框 85"/>
            <p:cNvSpPr txBox="1"/>
            <p:nvPr/>
          </p:nvSpPr>
          <p:spPr>
            <a:xfrm>
              <a:off x="6025669" y="3539716"/>
              <a:ext cx="320039" cy="1092259"/>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明文</a:t>
              </a:r>
              <a:endParaRPr lang="en-US" altLang="zh-CN" sz="1200" b="1" dirty="0">
                <a:solidFill>
                  <a:schemeClr val="tx1"/>
                </a:solidFill>
                <a:latin typeface="微软雅黑" panose="020B0503020204020204" charset="-122"/>
                <a:ea typeface="微软雅黑" panose="020B0503020204020204" charset="-122"/>
              </a:endParaRPr>
            </a:p>
            <a:p>
              <a:r>
                <a:rPr lang="zh-CN" altLang="en-US" sz="1200" b="1" dirty="0">
                  <a:solidFill>
                    <a:schemeClr val="tx1"/>
                  </a:solidFill>
                  <a:latin typeface="微软雅黑" panose="020B0503020204020204" charset="-122"/>
                  <a:ea typeface="微软雅黑" panose="020B0503020204020204" charset="-122"/>
                </a:rPr>
                <a:t>下载</a:t>
              </a:r>
              <a:endParaRPr lang="zh-CN" altLang="en-US" sz="1200" b="1" dirty="0">
                <a:solidFill>
                  <a:schemeClr val="tx1"/>
                </a:solidFill>
                <a:latin typeface="微软雅黑" panose="020B0503020204020204" charset="-122"/>
                <a:ea typeface="微软雅黑" panose="020B0503020204020204" charset="-122"/>
              </a:endParaRPr>
            </a:p>
          </p:txBody>
        </p:sp>
        <p:sp>
          <p:nvSpPr>
            <p:cNvPr id="82" name="文本框 86"/>
            <p:cNvSpPr txBox="1"/>
            <p:nvPr/>
          </p:nvSpPr>
          <p:spPr>
            <a:xfrm>
              <a:off x="5235149" y="3082183"/>
              <a:ext cx="1252968"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应用服务器</a:t>
              </a:r>
              <a:endParaRPr lang="zh-CN" altLang="en-US" sz="1400" b="1" dirty="0">
                <a:solidFill>
                  <a:schemeClr val="tx1"/>
                </a:solidFill>
                <a:latin typeface="微软雅黑" panose="020B0503020204020204" charset="-122"/>
                <a:ea typeface="微软雅黑" panose="020B0503020204020204" charset="-122"/>
              </a:endParaRPr>
            </a:p>
          </p:txBody>
        </p:sp>
      </p:grpSp>
      <p:pic>
        <p:nvPicPr>
          <p:cNvPr id="130" name="图片 1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71360" y="3488906"/>
            <a:ext cx="669174" cy="6691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4" name="文本框 173"/>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2.10 </a:t>
            </a:r>
            <a:r>
              <a:rPr lang="zh-CN" altLang="en-US" sz="2200" b="1" dirty="0">
                <a:solidFill>
                  <a:schemeClr val="accent1"/>
                </a:solidFill>
                <a:latin typeface="微软雅黑" panose="020B0503020204020204" charset="-122"/>
                <a:ea typeface="微软雅黑" panose="020B0503020204020204" charset="-122"/>
              </a:rPr>
              <a:t>移动办公防护</a:t>
            </a:r>
            <a:endParaRPr lang="zh-CN" altLang="en-US" sz="2200" b="1" dirty="0">
              <a:solidFill>
                <a:schemeClr val="accent1"/>
              </a:solidFill>
              <a:latin typeface="微软雅黑" panose="020B0503020204020204" charset="-122"/>
              <a:ea typeface="微软雅黑" panose="020B0503020204020204" charset="-122"/>
            </a:endParaRPr>
          </a:p>
        </p:txBody>
      </p:sp>
      <p:sp>
        <p:nvSpPr>
          <p:cNvPr id="5" name="任意多边形 46"/>
          <p:cNvSpPr/>
          <p:nvPr/>
        </p:nvSpPr>
        <p:spPr>
          <a:xfrm flipH="1">
            <a:off x="1238250" y="4407535"/>
            <a:ext cx="9715500" cy="1937385"/>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任意多边形 46"/>
          <p:cNvSpPr/>
          <p:nvPr/>
        </p:nvSpPr>
        <p:spPr>
          <a:xfrm flipH="1">
            <a:off x="1379220" y="1064260"/>
            <a:ext cx="9715500" cy="2377440"/>
          </a:xfrm>
          <a:custGeom>
            <a:avLst/>
            <a:gdLst>
              <a:gd name="connsiteX0" fmla="*/ 9146329 w 9653158"/>
              <a:gd name="connsiteY0" fmla="*/ 100 h 539049"/>
              <a:gd name="connsiteX1" fmla="*/ 9117571 w 9653158"/>
              <a:gd name="connsiteY1" fmla="*/ 177 h 539049"/>
              <a:gd name="connsiteX2" fmla="*/ 5852599 w 9653158"/>
              <a:gd name="connsiteY2" fmla="*/ 177 h 539049"/>
              <a:gd name="connsiteX3" fmla="*/ 3800559 w 9653158"/>
              <a:gd name="connsiteY3" fmla="*/ 177 h 539049"/>
              <a:gd name="connsiteX4" fmla="*/ 535587 w 9653158"/>
              <a:gd name="connsiteY4" fmla="*/ 177 h 539049"/>
              <a:gd name="connsiteX5" fmla="*/ 387347 w 9653158"/>
              <a:gd name="connsiteY5" fmla="*/ 44325 h 539049"/>
              <a:gd name="connsiteX6" fmla="*/ 0 w 9653158"/>
              <a:gd name="connsiteY6" fmla="*/ 449235 h 539049"/>
              <a:gd name="connsiteX7" fmla="*/ 52561 w 9653158"/>
              <a:gd name="connsiteY7" fmla="*/ 539049 h 539049"/>
              <a:gd name="connsiteX8" fmla="*/ 3800559 w 9653158"/>
              <a:gd name="connsiteY8" fmla="*/ 539049 h 539049"/>
              <a:gd name="connsiteX9" fmla="*/ 5852599 w 9653158"/>
              <a:gd name="connsiteY9" fmla="*/ 539049 h 539049"/>
              <a:gd name="connsiteX10" fmla="*/ 9600597 w 9653158"/>
              <a:gd name="connsiteY10" fmla="*/ 539049 h 539049"/>
              <a:gd name="connsiteX11" fmla="*/ 9653158 w 9653158"/>
              <a:gd name="connsiteY11" fmla="*/ 449235 h 539049"/>
              <a:gd name="connsiteX12" fmla="*/ 9265811 w 9653158"/>
              <a:gd name="connsiteY12" fmla="*/ 44325 h 539049"/>
              <a:gd name="connsiteX13" fmla="*/ 9146329 w 9653158"/>
              <a:gd name="connsiteY13" fmla="*/ 10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58" h="539049">
                <a:moveTo>
                  <a:pt x="9146329" y="100"/>
                </a:moveTo>
                <a:cubicBezTo>
                  <a:pt x="9134766" y="-164"/>
                  <a:pt x="9124828" y="177"/>
                  <a:pt x="9117571" y="177"/>
                </a:cubicBezTo>
                <a:lnTo>
                  <a:pt x="5852599" y="177"/>
                </a:lnTo>
                <a:lnTo>
                  <a:pt x="3800559" y="177"/>
                </a:lnTo>
                <a:lnTo>
                  <a:pt x="535587" y="177"/>
                </a:lnTo>
                <a:cubicBezTo>
                  <a:pt x="506558" y="177"/>
                  <a:pt x="434644" y="-5278"/>
                  <a:pt x="387347" y="44325"/>
                </a:cubicBezTo>
                <a:lnTo>
                  <a:pt x="0" y="449235"/>
                </a:lnTo>
                <a:cubicBezTo>
                  <a:pt x="0" y="498838"/>
                  <a:pt x="23532" y="539049"/>
                  <a:pt x="52561" y="539049"/>
                </a:cubicBezTo>
                <a:lnTo>
                  <a:pt x="3800559" y="539049"/>
                </a:lnTo>
                <a:lnTo>
                  <a:pt x="5852599" y="539049"/>
                </a:lnTo>
                <a:lnTo>
                  <a:pt x="9600597" y="539049"/>
                </a:lnTo>
                <a:cubicBezTo>
                  <a:pt x="9629626" y="539049"/>
                  <a:pt x="9653158" y="498838"/>
                  <a:pt x="9653158" y="449235"/>
                </a:cubicBezTo>
                <a:lnTo>
                  <a:pt x="9265811" y="44325"/>
                </a:lnTo>
                <a:cubicBezTo>
                  <a:pt x="9230338" y="7123"/>
                  <a:pt x="9181018" y="891"/>
                  <a:pt x="9146329" y="100"/>
                </a:cubicBezTo>
                <a:close/>
              </a:path>
            </a:pathLst>
          </a:custGeom>
          <a:gradFill flip="none" rotWithShape="1">
            <a:gsLst>
              <a:gs pos="5479">
                <a:srgbClr val="8AA5CE">
                  <a:alpha val="0"/>
                </a:srgbClr>
              </a:gs>
              <a:gs pos="100000">
                <a:schemeClr val="accent1">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ounded Rectangle 116"/>
          <p:cNvSpPr/>
          <p:nvPr/>
        </p:nvSpPr>
        <p:spPr>
          <a:xfrm>
            <a:off x="4191635" y="1416685"/>
            <a:ext cx="5795010" cy="1876425"/>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 name="流程图: 摘录 84"/>
          <p:cNvSpPr/>
          <p:nvPr/>
        </p:nvSpPr>
        <p:spPr>
          <a:xfrm rot="10800000" flipV="1">
            <a:off x="1527175" y="3435350"/>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62" name="Rounded Rectangle 116"/>
          <p:cNvSpPr/>
          <p:nvPr/>
        </p:nvSpPr>
        <p:spPr>
          <a:xfrm>
            <a:off x="4191635" y="4705350"/>
            <a:ext cx="5795645" cy="1464945"/>
          </a:xfrm>
          <a:prstGeom prst="rect">
            <a:avLst/>
          </a:prstGeom>
          <a:solidFill>
            <a:schemeClr val="tx2">
              <a:lumMod val="20000"/>
              <a:lumOff val="80000"/>
              <a:alpha val="20000"/>
            </a:schemeClr>
          </a:solidFill>
          <a:ln w="12700">
            <a:solidFill>
              <a:srgbClr val="34477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zh-CN" altLang="en-US" sz="1600" dirty="0">
              <a:solidFill>
                <a:srgbClr val="344771"/>
              </a:solidFill>
              <a:latin typeface="微软雅黑" panose="020B0503020204020204" charset="-122"/>
              <a:ea typeface="微软雅黑" panose="020B0503020204020204" charset="-122"/>
            </a:endParaRPr>
          </a:p>
        </p:txBody>
      </p:sp>
      <p:sp>
        <p:nvSpPr>
          <p:cNvPr id="81" name="文本框 80"/>
          <p:cNvSpPr txBox="1"/>
          <p:nvPr/>
        </p:nvSpPr>
        <p:spPr>
          <a:xfrm>
            <a:off x="4306570" y="1355090"/>
            <a:ext cx="5554345" cy="193802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）外出办公人员要求</a:t>
            </a:r>
            <a:r>
              <a:rPr lang="zh-CN" altLang="en-US" sz="1600" dirty="0">
                <a:solidFill>
                  <a:srgbClr val="C00000"/>
                </a:solidFill>
                <a:latin typeface="微软雅黑" panose="020B0503020204020204" charset="-122"/>
                <a:ea typeface="微软雅黑" panose="020B0503020204020204" charset="-122"/>
                <a:sym typeface="+mn-ea"/>
              </a:rPr>
              <a:t>不用携带电脑，只需在移动端</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即可保证业务的正常开展，例如浏览加密文档，处理审批流程等；</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dirty="0">
                <a:solidFill>
                  <a:srgbClr val="C00000"/>
                </a:solidFill>
                <a:latin typeface="微软雅黑" panose="020B0503020204020204" charset="-122"/>
                <a:ea typeface="微软雅黑" panose="020B0503020204020204" charset="-122"/>
                <a:sym typeface="+mn-ea"/>
              </a:rPr>
              <a:t>可信合作伙伴</a:t>
            </a:r>
            <a:r>
              <a:rPr lang="zh-CN" altLang="zh-CN" sz="1600" dirty="0">
                <a:solidFill>
                  <a:srgbClr val="C00000"/>
                </a:solidFill>
                <a:latin typeface="微软雅黑" panose="020B0503020204020204" charset="-122"/>
                <a:ea typeface="微软雅黑" panose="020B0503020204020204" charset="-122"/>
                <a:sym typeface="+mn-ea"/>
              </a:rPr>
              <a:t>与公司内部文件互通频繁</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，需保障外发给合作伙伴的数据安全，也不想增加合作伙伴运维工作；</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3</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）对各种</a:t>
            </a:r>
            <a:r>
              <a:rPr lang="zh-CN" altLang="en-US" sz="1600" b="1" dirty="0">
                <a:solidFill>
                  <a:srgbClr val="C00000"/>
                </a:solidFill>
                <a:latin typeface="微软雅黑" panose="020B0503020204020204" charset="-122"/>
                <a:ea typeface="微软雅黑" panose="020B0503020204020204" charset="-122"/>
                <a:sym typeface="+mn-ea"/>
              </a:rPr>
              <a:t>离网</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情况，能保证正常业务不受影响。</a:t>
            </a:r>
            <a:endParaRPr lang="zh-CN" sz="16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83" name="文本框 82"/>
          <p:cNvSpPr txBox="1"/>
          <p:nvPr/>
        </p:nvSpPr>
        <p:spPr>
          <a:xfrm>
            <a:off x="2026285" y="1879600"/>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防护需求</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4" name="文本框 83"/>
          <p:cNvSpPr txBox="1"/>
          <p:nvPr/>
        </p:nvSpPr>
        <p:spPr>
          <a:xfrm>
            <a:off x="2026285" y="5132705"/>
            <a:ext cx="1929130" cy="460375"/>
          </a:xfrm>
          <a:prstGeom prst="rect">
            <a:avLst/>
          </a:prstGeom>
          <a:noFill/>
        </p:spPr>
        <p:txBody>
          <a:bodyPr wrap="square" rtlCol="0">
            <a:spAutoFit/>
          </a:bodyPr>
          <a:lstStyle/>
          <a:p>
            <a:r>
              <a:rPr lang="zh-CN" altLang="en-US" sz="2400">
                <a:solidFill>
                  <a:schemeClr val="tx2">
                    <a:lumMod val="50000"/>
                  </a:schemeClr>
                </a:solidFill>
                <a:latin typeface="微软雅黑" panose="020B0503020204020204" charset="-122"/>
                <a:ea typeface="微软雅黑" panose="020B0503020204020204" charset="-122"/>
              </a:rPr>
              <a:t>解决方案</a:t>
            </a:r>
            <a:endParaRPr lang="zh-CN" altLang="en-US" sz="2400">
              <a:solidFill>
                <a:schemeClr val="tx2">
                  <a:lumMod val="50000"/>
                </a:schemeClr>
              </a:solidFill>
              <a:latin typeface="微软雅黑" panose="020B0503020204020204" charset="-122"/>
              <a:ea typeface="微软雅黑" panose="020B0503020204020204" charset="-122"/>
            </a:endParaRPr>
          </a:p>
        </p:txBody>
      </p:sp>
      <p:sp>
        <p:nvSpPr>
          <p:cNvPr id="86" name="流程图: 摘录 84"/>
          <p:cNvSpPr/>
          <p:nvPr/>
        </p:nvSpPr>
        <p:spPr>
          <a:xfrm rot="10800000" flipV="1">
            <a:off x="7232650" y="3441065"/>
            <a:ext cx="2927350" cy="683895"/>
          </a:xfrm>
          <a:prstGeom prst="flowChartExtract">
            <a:avLst/>
          </a:prstGeom>
          <a:gradFill>
            <a:gsLst>
              <a:gs pos="100000">
                <a:srgbClr val="E6EAEF">
                  <a:alpha val="0"/>
                </a:srgbClr>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ea"/>
              <a:cs typeface="+mn-cs"/>
            </a:endParaRPr>
          </a:p>
        </p:txBody>
      </p:sp>
      <p:sp>
        <p:nvSpPr>
          <p:cNvPr id="3" name="文本框 2"/>
          <p:cNvSpPr txBox="1"/>
          <p:nvPr/>
        </p:nvSpPr>
        <p:spPr>
          <a:xfrm>
            <a:off x="4191635" y="4732655"/>
            <a:ext cx="5669280" cy="1198880"/>
          </a:xfrm>
          <a:prstGeom prst="rect">
            <a:avLst/>
          </a:prstGeom>
          <a:noFill/>
        </p:spPr>
        <p:txBody>
          <a:bodyPr wrap="square" rtlCol="0" anchor="t">
            <a:spAutoFit/>
          </a:bodyPr>
          <a:lstStyle/>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1</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出差</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提供</a:t>
            </a:r>
            <a:r>
              <a:rPr lang="zh-CN" altLang="en-US" sz="1600" b="1" dirty="0">
                <a:solidFill>
                  <a:srgbClr val="C00000"/>
                </a:solidFill>
                <a:latin typeface="微软雅黑" panose="020B0503020204020204" charset="-122"/>
                <a:ea typeface="微软雅黑" panose="020B0503020204020204" charset="-122"/>
                <a:sym typeface="+mn-ea"/>
              </a:rPr>
              <a:t>移动终端</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应用解决方案；</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2</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协同合作</a:t>
            </a:r>
            <a:r>
              <a:rPr lang="en-US"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提供</a:t>
            </a:r>
            <a:r>
              <a:rPr lang="en-US" altLang="zh-CN" sz="1600" b="1" dirty="0">
                <a:solidFill>
                  <a:srgbClr val="C00000"/>
                </a:solidFill>
                <a:latin typeface="微软雅黑" panose="020B0503020204020204" charset="-122"/>
                <a:ea typeface="微软雅黑" panose="020B0503020204020204" charset="-122"/>
                <a:sym typeface="+mn-ea"/>
              </a:rPr>
              <a:t>U</a:t>
            </a:r>
            <a:r>
              <a:rPr lang="zh-CN" altLang="en-US" sz="1600" b="1" dirty="0">
                <a:solidFill>
                  <a:srgbClr val="C00000"/>
                </a:solidFill>
                <a:latin typeface="微软雅黑" panose="020B0503020204020204" charset="-122"/>
                <a:ea typeface="微软雅黑" panose="020B0503020204020204" charset="-122"/>
                <a:sym typeface="+mn-ea"/>
              </a:rPr>
              <a:t>盘客户端</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解决方案；</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gn="just">
              <a:lnSpc>
                <a:spcPct val="150000"/>
              </a:lnSpc>
            </a:pP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3</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离网办公</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提供</a:t>
            </a:r>
            <a:r>
              <a:rPr lang="zh-CN" altLang="en-US" sz="1600" b="1" dirty="0">
                <a:solidFill>
                  <a:srgbClr val="C00000"/>
                </a:solidFill>
                <a:latin typeface="微软雅黑" panose="020B0503020204020204" charset="-122"/>
                <a:ea typeface="微软雅黑" panose="020B0503020204020204" charset="-122"/>
                <a:sym typeface="+mn-ea"/>
              </a:rPr>
              <a:t>离线办公</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解决方案  。</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图片 217"/>
          <p:cNvPicPr>
            <a:picLocks noChangeAspect="1"/>
          </p:cNvPicPr>
          <p:nvPr/>
        </p:nvPicPr>
        <p:blipFill>
          <a:blip r:embed="rId1"/>
          <a:stretch>
            <a:fillRect/>
          </a:stretch>
        </p:blipFill>
        <p:spPr>
          <a:xfrm>
            <a:off x="7757160" y="2772410"/>
            <a:ext cx="375920" cy="447675"/>
          </a:xfrm>
          <a:prstGeom prst="rect">
            <a:avLst/>
          </a:prstGeom>
        </p:spPr>
      </p:pic>
      <p:pic>
        <p:nvPicPr>
          <p:cNvPr id="217" name="Picture 55" descr="Docu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1440" y="3593465"/>
            <a:ext cx="495935" cy="53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55" descr="Docu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4155" y="3154045"/>
            <a:ext cx="495935" cy="53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2.10.1 </a:t>
            </a:r>
            <a:r>
              <a:rPr lang="zh-CN" altLang="en-US" sz="2200" b="1" dirty="0">
                <a:solidFill>
                  <a:schemeClr val="accent1"/>
                </a:solidFill>
                <a:latin typeface="微软雅黑" panose="020B0503020204020204" charset="-122"/>
                <a:ea typeface="微软雅黑" panose="020B0503020204020204" charset="-122"/>
              </a:rPr>
              <a:t>移动办公解决方案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944245" y="812800"/>
            <a:ext cx="6333937" cy="3568065"/>
            <a:chOff x="1564234" y="1285226"/>
            <a:chExt cx="6349853" cy="5049911"/>
          </a:xfrm>
        </p:grpSpPr>
        <p:sp>
          <p:nvSpPr>
            <p:cNvPr id="3" name="文本框 2"/>
            <p:cNvSpPr txBox="1"/>
            <p:nvPr/>
          </p:nvSpPr>
          <p:spPr>
            <a:xfrm>
              <a:off x="4903754" y="1285226"/>
              <a:ext cx="3010333" cy="521258"/>
            </a:xfrm>
            <a:prstGeom prst="rect">
              <a:avLst/>
            </a:prstGeom>
            <a:noFill/>
          </p:spPr>
          <p:txBody>
            <a:bodyPr wrap="square" rtlCol="0">
              <a:spAutoFit/>
            </a:bodyPr>
            <a:lstStyle>
              <a:defPPr>
                <a:defRPr lang="zh-CN"/>
              </a:defPPr>
              <a:lvl1pPr>
                <a:defRPr b="1">
                  <a:solidFill>
                    <a:srgbClr val="FF0000"/>
                  </a:solidFill>
                </a:defRPr>
              </a:lvl1pPr>
            </a:lstStyle>
            <a:p>
              <a:pPr algn="ct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移动终端应用</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2505689"/>
              <a:ext cx="1524010" cy="3829448"/>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720725" y="4729480"/>
            <a:ext cx="9213850" cy="156845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密文预览：</a:t>
            </a:r>
            <a:r>
              <a:rPr lang="zh-CN" altLang="en-US" sz="1600" dirty="0">
                <a:latin typeface="微软雅黑" panose="020B0503020204020204" charset="-122"/>
                <a:ea typeface="微软雅黑" panose="020B0503020204020204" charset="-122"/>
              </a:rPr>
              <a:t>内部加密文档通过其他工具（如：钉钉、邮件等）发送到移动设备上（手机、PAD）上，用户通过</a:t>
            </a:r>
            <a:r>
              <a:rPr lang="zh-CN" altLang="en-US" sz="1600" b="1" dirty="0">
                <a:solidFill>
                  <a:srgbClr val="C00000"/>
                </a:solidFill>
                <a:latin typeface="微软雅黑" panose="020B0503020204020204" charset="-122"/>
                <a:ea typeface="微软雅黑" panose="020B0503020204020204" charset="-122"/>
              </a:rPr>
              <a:t>MTS应用程序</a:t>
            </a:r>
            <a:r>
              <a:rPr lang="zh-CN" altLang="en-US" sz="1600" dirty="0">
                <a:latin typeface="微软雅黑" panose="020B0503020204020204" charset="-122"/>
                <a:ea typeface="微软雅黑" panose="020B0503020204020204" charset="-122"/>
              </a:rPr>
              <a:t>可正常预览加密文档；</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加解密处理：</a:t>
            </a:r>
            <a:r>
              <a:rPr lang="zh-CN" altLang="en-US" sz="1600" dirty="0">
                <a:latin typeface="微软雅黑" panose="020B0503020204020204" charset="-122"/>
                <a:ea typeface="微软雅黑" panose="020B0503020204020204" charset="-122"/>
              </a:rPr>
              <a:t>手机、pad上对文档进行加解密操作，满足移动端数据安全防护、业务交互需求；</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b="1" dirty="0">
                <a:solidFill>
                  <a:srgbClr val="C00000"/>
                </a:solidFill>
                <a:latin typeface="微软雅黑" panose="020B0503020204020204" charset="-122"/>
                <a:ea typeface="微软雅黑" panose="020B0503020204020204" charset="-122"/>
              </a:rPr>
              <a:t>审批流程：</a:t>
            </a:r>
            <a:r>
              <a:rPr lang="zh-CN" altLang="en-US" sz="1600" dirty="0">
                <a:latin typeface="微软雅黑" panose="020B0503020204020204" charset="-122"/>
                <a:ea typeface="微软雅黑" panose="020B0503020204020204" charset="-122"/>
              </a:rPr>
              <a:t> 移动端处理内部发出的审批流程，既保证业务的连续性，也提高领导审批的便捷性。</a:t>
            </a:r>
            <a:endParaRPr lang="zh-CN" altLang="en-US" sz="1600" dirty="0">
              <a:latin typeface="微软雅黑" panose="020B0503020204020204" charset="-122"/>
              <a:ea typeface="微软雅黑" panose="020B0503020204020204" charset="-122"/>
            </a:endParaRPr>
          </a:p>
        </p:txBody>
      </p:sp>
      <p:grpSp>
        <p:nvGrpSpPr>
          <p:cNvPr id="4" name="组合 3"/>
          <p:cNvGrpSpPr/>
          <p:nvPr/>
        </p:nvGrpSpPr>
        <p:grpSpPr>
          <a:xfrm>
            <a:off x="1269364" y="1263532"/>
            <a:ext cx="2602866" cy="2187693"/>
            <a:chOff x="1667253" y="1585363"/>
            <a:chExt cx="3041877" cy="2879139"/>
          </a:xfrm>
        </p:grpSpPr>
        <p:sp>
          <p:nvSpPr>
            <p:cNvPr id="5" name="文本框 16"/>
            <p:cNvSpPr txBox="1"/>
            <p:nvPr/>
          </p:nvSpPr>
          <p:spPr>
            <a:xfrm>
              <a:off x="1667253" y="1585363"/>
              <a:ext cx="1139129" cy="443756"/>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en-US" altLang="zh-CN" sz="1600" b="1" dirty="0">
                  <a:solidFill>
                    <a:schemeClr val="tx1"/>
                  </a:solidFill>
                  <a:latin typeface="微软雅黑" panose="020B0503020204020204" charset="-122"/>
                  <a:ea typeface="微软雅黑" panose="020B0503020204020204" charset="-122"/>
                </a:rPr>
                <a:t>PC</a:t>
              </a:r>
              <a:r>
                <a:rPr lang="zh-CN" altLang="en-US" sz="1600" b="1" dirty="0">
                  <a:solidFill>
                    <a:schemeClr val="tx1"/>
                  </a:solidFill>
                  <a:latin typeface="微软雅黑" panose="020B0503020204020204" charset="-122"/>
                  <a:ea typeface="微软雅黑" panose="020B0503020204020204" charset="-122"/>
                </a:rPr>
                <a:t>终端</a:t>
              </a:r>
              <a:endParaRPr lang="zh-CN" altLang="en-US" sz="1600" b="1" dirty="0">
                <a:solidFill>
                  <a:schemeClr val="tx1"/>
                </a:solidFill>
                <a:latin typeface="微软雅黑" panose="020B0503020204020204" charset="-122"/>
                <a:ea typeface="微软雅黑" panose="020B0503020204020204" charset="-122"/>
              </a:endParaRPr>
            </a:p>
          </p:txBody>
        </p:sp>
        <p:sp>
          <p:nvSpPr>
            <p:cNvPr id="28" name="圆角矩形 27"/>
            <p:cNvSpPr/>
            <p:nvPr/>
          </p:nvSpPr>
          <p:spPr bwMode="auto">
            <a:xfrm>
              <a:off x="1667587" y="3043087"/>
              <a:ext cx="1180431" cy="1133803"/>
            </a:xfrm>
            <a:prstGeom prst="roundRect">
              <a:avLst/>
            </a:prstGeom>
            <a:noFill/>
            <a:ln w="28575" cmpd="thickThin">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29" name="Picture 40"/>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02404" y="308528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0"/>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75211" y="3082202"/>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0"/>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11115" y="3638265"/>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0"/>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33879" y="3601037"/>
              <a:ext cx="454800" cy="47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6" name="直接箭头连接符 145"/>
            <p:cNvCxnSpPr>
              <a:stCxn id="28" idx="3"/>
              <a:endCxn id="202" idx="1"/>
            </p:cNvCxnSpPr>
            <p:nvPr/>
          </p:nvCxnSpPr>
          <p:spPr bwMode="auto">
            <a:xfrm flipV="1">
              <a:off x="2847939" y="2758839"/>
              <a:ext cx="1861191" cy="851577"/>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sp>
          <p:nvSpPr>
            <p:cNvPr id="150" name="文本框 82"/>
            <p:cNvSpPr txBox="1"/>
            <p:nvPr/>
          </p:nvSpPr>
          <p:spPr>
            <a:xfrm rot="1560000">
              <a:off x="3029754" y="4060859"/>
              <a:ext cx="1192558"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发送密文</a:t>
              </a:r>
              <a:endParaRPr lang="zh-CN" altLang="en-US" sz="1400" b="1" dirty="0">
                <a:solidFill>
                  <a:schemeClr val="tx1"/>
                </a:solidFill>
                <a:latin typeface="微软雅黑" panose="020B0503020204020204" charset="-122"/>
                <a:ea typeface="微软雅黑" panose="020B0503020204020204" charset="-122"/>
              </a:endParaRPr>
            </a:p>
          </p:txBody>
        </p:sp>
        <p:sp>
          <p:nvSpPr>
            <p:cNvPr id="151" name="文本框 83"/>
            <p:cNvSpPr txBox="1"/>
            <p:nvPr/>
          </p:nvSpPr>
          <p:spPr>
            <a:xfrm rot="20100000">
              <a:off x="3063892" y="2681955"/>
              <a:ext cx="1158421" cy="403643"/>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发起流程</a:t>
              </a:r>
              <a:endParaRPr lang="zh-CN" altLang="en-US" sz="1400" b="1" dirty="0">
                <a:solidFill>
                  <a:schemeClr val="tx1"/>
                </a:solidFill>
                <a:latin typeface="微软雅黑" panose="020B0503020204020204" charset="-122"/>
                <a:ea typeface="微软雅黑" panose="020B0503020204020204" charset="-122"/>
              </a:endParaRPr>
            </a:p>
          </p:txBody>
        </p:sp>
      </p:grpSp>
      <p:pic>
        <p:nvPicPr>
          <p:cNvPr id="202" name="图片 201" descr="32303038313138363b32303039303531373bcad6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2230" y="1744980"/>
            <a:ext cx="820420" cy="820420"/>
          </a:xfrm>
          <a:prstGeom prst="rect">
            <a:avLst/>
          </a:prstGeom>
        </p:spPr>
      </p:pic>
      <p:pic>
        <p:nvPicPr>
          <p:cNvPr id="203" name="图片 202"/>
          <p:cNvPicPr>
            <a:picLocks noChangeAspect="1"/>
          </p:cNvPicPr>
          <p:nvPr/>
        </p:nvPicPr>
        <p:blipFill>
          <a:blip r:embed="rId6"/>
          <a:stretch>
            <a:fillRect/>
          </a:stretch>
        </p:blipFill>
        <p:spPr>
          <a:xfrm>
            <a:off x="7713980" y="1890395"/>
            <a:ext cx="454660" cy="508635"/>
          </a:xfrm>
          <a:prstGeom prst="rect">
            <a:avLst/>
          </a:prstGeom>
        </p:spPr>
      </p:pic>
      <p:pic>
        <p:nvPicPr>
          <p:cNvPr id="204" name="图片 203" descr="32303038313138363b32303039303531373bcad6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6815" y="1734820"/>
            <a:ext cx="820420" cy="820420"/>
          </a:xfrm>
          <a:prstGeom prst="rect">
            <a:avLst/>
          </a:prstGeom>
        </p:spPr>
      </p:pic>
      <p:cxnSp>
        <p:nvCxnSpPr>
          <p:cNvPr id="205" name="直接箭头连接符 204"/>
          <p:cNvCxnSpPr>
            <a:endCxn id="206" idx="1"/>
          </p:cNvCxnSpPr>
          <p:nvPr/>
        </p:nvCxnSpPr>
        <p:spPr bwMode="auto">
          <a:xfrm>
            <a:off x="2279650" y="2802255"/>
            <a:ext cx="1592580" cy="617855"/>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pic>
        <p:nvPicPr>
          <p:cNvPr id="206" name="图片 205" descr="32303038313138363b32303039303531373bcad6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2230" y="3009900"/>
            <a:ext cx="820420" cy="820420"/>
          </a:xfrm>
          <a:prstGeom prst="rect">
            <a:avLst/>
          </a:prstGeom>
        </p:spPr>
      </p:pic>
      <p:sp>
        <p:nvSpPr>
          <p:cNvPr id="207" name="矩形 206"/>
          <p:cNvSpPr/>
          <p:nvPr/>
        </p:nvSpPr>
        <p:spPr>
          <a:xfrm>
            <a:off x="3522345" y="1685290"/>
            <a:ext cx="1520190" cy="269494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208" name="文本框 16"/>
          <p:cNvSpPr txBox="1"/>
          <p:nvPr/>
        </p:nvSpPr>
        <p:spPr>
          <a:xfrm>
            <a:off x="3795395" y="1252737"/>
            <a:ext cx="974727" cy="337185"/>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rPr>
              <a:t>移动端</a:t>
            </a:r>
            <a:endParaRPr lang="zh-CN" altLang="en-US" sz="1600" b="1" dirty="0">
              <a:solidFill>
                <a:schemeClr val="tx1"/>
              </a:solidFill>
              <a:latin typeface="微软雅黑" panose="020B0503020204020204" charset="-122"/>
              <a:ea typeface="微软雅黑" panose="020B0503020204020204" charset="-122"/>
            </a:endParaRPr>
          </a:p>
        </p:txBody>
      </p:sp>
      <p:cxnSp>
        <p:nvCxnSpPr>
          <p:cNvPr id="209" name="直接箭头连接符 208"/>
          <p:cNvCxnSpPr>
            <a:stCxn id="202" idx="3"/>
            <a:endCxn id="204" idx="1"/>
          </p:cNvCxnSpPr>
          <p:nvPr/>
        </p:nvCxnSpPr>
        <p:spPr bwMode="auto">
          <a:xfrm flipV="1">
            <a:off x="4692650" y="2145030"/>
            <a:ext cx="2844165" cy="10160"/>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sp>
        <p:nvSpPr>
          <p:cNvPr id="210" name="文本框 83"/>
          <p:cNvSpPr txBox="1"/>
          <p:nvPr/>
        </p:nvSpPr>
        <p:spPr>
          <a:xfrm>
            <a:off x="5410201" y="1838325"/>
            <a:ext cx="99123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审批处理</a:t>
            </a:r>
            <a:endParaRPr lang="zh-CN" altLang="en-US" sz="1400" b="1" dirty="0">
              <a:solidFill>
                <a:schemeClr val="tx1"/>
              </a:solidFill>
              <a:latin typeface="微软雅黑" panose="020B0503020204020204" charset="-122"/>
              <a:ea typeface="微软雅黑" panose="020B0503020204020204" charset="-122"/>
            </a:endParaRPr>
          </a:p>
        </p:txBody>
      </p:sp>
      <p:pic>
        <p:nvPicPr>
          <p:cNvPr id="211" name="图片 210" descr="32303038313138363b32303039303531373bcad6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7290" y="2617470"/>
            <a:ext cx="820420" cy="820420"/>
          </a:xfrm>
          <a:prstGeom prst="rect">
            <a:avLst/>
          </a:prstGeom>
        </p:spPr>
      </p:pic>
      <p:pic>
        <p:nvPicPr>
          <p:cNvPr id="212" name="图片 211" descr="32303038313138363b32303039303531373bcad6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6815" y="3437890"/>
            <a:ext cx="820420" cy="820420"/>
          </a:xfrm>
          <a:prstGeom prst="rect">
            <a:avLst/>
          </a:prstGeom>
        </p:spPr>
      </p:pic>
      <p:cxnSp>
        <p:nvCxnSpPr>
          <p:cNvPr id="213" name="直接箭头连接符 212"/>
          <p:cNvCxnSpPr>
            <a:stCxn id="206" idx="3"/>
            <a:endCxn id="211" idx="1"/>
          </p:cNvCxnSpPr>
          <p:nvPr/>
        </p:nvCxnSpPr>
        <p:spPr bwMode="auto">
          <a:xfrm flipV="1">
            <a:off x="4692650" y="3027680"/>
            <a:ext cx="2834640" cy="392430"/>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cxnSp>
        <p:nvCxnSpPr>
          <p:cNvPr id="214" name="直接箭头连接符 213"/>
          <p:cNvCxnSpPr>
            <a:stCxn id="206" idx="3"/>
            <a:endCxn id="212" idx="1"/>
          </p:cNvCxnSpPr>
          <p:nvPr/>
        </p:nvCxnSpPr>
        <p:spPr bwMode="auto">
          <a:xfrm>
            <a:off x="4692650" y="3420110"/>
            <a:ext cx="2844165" cy="427990"/>
          </a:xfrm>
          <a:prstGeom prst="straightConnector1">
            <a:avLst/>
          </a:prstGeom>
          <a:solidFill>
            <a:schemeClr val="accent1"/>
          </a:solidFill>
          <a:ln w="57150" cap="flat" cmpd="sng" algn="ctr">
            <a:solidFill>
              <a:schemeClr val="accent1">
                <a:lumMod val="75000"/>
              </a:schemeClr>
            </a:solidFill>
            <a:prstDash val="sysDash"/>
            <a:round/>
            <a:headEnd type="none" w="med" len="med"/>
            <a:tailEnd type="triangle"/>
          </a:ln>
          <a:effectLst/>
        </p:spPr>
      </p:cxnSp>
      <p:sp>
        <p:nvSpPr>
          <p:cNvPr id="215" name="文本框 83"/>
          <p:cNvSpPr txBox="1"/>
          <p:nvPr/>
        </p:nvSpPr>
        <p:spPr>
          <a:xfrm rot="660000">
            <a:off x="5547995" y="3706495"/>
            <a:ext cx="127317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解密处理</a:t>
            </a:r>
            <a:endParaRPr lang="zh-CN" altLang="en-US" sz="1400" b="1" dirty="0">
              <a:solidFill>
                <a:schemeClr val="tx1"/>
              </a:solidFill>
              <a:latin typeface="微软雅黑" panose="020B0503020204020204" charset="-122"/>
              <a:ea typeface="微软雅黑" panose="020B0503020204020204" charset="-122"/>
            </a:endParaRPr>
          </a:p>
        </p:txBody>
      </p:sp>
      <p:sp>
        <p:nvSpPr>
          <p:cNvPr id="216" name="文本框 83"/>
          <p:cNvSpPr txBox="1"/>
          <p:nvPr/>
        </p:nvSpPr>
        <p:spPr>
          <a:xfrm rot="20880000">
            <a:off x="5583556" y="2851785"/>
            <a:ext cx="99123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密文浏览</a:t>
            </a:r>
            <a:endParaRPr lang="zh-CN" altLang="en-US" sz="1400" b="1" dirty="0">
              <a:solidFill>
                <a:schemeClr val="tx1"/>
              </a:solidFill>
              <a:latin typeface="微软雅黑" panose="020B0503020204020204" charset="-122"/>
              <a:ea typeface="微软雅黑" panose="020B0503020204020204" charset="-122"/>
            </a:endParaRPr>
          </a:p>
        </p:txBody>
      </p:sp>
      <p:pic>
        <p:nvPicPr>
          <p:cNvPr id="21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5336" y="3472907"/>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2621" y="2991577"/>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矩形 222"/>
          <p:cNvSpPr/>
          <p:nvPr/>
        </p:nvSpPr>
        <p:spPr>
          <a:xfrm>
            <a:off x="6838315" y="1600835"/>
            <a:ext cx="2980690" cy="269494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225" name="文本框 83"/>
          <p:cNvSpPr txBox="1"/>
          <p:nvPr/>
        </p:nvSpPr>
        <p:spPr>
          <a:xfrm>
            <a:off x="8357236" y="1838325"/>
            <a:ext cx="99123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审批通过</a:t>
            </a:r>
            <a:endParaRPr lang="zh-CN" altLang="en-US" sz="1400" b="1" dirty="0">
              <a:solidFill>
                <a:schemeClr val="tx1"/>
              </a:solidFill>
              <a:latin typeface="微软雅黑" panose="020B0503020204020204" charset="-122"/>
              <a:ea typeface="微软雅黑" panose="020B0503020204020204" charset="-122"/>
            </a:endParaRPr>
          </a:p>
        </p:txBody>
      </p:sp>
      <p:sp>
        <p:nvSpPr>
          <p:cNvPr id="226" name="文本框 83"/>
          <p:cNvSpPr txBox="1"/>
          <p:nvPr/>
        </p:nvSpPr>
        <p:spPr>
          <a:xfrm>
            <a:off x="8357235" y="2155190"/>
            <a:ext cx="1256030"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审批不通过</a:t>
            </a:r>
            <a:endParaRPr lang="zh-CN" altLang="en-US" sz="1400" b="1" dirty="0">
              <a:solidFill>
                <a:schemeClr val="tx1"/>
              </a:solidFill>
              <a:latin typeface="微软雅黑" panose="020B0503020204020204" charset="-122"/>
              <a:ea typeface="微软雅黑" panose="020B0503020204020204" charset="-122"/>
            </a:endParaRPr>
          </a:p>
        </p:txBody>
      </p:sp>
      <p:sp>
        <p:nvSpPr>
          <p:cNvPr id="227" name="文本框 83"/>
          <p:cNvSpPr txBox="1"/>
          <p:nvPr/>
        </p:nvSpPr>
        <p:spPr>
          <a:xfrm>
            <a:off x="8333741" y="2827020"/>
            <a:ext cx="99123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正常浏览</a:t>
            </a:r>
            <a:endParaRPr lang="zh-CN" altLang="en-US" sz="1400" b="1" dirty="0">
              <a:solidFill>
                <a:schemeClr val="tx1"/>
              </a:solidFill>
              <a:latin typeface="微软雅黑" panose="020B0503020204020204" charset="-122"/>
              <a:ea typeface="微软雅黑" panose="020B0503020204020204" charset="-122"/>
            </a:endParaRPr>
          </a:p>
        </p:txBody>
      </p:sp>
      <p:sp>
        <p:nvSpPr>
          <p:cNvPr id="236" name="文本框 83"/>
          <p:cNvSpPr txBox="1"/>
          <p:nvPr/>
        </p:nvSpPr>
        <p:spPr>
          <a:xfrm>
            <a:off x="8357235" y="3659505"/>
            <a:ext cx="1256030"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加解密处理</a:t>
            </a:r>
            <a:endParaRPr lang="zh-CN" altLang="en-US" sz="1400" b="1" dirty="0">
              <a:solidFill>
                <a:schemeClr val="tx1"/>
              </a:solidFill>
              <a:latin typeface="微软雅黑" panose="020B0503020204020204" charset="-122"/>
              <a:ea typeface="微软雅黑" panose="020B0503020204020204" charset="-122"/>
            </a:endParaRPr>
          </a:p>
        </p:txBody>
      </p:sp>
      <p:sp>
        <p:nvSpPr>
          <p:cNvPr id="237" name="文本框 16"/>
          <p:cNvSpPr txBox="1"/>
          <p:nvPr/>
        </p:nvSpPr>
        <p:spPr>
          <a:xfrm>
            <a:off x="7484110" y="1252855"/>
            <a:ext cx="1190625" cy="337185"/>
          </a:xfrm>
          <a:prstGeom prst="rect">
            <a:avLst/>
          </a:prstGeom>
          <a:noFill/>
        </p:spPr>
        <p:txBody>
          <a:bodyPr wrap="square" rtlCol="0">
            <a:spAutoFit/>
          </a:bodyPr>
          <a:lstStyle/>
          <a:p>
            <a:r>
              <a:rPr lang="en-US" altLang="zh-CN" sz="1400" b="1" dirty="0">
                <a:solidFill>
                  <a:schemeClr val="tx1"/>
                </a:solidFill>
                <a:latin typeface="微软雅黑" panose="020B0503020204020204" charset="-122"/>
                <a:ea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rPr>
              <a:t>操作内容</a:t>
            </a:r>
            <a:endParaRPr lang="zh-CN" altLang="en-US" sz="1600"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2.10.2 </a:t>
            </a:r>
            <a:r>
              <a:rPr lang="zh-CN" altLang="en-US" sz="2200" b="1" dirty="0">
                <a:solidFill>
                  <a:schemeClr val="accent1"/>
                </a:solidFill>
                <a:latin typeface="微软雅黑" panose="020B0503020204020204" charset="-122"/>
                <a:ea typeface="微软雅黑" panose="020B0503020204020204" charset="-122"/>
              </a:rPr>
              <a:t>移动办公解决方案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732155" y="742950"/>
            <a:ext cx="10727055" cy="4083050"/>
            <a:chOff x="1539407" y="1402060"/>
            <a:chExt cx="10323034" cy="5102037"/>
          </a:xfrm>
        </p:grpSpPr>
        <p:sp>
          <p:nvSpPr>
            <p:cNvPr id="3" name="文本框 2"/>
            <p:cNvSpPr txBox="1"/>
            <p:nvPr/>
          </p:nvSpPr>
          <p:spPr>
            <a:xfrm>
              <a:off x="5207410" y="1402060"/>
              <a:ext cx="3010333" cy="460215"/>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dirty="0">
                  <a:solidFill>
                    <a:schemeClr val="tx1"/>
                  </a:solidFill>
                  <a:latin typeface="微软雅黑" panose="020B0503020204020204" charset="-122"/>
                  <a:ea typeface="微软雅黑" panose="020B0503020204020204" charset="-122"/>
                  <a:sym typeface="+mn-ea"/>
                </a:rPr>
                <a:t>移动介质安全性保障</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39407" y="2020176"/>
              <a:ext cx="10323034" cy="4483921"/>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961557" y="1344295"/>
            <a:ext cx="9625159" cy="3265170"/>
            <a:chOff x="-280990" y="2298700"/>
            <a:chExt cx="9800207" cy="3756762"/>
          </a:xfrm>
        </p:grpSpPr>
        <p:pic>
          <p:nvPicPr>
            <p:cNvPr id="40" name="Picture 22" descr="08281_15"/>
            <p:cNvPicPr>
              <a:picLocks noChangeAspect="1" noChangeArrowheads="1"/>
            </p:cNvPicPr>
            <p:nvPr/>
          </p:nvPicPr>
          <p:blipFill>
            <a:blip r:embed="rId1" cstate="print"/>
            <a:srcRect/>
            <a:stretch>
              <a:fillRect/>
            </a:stretch>
          </p:blipFill>
          <p:spPr bwMode="auto">
            <a:xfrm>
              <a:off x="7525921" y="5241703"/>
              <a:ext cx="510389" cy="567047"/>
            </a:xfrm>
            <a:prstGeom prst="rect">
              <a:avLst/>
            </a:prstGeom>
            <a:noFill/>
            <a:ln w="9525">
              <a:noFill/>
              <a:miter lim="800000"/>
              <a:headEnd/>
              <a:tailEnd/>
            </a:ln>
          </p:spPr>
        </p:pic>
        <p:pic>
          <p:nvPicPr>
            <p:cNvPr id="41" name="Picture 5" descr="Office%20Gir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732" y="2776789"/>
              <a:ext cx="378288" cy="3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3" descr="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1801" y="3548225"/>
              <a:ext cx="378288" cy="3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4" descr="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146" y="4411605"/>
              <a:ext cx="553445" cy="55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96"/>
            <p:cNvSpPr txBox="1">
              <a:spLocks noChangeArrowheads="1"/>
            </p:cNvSpPr>
            <p:nvPr/>
          </p:nvSpPr>
          <p:spPr bwMode="gray">
            <a:xfrm>
              <a:off x="8111683" y="2855421"/>
              <a:ext cx="1237494"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竞争对手窃密</a:t>
              </a:r>
              <a:endParaRPr lang="zh-CN" altLang="en-US" sz="1200" kern="0" dirty="0">
                <a:solidFill>
                  <a:schemeClr val="tx1"/>
                </a:solidFill>
                <a:ea typeface="微软雅黑" panose="020B0503020204020204" charset="-122"/>
              </a:endParaRPr>
            </a:p>
          </p:txBody>
        </p:sp>
        <p:sp>
          <p:nvSpPr>
            <p:cNvPr id="51" name="Text Box 97"/>
            <p:cNvSpPr txBox="1">
              <a:spLocks noChangeArrowheads="1"/>
            </p:cNvSpPr>
            <p:nvPr/>
          </p:nvSpPr>
          <p:spPr bwMode="gray">
            <a:xfrm>
              <a:off x="8163405" y="3615980"/>
              <a:ext cx="1355812"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员工离职拷贝</a:t>
              </a:r>
              <a:endParaRPr lang="zh-CN" altLang="en-US" sz="1200" kern="0" dirty="0">
                <a:solidFill>
                  <a:schemeClr val="tx1"/>
                </a:solidFill>
                <a:ea typeface="微软雅黑" panose="020B0503020204020204" charset="-122"/>
              </a:endParaRPr>
            </a:p>
          </p:txBody>
        </p:sp>
        <p:sp>
          <p:nvSpPr>
            <p:cNvPr id="52" name="Text Box 99"/>
            <p:cNvSpPr txBox="1">
              <a:spLocks noChangeArrowheads="1"/>
            </p:cNvSpPr>
            <p:nvPr/>
          </p:nvSpPr>
          <p:spPr bwMode="gray">
            <a:xfrm>
              <a:off x="8235822" y="4516812"/>
              <a:ext cx="989866"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defRPr/>
              </a:pPr>
              <a:r>
                <a:rPr lang="zh-CN" altLang="en-US" sz="1200" kern="0" dirty="0">
                  <a:solidFill>
                    <a:schemeClr val="tx1"/>
                  </a:solidFill>
                  <a:ea typeface="微软雅黑" panose="020B0503020204020204" charset="-122"/>
                </a:rPr>
                <a:t>恶意破解</a:t>
              </a:r>
              <a:endParaRPr lang="zh-CN" altLang="en-US" sz="1200" kern="0" dirty="0">
                <a:solidFill>
                  <a:schemeClr val="tx1"/>
                </a:solidFill>
                <a:ea typeface="微软雅黑" panose="020B0503020204020204" charset="-122"/>
              </a:endParaRPr>
            </a:p>
          </p:txBody>
        </p:sp>
        <p:sp>
          <p:nvSpPr>
            <p:cNvPr id="53" name="Text Box 100"/>
            <p:cNvSpPr txBox="1">
              <a:spLocks noChangeArrowheads="1"/>
            </p:cNvSpPr>
            <p:nvPr/>
          </p:nvSpPr>
          <p:spPr bwMode="gray">
            <a:xfrm>
              <a:off x="8236019" y="5345471"/>
              <a:ext cx="989445"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defRPr/>
              </a:pPr>
              <a:r>
                <a:rPr lang="zh-CN" altLang="en-US" sz="1200" kern="0" dirty="0">
                  <a:solidFill>
                    <a:schemeClr val="tx1"/>
                  </a:solidFill>
                  <a:ea typeface="微软雅黑" panose="020B0503020204020204" charset="-122"/>
                </a:rPr>
                <a:t>设备丢失</a:t>
              </a:r>
              <a:endParaRPr lang="zh-CN" altLang="en-US" sz="1200" kern="0" dirty="0">
                <a:solidFill>
                  <a:schemeClr val="tx1"/>
                </a:solidFill>
                <a:ea typeface="微软雅黑" panose="020B0503020204020204" charset="-122"/>
              </a:endParaRPr>
            </a:p>
          </p:txBody>
        </p:sp>
        <p:pic>
          <p:nvPicPr>
            <p:cNvPr id="54"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086" y="2905662"/>
              <a:ext cx="365086" cy="4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966" y="3631119"/>
              <a:ext cx="365086" cy="4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370" y="4619907"/>
              <a:ext cx="365086" cy="4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883" y="5364971"/>
              <a:ext cx="365086" cy="4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2" descr="08281_15"/>
            <p:cNvPicPr>
              <a:picLocks noChangeAspect="1" noChangeArrowheads="1"/>
            </p:cNvPicPr>
            <p:nvPr/>
          </p:nvPicPr>
          <p:blipFill>
            <a:blip r:embed="rId1" cstate="print"/>
            <a:srcRect/>
            <a:stretch>
              <a:fillRect/>
            </a:stretch>
          </p:blipFill>
          <p:spPr bwMode="auto">
            <a:xfrm>
              <a:off x="1585136" y="4350487"/>
              <a:ext cx="510389" cy="656182"/>
            </a:xfrm>
            <a:prstGeom prst="rect">
              <a:avLst/>
            </a:prstGeom>
            <a:noFill/>
            <a:ln w="9525">
              <a:noFill/>
              <a:miter lim="800000"/>
              <a:headEnd/>
              <a:tailEnd/>
            </a:ln>
          </p:spPr>
        </p:pic>
        <p:pic>
          <p:nvPicPr>
            <p:cNvPr id="59" name="Picture 22" descr="08281_15"/>
            <p:cNvPicPr>
              <a:picLocks noChangeAspect="1" noChangeArrowheads="1"/>
            </p:cNvPicPr>
            <p:nvPr/>
          </p:nvPicPr>
          <p:blipFill>
            <a:blip r:embed="rId1" cstate="print"/>
            <a:srcRect/>
            <a:stretch>
              <a:fillRect/>
            </a:stretch>
          </p:blipFill>
          <p:spPr bwMode="auto">
            <a:xfrm>
              <a:off x="4079338" y="4427781"/>
              <a:ext cx="510389" cy="567047"/>
            </a:xfrm>
            <a:prstGeom prst="rect">
              <a:avLst/>
            </a:prstGeom>
            <a:noFill/>
            <a:ln w="9525">
              <a:noFill/>
              <a:miter lim="800000"/>
              <a:headEnd/>
              <a:tailEnd/>
            </a:ln>
          </p:spPr>
        </p:pic>
        <p:sp>
          <p:nvSpPr>
            <p:cNvPr id="60" name="圆角矩形 59"/>
            <p:cNvSpPr/>
            <p:nvPr/>
          </p:nvSpPr>
          <p:spPr bwMode="auto">
            <a:xfrm>
              <a:off x="1213183" y="3244101"/>
              <a:ext cx="1192882" cy="2204961"/>
            </a:xfrm>
            <a:prstGeom prst="roundRect">
              <a:avLst/>
            </a:prstGeom>
            <a:noFill/>
            <a:ln w="28575" cmpd="sng">
              <a:solidFill>
                <a:schemeClr val="accent1">
                  <a:shade val="50000"/>
                </a:schemeClr>
              </a:solidFill>
              <a:prstDash val="lgDashDot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a:endParaRPr lang="zh-CN" altLang="en-US" sz="90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61" name="圆角矩形 60"/>
            <p:cNvSpPr/>
            <p:nvPr/>
          </p:nvSpPr>
          <p:spPr bwMode="auto">
            <a:xfrm>
              <a:off x="3760584" y="3272594"/>
              <a:ext cx="1192882" cy="2176467"/>
            </a:xfrm>
            <a:prstGeom prst="roundRect">
              <a:avLst/>
            </a:prstGeom>
            <a:noFill/>
            <a:ln w="28575" cmpd="sng">
              <a:solidFill>
                <a:schemeClr val="accent1">
                  <a:shade val="50000"/>
                </a:schemeClr>
              </a:solidFill>
              <a:prstDash val="dash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a:endParaRPr lang="zh-CN" altLang="en-US" sz="900">
                <a:solidFill>
                  <a:prstClr val="black"/>
                </a:solidFill>
                <a:latin typeface="微软雅黑" panose="020B0503020204020204" charset="-122"/>
                <a:ea typeface="微软雅黑" panose="020B0503020204020204" charset="-122"/>
                <a:cs typeface="微软雅黑" panose="020B0503020204020204" charset="-122"/>
              </a:endParaRPr>
            </a:p>
          </p:txBody>
        </p:sp>
        <p:cxnSp>
          <p:nvCxnSpPr>
            <p:cNvPr id="62" name="直接箭头连接符 61"/>
            <p:cNvCxnSpPr/>
            <p:nvPr/>
          </p:nvCxnSpPr>
          <p:spPr bwMode="auto">
            <a:xfrm>
              <a:off x="2185184" y="4137399"/>
              <a:ext cx="1844734" cy="13971"/>
            </a:xfrm>
            <a:prstGeom prst="straightConnector1">
              <a:avLst/>
            </a:prstGeom>
            <a:solidFill>
              <a:schemeClr val="accent1"/>
            </a:solidFill>
            <a:ln w="5715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3" name="Picture 132" descr="acce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4649" y="3927203"/>
              <a:ext cx="434989" cy="43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直接箭头连接符 63"/>
            <p:cNvCxnSpPr/>
            <p:nvPr/>
          </p:nvCxnSpPr>
          <p:spPr bwMode="auto">
            <a:xfrm flipH="1" flipV="1">
              <a:off x="2171727" y="3776271"/>
              <a:ext cx="1793297" cy="19686"/>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6" name="Picture 48" descr="20071113212811845"/>
            <p:cNvPicPr>
              <a:picLocks noChangeAspect="1" noChangeArrowheads="1"/>
            </p:cNvPicPr>
            <p:nvPr/>
          </p:nvPicPr>
          <p:blipFill>
            <a:blip r:embed="rId7" cstate="print">
              <a:duotone>
                <a:prstClr val="black"/>
                <a:srgbClr val="FFC000">
                  <a:tint val="45000"/>
                  <a:satMod val="400000"/>
                </a:srgbClr>
              </a:duotone>
            </a:blip>
            <a:srcRect/>
            <a:stretch>
              <a:fillRect/>
            </a:stretch>
          </p:blipFill>
          <p:spPr bwMode="auto">
            <a:xfrm>
              <a:off x="1710890" y="4554588"/>
              <a:ext cx="333971" cy="416279"/>
            </a:xfrm>
            <a:prstGeom prst="rect">
              <a:avLst/>
            </a:prstGeom>
            <a:noFill/>
            <a:ln>
              <a:noFill/>
            </a:ln>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188523">
              <a:off x="1436863" y="3242953"/>
              <a:ext cx="828139" cy="828133"/>
            </a:xfrm>
            <a:prstGeom prst="rect">
              <a:avLst/>
            </a:prstGeom>
          </p:spPr>
        </p:pic>
        <p:pic>
          <p:nvPicPr>
            <p:cNvPr id="28" name="Picture 132" descr="acce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0536" y="3586490"/>
              <a:ext cx="434989" cy="43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757" y="4687171"/>
              <a:ext cx="365086" cy="4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188523">
              <a:off x="3932690" y="3295646"/>
              <a:ext cx="828139" cy="828133"/>
            </a:xfrm>
            <a:prstGeom prst="rect">
              <a:avLst/>
            </a:prstGeom>
          </p:spPr>
        </p:pic>
        <p:pic>
          <p:nvPicPr>
            <p:cNvPr id="31" name="Picture 132" descr="acce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2238" y="3643429"/>
              <a:ext cx="434989" cy="43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6"/>
            <p:cNvSpPr txBox="1">
              <a:spLocks noChangeArrowheads="1"/>
            </p:cNvSpPr>
            <p:nvPr/>
          </p:nvSpPr>
          <p:spPr bwMode="gray">
            <a:xfrm>
              <a:off x="1386167" y="5688361"/>
              <a:ext cx="709358" cy="3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kern="0" dirty="0">
                  <a:solidFill>
                    <a:schemeClr val="tx1"/>
                  </a:solidFill>
                  <a:ea typeface="微软雅黑" panose="020B0503020204020204" charset="-122"/>
                </a:rPr>
                <a:t>部门</a:t>
              </a:r>
              <a:r>
                <a:rPr lang="en-US" altLang="zh-CN" kern="0" dirty="0">
                  <a:solidFill>
                    <a:schemeClr val="tx1"/>
                  </a:solidFill>
                  <a:ea typeface="微软雅黑" panose="020B0503020204020204" charset="-122"/>
                </a:rPr>
                <a:t>A</a:t>
              </a:r>
              <a:endParaRPr lang="en-US" altLang="zh-CN" kern="0" dirty="0">
                <a:solidFill>
                  <a:schemeClr val="tx1"/>
                </a:solidFill>
                <a:ea typeface="微软雅黑" panose="020B0503020204020204" charset="-122"/>
              </a:endParaRPr>
            </a:p>
          </p:txBody>
        </p:sp>
        <p:sp>
          <p:nvSpPr>
            <p:cNvPr id="33" name="Text Box 96"/>
            <p:cNvSpPr txBox="1">
              <a:spLocks noChangeArrowheads="1"/>
            </p:cNvSpPr>
            <p:nvPr/>
          </p:nvSpPr>
          <p:spPr bwMode="gray">
            <a:xfrm>
              <a:off x="4065454" y="5661507"/>
              <a:ext cx="709358" cy="35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kern="0" dirty="0">
                  <a:solidFill>
                    <a:schemeClr val="tx1"/>
                  </a:solidFill>
                  <a:ea typeface="微软雅黑" panose="020B0503020204020204" charset="-122"/>
                </a:rPr>
                <a:t>部门</a:t>
              </a:r>
              <a:r>
                <a:rPr lang="en-US" altLang="zh-CN" kern="0" dirty="0">
                  <a:solidFill>
                    <a:schemeClr val="tx1"/>
                  </a:solidFill>
                  <a:ea typeface="微软雅黑" panose="020B0503020204020204" charset="-122"/>
                </a:rPr>
                <a:t>B</a:t>
              </a:r>
              <a:endParaRPr lang="en-US" altLang="zh-CN" kern="0" dirty="0">
                <a:solidFill>
                  <a:schemeClr val="tx1"/>
                </a:solidFill>
                <a:ea typeface="微软雅黑" panose="020B0503020204020204" charset="-122"/>
              </a:endParaRPr>
            </a:p>
          </p:txBody>
        </p:sp>
        <p:sp>
          <p:nvSpPr>
            <p:cNvPr id="35" name="Text Box 96"/>
            <p:cNvSpPr txBox="1">
              <a:spLocks noChangeArrowheads="1"/>
            </p:cNvSpPr>
            <p:nvPr/>
          </p:nvSpPr>
          <p:spPr bwMode="gray">
            <a:xfrm>
              <a:off x="1544917" y="5007889"/>
              <a:ext cx="709358"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只读</a:t>
              </a:r>
              <a:endParaRPr lang="zh-CN" altLang="en-US" sz="1200" kern="0" dirty="0">
                <a:solidFill>
                  <a:schemeClr val="tx1"/>
                </a:solidFill>
                <a:ea typeface="微软雅黑" panose="020B0503020204020204" charset="-122"/>
              </a:endParaRPr>
            </a:p>
          </p:txBody>
        </p:sp>
        <p:sp>
          <p:nvSpPr>
            <p:cNvPr id="36" name="Text Box 96"/>
            <p:cNvSpPr txBox="1">
              <a:spLocks noChangeArrowheads="1"/>
            </p:cNvSpPr>
            <p:nvPr/>
          </p:nvSpPr>
          <p:spPr bwMode="gray">
            <a:xfrm>
              <a:off x="1585201" y="3988881"/>
              <a:ext cx="709358"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读写</a:t>
              </a:r>
              <a:endParaRPr lang="zh-CN" altLang="en-US" sz="1200" kern="0" dirty="0">
                <a:solidFill>
                  <a:schemeClr val="tx1"/>
                </a:solidFill>
                <a:ea typeface="微软雅黑" panose="020B0503020204020204" charset="-122"/>
              </a:endParaRPr>
            </a:p>
          </p:txBody>
        </p:sp>
        <p:sp>
          <p:nvSpPr>
            <p:cNvPr id="37" name="Text Box 96"/>
            <p:cNvSpPr txBox="1">
              <a:spLocks noChangeArrowheads="1"/>
            </p:cNvSpPr>
            <p:nvPr/>
          </p:nvSpPr>
          <p:spPr bwMode="gray">
            <a:xfrm>
              <a:off x="4158739" y="4000571"/>
              <a:ext cx="709358"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只读</a:t>
              </a:r>
              <a:endParaRPr lang="zh-CN" altLang="en-US" sz="1200" kern="0" dirty="0">
                <a:solidFill>
                  <a:schemeClr val="tx1"/>
                </a:solidFill>
                <a:ea typeface="微软雅黑" panose="020B0503020204020204" charset="-122"/>
              </a:endParaRPr>
            </a:p>
          </p:txBody>
        </p:sp>
        <p:sp>
          <p:nvSpPr>
            <p:cNvPr id="38" name="Text Box 96"/>
            <p:cNvSpPr txBox="1">
              <a:spLocks noChangeArrowheads="1"/>
            </p:cNvSpPr>
            <p:nvPr/>
          </p:nvSpPr>
          <p:spPr bwMode="gray">
            <a:xfrm>
              <a:off x="3996578" y="5078925"/>
              <a:ext cx="883361"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无法识别</a:t>
              </a:r>
              <a:endParaRPr lang="zh-CN" altLang="en-US" sz="1200" kern="0" dirty="0">
                <a:solidFill>
                  <a:schemeClr val="tx1"/>
                </a:solidFill>
                <a:ea typeface="微软雅黑" panose="020B0503020204020204" charset="-122"/>
              </a:endParaRPr>
            </a:p>
          </p:txBody>
        </p:sp>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188523">
              <a:off x="84225" y="3173293"/>
              <a:ext cx="828139" cy="828133"/>
            </a:xfrm>
            <a:prstGeom prst="rect">
              <a:avLst/>
            </a:prstGeom>
          </p:spPr>
        </p:pic>
        <p:sp>
          <p:nvSpPr>
            <p:cNvPr id="43" name="Text Box 96"/>
            <p:cNvSpPr txBox="1">
              <a:spLocks noChangeArrowheads="1"/>
            </p:cNvSpPr>
            <p:nvPr/>
          </p:nvSpPr>
          <p:spPr bwMode="gray">
            <a:xfrm>
              <a:off x="-227326" y="3106746"/>
              <a:ext cx="1352995"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已注册移动介质</a:t>
              </a:r>
              <a:endParaRPr lang="zh-CN" altLang="en-US" sz="1200" kern="0" dirty="0">
                <a:solidFill>
                  <a:schemeClr val="tx1"/>
                </a:solidFill>
                <a:ea typeface="微软雅黑" panose="020B0503020204020204" charset="-122"/>
              </a:endParaRPr>
            </a:p>
          </p:txBody>
        </p:sp>
        <p:pic>
          <p:nvPicPr>
            <p:cNvPr id="45" name="Picture 22" descr="08281_15"/>
            <p:cNvPicPr>
              <a:picLocks noChangeAspect="1" noChangeArrowheads="1"/>
            </p:cNvPicPr>
            <p:nvPr/>
          </p:nvPicPr>
          <p:blipFill>
            <a:blip r:embed="rId1" cstate="print"/>
            <a:srcRect/>
            <a:stretch>
              <a:fillRect/>
            </a:stretch>
          </p:blipFill>
          <p:spPr bwMode="auto">
            <a:xfrm>
              <a:off x="132769" y="4571762"/>
              <a:ext cx="510389" cy="567047"/>
            </a:xfrm>
            <a:prstGeom prst="rect">
              <a:avLst/>
            </a:prstGeom>
            <a:noFill/>
            <a:ln w="9525">
              <a:noFill/>
              <a:miter lim="800000"/>
              <a:headEnd/>
              <a:tailEnd/>
            </a:ln>
          </p:spPr>
        </p:pic>
        <p:sp>
          <p:nvSpPr>
            <p:cNvPr id="87" name="Text Box 96"/>
            <p:cNvSpPr txBox="1">
              <a:spLocks noChangeArrowheads="1"/>
            </p:cNvSpPr>
            <p:nvPr/>
          </p:nvSpPr>
          <p:spPr bwMode="gray">
            <a:xfrm>
              <a:off x="-227493" y="5047961"/>
              <a:ext cx="1450855" cy="3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FF"/>
                  </a:solidFill>
                  <a:latin typeface="Verdana" panose="020B0604030504040204" pitchFamily="34" charset="0"/>
                  <a:ea typeface="宋体" panose="02010600030101010101" pitchFamily="2" charset="-122"/>
                </a:defRPr>
              </a:lvl1pPr>
              <a:lvl2pPr marL="742950" indent="-285750">
                <a:defRPr sz="1400" b="1">
                  <a:solidFill>
                    <a:srgbClr val="FFFFFF"/>
                  </a:solidFill>
                  <a:latin typeface="Verdana" panose="020B0604030504040204" pitchFamily="34" charset="0"/>
                  <a:ea typeface="宋体" panose="02010600030101010101" pitchFamily="2" charset="-122"/>
                </a:defRPr>
              </a:lvl2pPr>
              <a:lvl3pPr marL="1143000" indent="-228600">
                <a:defRPr sz="1400" b="1">
                  <a:solidFill>
                    <a:srgbClr val="FFFFFF"/>
                  </a:solidFill>
                  <a:latin typeface="Verdana" panose="020B0604030504040204" pitchFamily="34" charset="0"/>
                  <a:ea typeface="宋体" panose="02010600030101010101" pitchFamily="2" charset="-122"/>
                </a:defRPr>
              </a:lvl3pPr>
              <a:lvl4pPr marL="1600200" indent="-228600">
                <a:defRPr sz="1400" b="1">
                  <a:solidFill>
                    <a:srgbClr val="FFFFFF"/>
                  </a:solidFill>
                  <a:latin typeface="Verdana" panose="020B0604030504040204" pitchFamily="34" charset="0"/>
                  <a:ea typeface="宋体" panose="02010600030101010101" pitchFamily="2" charset="-122"/>
                </a:defRPr>
              </a:lvl4pPr>
              <a:lvl5pPr marL="2057400" indent="-228600">
                <a:defRPr sz="1400" b="1">
                  <a:solidFill>
                    <a:srgbClr val="FFFFFF"/>
                  </a:solidFill>
                  <a:latin typeface="Verdana" panose="020B0604030504040204" pitchFamily="34" charset="0"/>
                  <a:ea typeface="宋体" panose="02010600030101010101" pitchFamily="2" charset="-122"/>
                </a:defRPr>
              </a:lvl5pPr>
              <a:lvl6pPr marL="25146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6pPr>
              <a:lvl7pPr marL="29718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7pPr>
              <a:lvl8pPr marL="34290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8pPr>
              <a:lvl9pPr marL="3886200" indent="-228600" algn="ctr" eaLnBrk="0" fontAlgn="base" hangingPunct="0">
                <a:spcBef>
                  <a:spcPct val="0"/>
                </a:spcBef>
                <a:spcAft>
                  <a:spcPct val="0"/>
                </a:spcAft>
                <a:defRPr sz="1400" b="1">
                  <a:solidFill>
                    <a:srgbClr val="FFFFFF"/>
                  </a:solidFill>
                  <a:latin typeface="Verdana" panose="020B0604030504040204" pitchFamily="34" charset="0"/>
                  <a:ea typeface="宋体" panose="02010600030101010101" pitchFamily="2" charset="-122"/>
                </a:defRPr>
              </a:lvl9pPr>
            </a:lstStyle>
            <a:p>
              <a:pPr>
                <a:spcBef>
                  <a:spcPct val="50000"/>
                </a:spcBef>
                <a:defRPr/>
              </a:pPr>
              <a:r>
                <a:rPr lang="zh-CN" altLang="en-US" sz="1200" kern="0" dirty="0">
                  <a:solidFill>
                    <a:schemeClr val="tx1"/>
                  </a:solidFill>
                  <a:ea typeface="微软雅黑" panose="020B0503020204020204" charset="-122"/>
                </a:rPr>
                <a:t>未注册移动介质</a:t>
              </a:r>
              <a:endParaRPr lang="zh-CN" altLang="en-US" sz="1200" kern="0" dirty="0">
                <a:solidFill>
                  <a:schemeClr val="tx1"/>
                </a:solidFill>
                <a:ea typeface="微软雅黑" panose="020B0503020204020204" charset="-122"/>
              </a:endParaRPr>
            </a:p>
          </p:txBody>
        </p:sp>
        <p:sp>
          <p:nvSpPr>
            <p:cNvPr id="88" name="矩形 37"/>
            <p:cNvSpPr>
              <a:spLocks noChangeArrowheads="1"/>
            </p:cNvSpPr>
            <p:nvPr>
              <p:custDataLst>
                <p:tags r:id="rId9"/>
              </p:custDataLst>
            </p:nvPr>
          </p:nvSpPr>
          <p:spPr bwMode="auto">
            <a:xfrm>
              <a:off x="-280990" y="2298700"/>
              <a:ext cx="5587472" cy="3756762"/>
            </a:xfrm>
            <a:prstGeom prst="rect">
              <a:avLst/>
            </a:prstGeom>
            <a:noFill/>
            <a:ln w="12700" cmpd="sng">
              <a:solidFill>
                <a:schemeClr val="accent1">
                  <a:shade val="50000"/>
                </a:schemeClr>
              </a:solidFill>
              <a:prstDash val="sysDot"/>
              <a:miter lim="800000"/>
            </a:ln>
            <a:extLst>
              <a:ext uri="{909E8E84-426E-40DD-AFC4-6F175D3DCCD1}">
                <a14:hiddenFill xmlns:a14="http://schemas.microsoft.com/office/drawing/2010/main">
                  <a:solidFill>
                    <a:srgbClr val="FFFFFF"/>
                  </a:solidFill>
                </a14:hiddenFill>
              </a:ext>
            </a:extLst>
          </p:spPr>
          <p:txBody>
            <a:bodyPr wrap="none" anchorCtr="1"/>
            <a:lstStyle/>
            <a:p>
              <a:pPr algn="ctr"/>
              <a:r>
                <a:rPr lang="zh-CN" altLang="en-US" sz="1600" b="1" dirty="0">
                  <a:solidFill>
                    <a:schemeClr val="accent2">
                      <a:lumMod val="75000"/>
                    </a:schemeClr>
                  </a:solidFill>
                  <a:latin typeface="微软雅黑" panose="020B0503020204020204" charset="-122"/>
                  <a:ea typeface="微软雅黑" panose="020B0503020204020204" charset="-122"/>
                </a:rPr>
                <a:t>组织内部</a:t>
              </a:r>
              <a:endParaRPr lang="zh-CN" altLang="en-US" sz="1600" b="1" dirty="0">
                <a:solidFill>
                  <a:schemeClr val="accent2">
                    <a:lumMod val="75000"/>
                  </a:schemeClr>
                </a:solidFill>
                <a:latin typeface="微软雅黑" panose="020B0503020204020204" charset="-122"/>
                <a:ea typeface="微软雅黑" panose="020B0503020204020204" charset="-122"/>
              </a:endParaRPr>
            </a:p>
          </p:txBody>
        </p:sp>
        <p:sp>
          <p:nvSpPr>
            <p:cNvPr id="89" name="AutoShape 2"/>
            <p:cNvSpPr>
              <a:spLocks noChangeArrowheads="1"/>
            </p:cNvSpPr>
            <p:nvPr>
              <p:custDataLst>
                <p:tags r:id="rId10"/>
              </p:custDataLst>
            </p:nvPr>
          </p:nvSpPr>
          <p:spPr bwMode="gray">
            <a:xfrm>
              <a:off x="5609542" y="3553146"/>
              <a:ext cx="1432751" cy="101846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lumMod val="60000"/>
                <a:lumOff val="40000"/>
              </a:schemeClr>
            </a:solidFill>
            <a:ln>
              <a:noFill/>
            </a:ln>
          </p:spPr>
          <p:txBody>
            <a:bodyPr rot="10800000" wrap="none" anchor="ctr"/>
            <a:lstStyle/>
            <a:p>
              <a:endParaRPr lang="zh-CN" altLang="en-US">
                <a:solidFill>
                  <a:prstClr val="black"/>
                </a:solidFill>
              </a:endParaRPr>
            </a:p>
          </p:txBody>
        </p:sp>
        <p:sp>
          <p:nvSpPr>
            <p:cNvPr id="90" name="Text Box 71"/>
            <p:cNvSpPr txBox="1">
              <a:spLocks noChangeArrowheads="1"/>
            </p:cNvSpPr>
            <p:nvPr>
              <p:custDataLst>
                <p:tags r:id="rId11"/>
              </p:custDataLst>
            </p:nvPr>
          </p:nvSpPr>
          <p:spPr bwMode="gray">
            <a:xfrm>
              <a:off x="5831308" y="3577250"/>
              <a:ext cx="1296976" cy="75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205000"/>
                </a:lnSpc>
                <a:spcBef>
                  <a:spcPct val="50000"/>
                </a:spcBef>
              </a:pPr>
              <a:r>
                <a:rPr lang="zh-CN" altLang="en-US" b="1" dirty="0">
                  <a:solidFill>
                    <a:srgbClr val="000000"/>
                  </a:solidFill>
                  <a:latin typeface="宋体" panose="02010600030101010101" pitchFamily="2" charset="-122"/>
                </a:rPr>
                <a:t>非法出口</a:t>
              </a:r>
              <a:endParaRPr lang="zh-CN" altLang="en-US" b="1" dirty="0">
                <a:solidFill>
                  <a:srgbClr val="000000"/>
                </a:solidFill>
                <a:latin typeface="宋体" panose="02010600030101010101" pitchFamily="2" charset="-122"/>
              </a:endParaRPr>
            </a:p>
          </p:txBody>
        </p:sp>
        <p:sp>
          <p:nvSpPr>
            <p:cNvPr id="92" name="矩形 37"/>
            <p:cNvSpPr>
              <a:spLocks noChangeArrowheads="1"/>
            </p:cNvSpPr>
            <p:nvPr>
              <p:custDataLst>
                <p:tags r:id="rId12"/>
              </p:custDataLst>
            </p:nvPr>
          </p:nvSpPr>
          <p:spPr bwMode="auto">
            <a:xfrm>
              <a:off x="7280870" y="2298700"/>
              <a:ext cx="2237704" cy="3756762"/>
            </a:xfrm>
            <a:prstGeom prst="rect">
              <a:avLst/>
            </a:prstGeom>
            <a:noFill/>
            <a:ln w="28575" cmpd="dbl">
              <a:solidFill>
                <a:schemeClr val="accent1">
                  <a:shade val="50000"/>
                </a:schemeClr>
              </a:solidFill>
              <a:prstDash val="sysDot"/>
              <a:miter lim="800000"/>
            </a:ln>
            <a:extLst>
              <a:ext uri="{909E8E84-426E-40DD-AFC4-6F175D3DCCD1}">
                <a14:hiddenFill xmlns:a14="http://schemas.microsoft.com/office/drawing/2010/main">
                  <a:solidFill>
                    <a:srgbClr val="FFFFFF"/>
                  </a:solidFill>
                </a14:hiddenFill>
              </a:ext>
            </a:extLst>
          </p:spPr>
          <p:txBody>
            <a:bodyPr wrap="none" anchorCtr="1"/>
            <a:lstStyle/>
            <a:p>
              <a:pPr algn="ctr"/>
              <a:r>
                <a:rPr lang="zh-CN" altLang="en-US" sz="1600" b="1" dirty="0">
                  <a:solidFill>
                    <a:schemeClr val="accent2">
                      <a:lumMod val="75000"/>
                    </a:schemeClr>
                  </a:solidFill>
                  <a:latin typeface="微软雅黑" panose="020B0503020204020204" charset="-122"/>
                  <a:ea typeface="微软雅黑" panose="020B0503020204020204" charset="-122"/>
                </a:rPr>
                <a:t>组织外部</a:t>
              </a:r>
              <a:endParaRPr lang="zh-CN" altLang="en-US" sz="1600" b="1" dirty="0">
                <a:solidFill>
                  <a:schemeClr val="accent2">
                    <a:lumMod val="75000"/>
                  </a:schemeClr>
                </a:solidFill>
                <a:latin typeface="微软雅黑" panose="020B0503020204020204" charset="-122"/>
                <a:ea typeface="微软雅黑" panose="020B0503020204020204" charset="-122"/>
              </a:endParaRPr>
            </a:p>
          </p:txBody>
        </p:sp>
      </p:grpSp>
      <p:pic>
        <p:nvPicPr>
          <p:cNvPr id="93" name="Picture 70" descr="del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205" y="2429970"/>
            <a:ext cx="358565" cy="35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7035" y="4749800"/>
            <a:ext cx="11377930" cy="2168525"/>
          </a:xfrm>
          <a:prstGeom prst="rect">
            <a:avLst/>
          </a:prstGeom>
          <a:noFill/>
        </p:spPr>
        <p:txBody>
          <a:bodyPr wrap="square" rtlCol="0" anchor="t">
            <a:spAutoFit/>
          </a:bodyPr>
          <a:lstStyle/>
          <a:p>
            <a:pPr marL="285750" indent="-285750">
              <a:lnSpc>
                <a:spcPct val="150000"/>
              </a:lnSpc>
              <a:buClr>
                <a:schemeClr val="accent1"/>
              </a:buClr>
              <a:buFont typeface="Wingdings" panose="05000000000000000000" pitchFamily="2" charset="2"/>
              <a:buChar char="l"/>
            </a:pPr>
            <a:r>
              <a:rPr lang="zh-CN" altLang="en-US" dirty="0">
                <a:latin typeface="微软雅黑" panose="020B0503020204020204" charset="-122"/>
                <a:ea typeface="微软雅黑" panose="020B0503020204020204" charset="-122"/>
                <a:sym typeface="+mn-ea"/>
              </a:rPr>
              <a:t>未注册/已注册移动介质，可通过</a:t>
            </a:r>
            <a:r>
              <a:rPr lang="zh-CN" altLang="en-US" b="1" dirty="0">
                <a:solidFill>
                  <a:srgbClr val="C00000"/>
                </a:solidFill>
                <a:latin typeface="微软雅黑" panose="020B0503020204020204" charset="-122"/>
                <a:ea typeface="微软雅黑" panose="020B0503020204020204" charset="-122"/>
                <a:sym typeface="+mn-ea"/>
              </a:rPr>
              <a:t>权限设置控制操作权限</a:t>
            </a:r>
            <a:r>
              <a:rPr lang="zh-CN" altLang="en-US" dirty="0">
                <a:latin typeface="微软雅黑" panose="020B0503020204020204" charset="-122"/>
                <a:ea typeface="微软雅黑" panose="020B0503020204020204" charset="-122"/>
                <a:sym typeface="+mn-ea"/>
              </a:rPr>
              <a:t>，包括：只读、读写、无法识别，有效地保证移动存储介质管理的安全性；</a:t>
            </a:r>
            <a:endParaRPr lang="zh-CN" altLang="en-US"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dirty="0">
                <a:latin typeface="微软雅黑" panose="020B0503020204020204" charset="-122"/>
                <a:ea typeface="微软雅黑" panose="020B0503020204020204" charset="-122"/>
                <a:sym typeface="+mn-ea"/>
              </a:rPr>
              <a:t>已注册移动介质，在客户端环境正常使用，在非客户端不能使用，从而保障了移动介质中的数据安全；</a:t>
            </a:r>
            <a:endParaRPr lang="zh-CN" altLang="en-US"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dirty="0">
                <a:latin typeface="微软雅黑" panose="020B0503020204020204" charset="-122"/>
                <a:ea typeface="微软雅黑" panose="020B0503020204020204" charset="-122"/>
                <a:sym typeface="+mn-ea"/>
              </a:rPr>
              <a:t>未注册移动介质，在客户端环境无法使用，在非客户端可使用，从而保障了PC</a:t>
            </a:r>
            <a:r>
              <a:rPr lang="zh-CN" altLang="en-US">
                <a:latin typeface="微软雅黑" panose="020B0503020204020204" charset="-122"/>
                <a:ea typeface="微软雅黑" panose="020B0503020204020204" charset="-122"/>
                <a:sym typeface="+mn-ea"/>
              </a:rPr>
              <a:t>端的数据安全；</a:t>
            </a:r>
            <a:endParaRPr lang="en-US" altLang="zh-CN">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a:latin typeface="微软雅黑" panose="020B0503020204020204" charset="-122"/>
                <a:ea typeface="微软雅黑" panose="020B0503020204020204" charset="-122"/>
                <a:sym typeface="+mn-ea"/>
              </a:rPr>
              <a:t>读写状态下支持写入移动介质文件是否写入加密。</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2.10.2 </a:t>
            </a:r>
            <a:r>
              <a:rPr lang="zh-CN" altLang="en-US" sz="2200" b="1" dirty="0">
                <a:solidFill>
                  <a:schemeClr val="accent1"/>
                </a:solidFill>
                <a:latin typeface="微软雅黑" panose="020B0503020204020204" charset="-122"/>
                <a:ea typeface="微软雅黑" panose="020B0503020204020204" charset="-122"/>
              </a:rPr>
              <a:t>移动办公解决方案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944245" y="895350"/>
            <a:ext cx="10272395" cy="3604895"/>
            <a:chOff x="1564234" y="1402060"/>
            <a:chExt cx="10298207" cy="5102037"/>
          </a:xfrm>
        </p:grpSpPr>
        <p:sp>
          <p:nvSpPr>
            <p:cNvPr id="3" name="文本框 2"/>
            <p:cNvSpPr txBox="1"/>
            <p:nvPr/>
          </p:nvSpPr>
          <p:spPr>
            <a:xfrm>
              <a:off x="5207410" y="1402060"/>
              <a:ext cx="3010333" cy="521258"/>
            </a:xfrm>
            <a:prstGeom prst="rect">
              <a:avLst/>
            </a:prstGeom>
            <a:noFill/>
          </p:spPr>
          <p:txBody>
            <a:bodyPr wrap="square" rtlCol="0">
              <a:spAutoFit/>
            </a:bodyPr>
            <a:lstStyle>
              <a:defPPr>
                <a:defRPr lang="zh-CN"/>
              </a:defPPr>
              <a:lvl1pPr>
                <a:defRPr b="1">
                  <a:solidFill>
                    <a:srgbClr val="FF0000"/>
                  </a:solidFill>
                </a:defRPr>
              </a:lvl1pPr>
            </a:lstStyle>
            <a:p>
              <a:pPr algn="ctr"/>
              <a:r>
                <a:rPr lang="en-US" dirty="0">
                  <a:solidFill>
                    <a:schemeClr val="tx1"/>
                  </a:solidFill>
                  <a:latin typeface="微软雅黑" panose="020B0503020204020204" charset="-122"/>
                  <a:ea typeface="微软雅黑" panose="020B0503020204020204" charset="-122"/>
                  <a:sym typeface="+mn-ea"/>
                </a:rPr>
                <a:t>U</a:t>
              </a:r>
              <a:r>
                <a:rPr lang="zh-CN" altLang="en-US" dirty="0">
                  <a:solidFill>
                    <a:schemeClr val="tx1"/>
                  </a:solidFill>
                  <a:latin typeface="微软雅黑" panose="020B0503020204020204" charset="-122"/>
                  <a:ea typeface="微软雅黑" panose="020B0503020204020204" charset="-122"/>
                  <a:sym typeface="+mn-ea"/>
                </a:rPr>
                <a:t>盘客户端应用</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2020380"/>
              <a:ext cx="10298207" cy="4483717"/>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1086485" y="4676140"/>
            <a:ext cx="9987915" cy="156845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sym typeface="+mn-ea"/>
              </a:rPr>
              <a:t>U盘客户端</a:t>
            </a:r>
            <a:r>
              <a:rPr lang="zh-CN" altLang="en-US" sz="1600" b="1" dirty="0">
                <a:solidFill>
                  <a:srgbClr val="C00000"/>
                </a:solidFill>
                <a:latin typeface="微软雅黑" panose="020B0503020204020204" charset="-122"/>
                <a:ea typeface="微软雅黑" panose="020B0503020204020204" charset="-122"/>
                <a:sym typeface="+mn-ea"/>
              </a:rPr>
              <a:t>自身安全性</a:t>
            </a:r>
            <a:r>
              <a:rPr lang="zh-CN" altLang="en-US" sz="1600" dirty="0">
                <a:latin typeface="微软雅黑" panose="020B0503020204020204" charset="-122"/>
                <a:ea typeface="微软雅黑" panose="020B0503020204020204" charset="-122"/>
                <a:sym typeface="+mn-ea"/>
              </a:rPr>
              <a:t>：防克隆、防破坏、离线控制防耍赖、身份认证控制防丢失；</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sym typeface="+mn-ea"/>
              </a:rPr>
              <a:t>U盘客户端</a:t>
            </a:r>
            <a:r>
              <a:rPr lang="zh-CN" altLang="en-US" sz="1600" b="1" dirty="0">
                <a:solidFill>
                  <a:srgbClr val="C00000"/>
                </a:solidFill>
                <a:latin typeface="微软雅黑" panose="020B0503020204020204" charset="-122"/>
                <a:ea typeface="微软雅黑" panose="020B0503020204020204" charset="-122"/>
                <a:sym typeface="+mn-ea"/>
              </a:rPr>
              <a:t>加解密业务</a:t>
            </a:r>
            <a:r>
              <a:rPr lang="zh-CN" altLang="en-US" sz="1600" dirty="0">
                <a:latin typeface="微软雅黑" panose="020B0503020204020204" charset="-122"/>
                <a:ea typeface="微软雅黑" panose="020B0503020204020204" charset="-122"/>
                <a:sym typeface="+mn-ea"/>
              </a:rPr>
              <a:t>：支持对文档加解密处理、外发处理等操作，保障协同办公的数据安全性；</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sym typeface="+mn-ea"/>
              </a:rPr>
              <a:t>U盘客户端</a:t>
            </a:r>
            <a:r>
              <a:rPr lang="zh-CN" altLang="en-US" sz="1600" b="1" dirty="0">
                <a:solidFill>
                  <a:srgbClr val="C00000"/>
                </a:solidFill>
                <a:latin typeface="微软雅黑" panose="020B0503020204020204" charset="-122"/>
                <a:ea typeface="微软雅黑" panose="020B0503020204020204" charset="-122"/>
                <a:sym typeface="+mn-ea"/>
              </a:rPr>
              <a:t>防泄漏功能</a:t>
            </a:r>
            <a:r>
              <a:rPr lang="zh-CN" altLang="en-US" sz="1600" dirty="0">
                <a:latin typeface="微软雅黑" panose="020B0503020204020204" charset="-122"/>
                <a:ea typeface="微软雅黑" panose="020B0503020204020204" charset="-122"/>
                <a:sym typeface="+mn-ea"/>
              </a:rPr>
              <a:t>：限制用户的打印、截屏等权限，防止用户通过此类操作导致文档内容泄漏。</a:t>
            </a:r>
            <a:endParaRPr lang="zh-CN" altLang="en-US" sz="1600" dirty="0">
              <a:latin typeface="微软雅黑" panose="020B0503020204020204" charset="-122"/>
              <a:ea typeface="微软雅黑" panose="020B0503020204020204" charset="-122"/>
            </a:endParaRPr>
          </a:p>
          <a:p>
            <a:pPr indent="0">
              <a:lnSpc>
                <a:spcPct val="150000"/>
              </a:lnSpc>
              <a:buClr>
                <a:schemeClr val="accent1"/>
              </a:buClr>
              <a:buFont typeface="Wingdings" panose="05000000000000000000" pitchFamily="2" charset="2"/>
              <a:buNone/>
            </a:pPr>
            <a:endParaRPr lang="zh-CN" altLang="en-US" sz="1600" dirty="0">
              <a:latin typeface="微软雅黑" panose="020B0503020204020204" charset="-122"/>
              <a:ea typeface="微软雅黑" panose="020B0503020204020204" charset="-122"/>
            </a:endParaRPr>
          </a:p>
        </p:txBody>
      </p:sp>
      <p:grpSp>
        <p:nvGrpSpPr>
          <p:cNvPr id="6" name="组合 5"/>
          <p:cNvGrpSpPr/>
          <p:nvPr/>
        </p:nvGrpSpPr>
        <p:grpSpPr>
          <a:xfrm>
            <a:off x="1216330" y="1639872"/>
            <a:ext cx="3980665" cy="2540635"/>
            <a:chOff x="1571999" y="1966447"/>
            <a:chExt cx="5392211" cy="3935124"/>
          </a:xfrm>
        </p:grpSpPr>
        <p:sp>
          <p:nvSpPr>
            <p:cNvPr id="46" name="圆角矩形 45"/>
            <p:cNvSpPr/>
            <p:nvPr/>
          </p:nvSpPr>
          <p:spPr bwMode="auto">
            <a:xfrm>
              <a:off x="1571999" y="2536897"/>
              <a:ext cx="1889796" cy="3364674"/>
            </a:xfrm>
            <a:prstGeom prst="roundRect">
              <a:avLst/>
            </a:prstGeom>
            <a:noFill/>
            <a:ln w="12700" cmpd="sng">
              <a:solidFill>
                <a:schemeClr val="accent1">
                  <a:shade val="50000"/>
                </a:schemeClr>
              </a:solidFill>
              <a:prstDash val="dash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47" name="Picture 22" descr="08281_15"/>
            <p:cNvPicPr>
              <a:picLocks noChangeAspect="1" noChangeArrowheads="1"/>
            </p:cNvPicPr>
            <p:nvPr/>
          </p:nvPicPr>
          <p:blipFill>
            <a:blip r:embed="rId1" cstate="print"/>
            <a:srcRect/>
            <a:stretch>
              <a:fillRect/>
            </a:stretch>
          </p:blipFill>
          <p:spPr bwMode="auto">
            <a:xfrm>
              <a:off x="1909710" y="4323669"/>
              <a:ext cx="972398" cy="888304"/>
            </a:xfrm>
            <a:prstGeom prst="rect">
              <a:avLst/>
            </a:prstGeom>
            <a:noFill/>
            <a:ln w="9525">
              <a:noFill/>
              <a:miter lim="800000"/>
              <a:headEnd/>
              <a:tailEnd/>
            </a:ln>
          </p:spPr>
        </p:pic>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88523">
              <a:off x="1924160" y="2609483"/>
              <a:ext cx="1501313" cy="1501304"/>
            </a:xfrm>
            <a:prstGeom prst="rect">
              <a:avLst/>
            </a:prstGeom>
          </p:spPr>
        </p:pic>
        <p:sp>
          <p:nvSpPr>
            <p:cNvPr id="49" name="Text Box 112"/>
            <p:cNvSpPr txBox="1">
              <a:spLocks noChangeArrowheads="1"/>
            </p:cNvSpPr>
            <p:nvPr/>
          </p:nvSpPr>
          <p:spPr bwMode="gray">
            <a:xfrm flipH="1">
              <a:off x="1922194" y="3767822"/>
              <a:ext cx="1041385" cy="3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rPr>
                <a:t>安全</a:t>
              </a:r>
              <a:r>
                <a:rPr lang="en-US" altLang="zh-CN" sz="1200" b="1" dirty="0">
                  <a:solidFill>
                    <a:schemeClr val="tx1"/>
                  </a:solidFill>
                  <a:latin typeface="微软雅黑" panose="020B0503020204020204" charset="-122"/>
                  <a:ea typeface="微软雅黑" panose="020B0503020204020204" charset="-122"/>
                  <a:cs typeface="微软雅黑" panose="020B0503020204020204" charset="-122"/>
                </a:rPr>
                <a:t>U</a:t>
              </a: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rPr>
                <a:t>盘</a:t>
              </a:r>
              <a:endParaRPr lang="zh-CN" altLang="en-US" sz="12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Text Box 112"/>
            <p:cNvSpPr txBox="1">
              <a:spLocks noChangeArrowheads="1"/>
            </p:cNvSpPr>
            <p:nvPr/>
          </p:nvSpPr>
          <p:spPr bwMode="gray">
            <a:xfrm flipH="1">
              <a:off x="1922194" y="5146270"/>
              <a:ext cx="1041385" cy="3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rPr>
                <a:t>普通</a:t>
              </a:r>
              <a:r>
                <a:rPr lang="en-US" altLang="zh-CN" sz="1200" b="1" dirty="0">
                  <a:solidFill>
                    <a:schemeClr val="tx1"/>
                  </a:solidFill>
                  <a:latin typeface="微软雅黑" panose="020B0503020204020204" charset="-122"/>
                  <a:ea typeface="微软雅黑" panose="020B0503020204020204" charset="-122"/>
                  <a:cs typeface="微软雅黑" panose="020B0503020204020204" charset="-122"/>
                </a:rPr>
                <a:t>U</a:t>
              </a: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rPr>
                <a:t>盘</a:t>
              </a:r>
              <a:endParaRPr lang="zh-CN" altLang="en-US" sz="12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Text Box 112"/>
            <p:cNvSpPr txBox="1">
              <a:spLocks noChangeArrowheads="1"/>
            </p:cNvSpPr>
            <p:nvPr/>
          </p:nvSpPr>
          <p:spPr bwMode="gray">
            <a:xfrm flipH="1">
              <a:off x="1710487" y="1966447"/>
              <a:ext cx="1459711" cy="47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U</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盘类型</a:t>
              </a:r>
              <a:endParaRPr lang="zh-CN" altLang="en-US" sz="14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 name="燕尾形箭头 8"/>
            <p:cNvSpPr/>
            <p:nvPr/>
          </p:nvSpPr>
          <p:spPr>
            <a:xfrm>
              <a:off x="3639002" y="4137729"/>
              <a:ext cx="1033502" cy="585413"/>
            </a:xfrm>
            <a:prstGeom prst="notchedRightArrow">
              <a:avLst/>
            </a:prstGeom>
            <a:solidFill>
              <a:schemeClr val="accent1">
                <a:lumMod val="40000"/>
                <a:lumOff val="60000"/>
              </a:schemeClr>
            </a:solidFill>
            <a:ln w="25400" cap="flat" cmpd="sng" algn="ctr">
              <a:solidFill>
                <a:srgbClr val="4F81BD">
                  <a:shade val="50000"/>
                </a:srgbClr>
              </a:solidFill>
              <a:prstDash val="solid"/>
            </a:ln>
            <a:effectLst/>
          </p:spPr>
          <p:txBody>
            <a:bodyPr lIns="109645" tIns="54822" rIns="109645" bIns="54822" anchor="ctr"/>
            <a:lstStyle/>
            <a:p>
              <a:pPr algn="ctr" defTabSz="932815">
                <a:defRPr/>
              </a:pPr>
              <a:endParaRPr lang="zh-CN" altLang="en-US" sz="2065" kern="0">
                <a:solidFill>
                  <a:srgbClr val="FFFFFF"/>
                </a:solidFill>
                <a:latin typeface="微软雅黑" panose="020B0503020204020204" charset="-122"/>
                <a:ea typeface="微软雅黑" panose="020B0503020204020204" charset="-122"/>
                <a:cs typeface="Arial" panose="020B0604020202020204" pitchFamily="34" charset="0"/>
              </a:endParaRPr>
            </a:p>
          </p:txBody>
        </p:sp>
        <p:sp>
          <p:nvSpPr>
            <p:cNvPr id="10" name="圆角矩形 9"/>
            <p:cNvSpPr/>
            <p:nvPr/>
          </p:nvSpPr>
          <p:spPr bwMode="auto">
            <a:xfrm>
              <a:off x="4772372" y="3431422"/>
              <a:ext cx="2191838" cy="2160314"/>
            </a:xfrm>
            <a:prstGeom prst="roundRect">
              <a:avLst/>
            </a:prstGeom>
            <a:solidFill>
              <a:schemeClr val="accent1">
                <a:lumMod val="40000"/>
                <a:lumOff val="60000"/>
              </a:schemeClr>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1" name="圆角矩形 10"/>
            <p:cNvSpPr/>
            <p:nvPr/>
          </p:nvSpPr>
          <p:spPr bwMode="auto">
            <a:xfrm>
              <a:off x="4772372" y="2351266"/>
              <a:ext cx="2139933" cy="877135"/>
            </a:xfrm>
            <a:prstGeom prst="roundRect">
              <a:avLst/>
            </a:prstGeom>
            <a:solidFill>
              <a:schemeClr val="accent1">
                <a:lumMod val="40000"/>
                <a:lumOff val="60000"/>
              </a:schemeClr>
            </a:solidFill>
            <a:ln w="19050">
              <a:solidFill>
                <a:srgbClr val="00B0F0"/>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endParaRPr lang="en-US" altLang="zh-CN" sz="900" dirty="0">
                <a:solidFill>
                  <a:schemeClr val="bg1"/>
                </a:solidFill>
                <a:latin typeface="微软雅黑" panose="020B0503020204020204" charset="-122"/>
                <a:ea typeface="微软雅黑" panose="020B0503020204020204" charset="-122"/>
              </a:endParaRPr>
            </a:p>
          </p:txBody>
        </p:sp>
        <p:cxnSp>
          <p:nvCxnSpPr>
            <p:cNvPr id="12" name="直接箭头连接符 11"/>
            <p:cNvCxnSpPr>
              <a:endCxn id="11" idx="1"/>
            </p:cNvCxnSpPr>
            <p:nvPr/>
          </p:nvCxnSpPr>
          <p:spPr bwMode="auto">
            <a:xfrm flipV="1">
              <a:off x="2882765" y="2800017"/>
              <a:ext cx="1889606" cy="356110"/>
            </a:xfrm>
            <a:prstGeom prst="straightConnector1">
              <a:avLst/>
            </a:prstGeom>
            <a:solidFill>
              <a:schemeClr val="accent1"/>
            </a:solidFill>
            <a:ln w="28575" cap="flat" cmpd="sng" algn="ctr">
              <a:solidFill>
                <a:schemeClr val="accent1">
                  <a:shade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112"/>
            <p:cNvSpPr txBox="1">
              <a:spLocks noChangeArrowheads="1"/>
            </p:cNvSpPr>
            <p:nvPr/>
          </p:nvSpPr>
          <p:spPr bwMode="gray">
            <a:xfrm flipH="1">
              <a:off x="4940570" y="2479161"/>
              <a:ext cx="1930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just"/>
              <a:r>
                <a:rPr lang="zh-CN" altLang="en-US" sz="1200" b="1" dirty="0">
                  <a:solidFill>
                    <a:schemeClr val="tx2">
                      <a:lumMod val="75000"/>
                    </a:schemeClr>
                  </a:solidFill>
                  <a:latin typeface="微软雅黑" panose="020B0503020204020204" charset="-122"/>
                  <a:ea typeface="微软雅黑" panose="020B0503020204020204" charset="-122"/>
                </a:rPr>
                <a:t>具有加密芯片，可实现防格式化。</a:t>
              </a:r>
              <a:endParaRPr lang="en-US" altLang="zh-CN" sz="1200" b="1" dirty="0">
                <a:solidFill>
                  <a:schemeClr val="tx2">
                    <a:lumMod val="75000"/>
                  </a:schemeClr>
                </a:solidFill>
                <a:latin typeface="微软雅黑" panose="020B0503020204020204" charset="-122"/>
                <a:ea typeface="微软雅黑" panose="020B0503020204020204" charset="-122"/>
              </a:endParaRPr>
            </a:p>
          </p:txBody>
        </p:sp>
        <p:sp>
          <p:nvSpPr>
            <p:cNvPr id="14" name="Text Box 112"/>
            <p:cNvSpPr txBox="1">
              <a:spLocks noChangeArrowheads="1"/>
            </p:cNvSpPr>
            <p:nvPr/>
          </p:nvSpPr>
          <p:spPr bwMode="gray">
            <a:xfrm flipH="1">
              <a:off x="4819187" y="3631836"/>
              <a:ext cx="2139932" cy="185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just"/>
              <a:r>
                <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1</a:t>
              </a:r>
              <a:r>
                <a:rPr lang="zh-CN" altLang="en-US"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、即插即用</a:t>
              </a:r>
              <a:endPar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2</a:t>
              </a:r>
              <a:r>
                <a:rPr lang="zh-CN" altLang="en-US"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、防克隆</a:t>
              </a:r>
              <a:endPar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3</a:t>
              </a:r>
              <a:r>
                <a:rPr lang="zh-CN" altLang="en-US"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、实现与公司内部文档交互</a:t>
              </a:r>
              <a:endPar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4</a:t>
              </a:r>
              <a:r>
                <a:rPr lang="zh-CN" altLang="en-US" sz="1200" b="1" dirty="0">
                  <a:solidFill>
                    <a:schemeClr val="tx2">
                      <a:lumMod val="75000"/>
                    </a:schemeClr>
                  </a:solidFill>
                  <a:latin typeface="微软雅黑" panose="020B0503020204020204" charset="-122"/>
                  <a:ea typeface="微软雅黑" panose="020B0503020204020204" charset="-122"/>
                  <a:cs typeface="微软雅黑" panose="020B0503020204020204" charset="-122"/>
                </a:rPr>
                <a:t>、</a:t>
              </a:r>
              <a:r>
                <a:rPr lang="zh-CN" altLang="zh-CN" sz="1200" b="1" dirty="0">
                  <a:solidFill>
                    <a:schemeClr val="accent2">
                      <a:lumMod val="75000"/>
                    </a:schemeClr>
                  </a:solidFill>
                  <a:latin typeface="微软雅黑" panose="020B0503020204020204" charset="-122"/>
                  <a:ea typeface="微软雅黑" panose="020B0503020204020204" charset="-122"/>
                  <a:cs typeface="微软雅黑" panose="020B0503020204020204" charset="-122"/>
                </a:rPr>
                <a:t>无须外带电脑、只需外带一个</a:t>
              </a:r>
              <a:r>
                <a:rPr lang="en-US" altLang="zh-CN" sz="1200" b="1" dirty="0">
                  <a:solidFill>
                    <a:schemeClr val="accent2">
                      <a:lumMod val="75000"/>
                    </a:schemeClr>
                  </a:solidFill>
                  <a:latin typeface="微软雅黑" panose="020B0503020204020204" charset="-122"/>
                  <a:ea typeface="微软雅黑" panose="020B0503020204020204" charset="-122"/>
                  <a:cs typeface="微软雅黑" panose="020B0503020204020204" charset="-122"/>
                </a:rPr>
                <a:t>U</a:t>
              </a:r>
              <a:r>
                <a:rPr lang="zh-CN" altLang="en-US" sz="1200" b="1" dirty="0">
                  <a:solidFill>
                    <a:schemeClr val="accent2">
                      <a:lumMod val="75000"/>
                    </a:schemeClr>
                  </a:solidFill>
                  <a:latin typeface="微软雅黑" panose="020B0503020204020204" charset="-122"/>
                  <a:ea typeface="微软雅黑" panose="020B0503020204020204" charset="-122"/>
                  <a:cs typeface="微软雅黑" panose="020B0503020204020204" charset="-122"/>
                </a:rPr>
                <a:t>盘</a:t>
              </a:r>
              <a:endParaRPr lang="en-US" altLang="zh-CN" sz="1200" b="1" dirty="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a:off x="6058222" y="1515209"/>
            <a:ext cx="4799863" cy="2831465"/>
            <a:chOff x="1323304" y="1989784"/>
            <a:chExt cx="5402820" cy="3421474"/>
          </a:xfrm>
        </p:grpSpPr>
        <p:sp>
          <p:nvSpPr>
            <p:cNvPr id="16" name="圆角矩形 15"/>
            <p:cNvSpPr/>
            <p:nvPr/>
          </p:nvSpPr>
          <p:spPr bwMode="auto">
            <a:xfrm>
              <a:off x="4546910" y="4448273"/>
              <a:ext cx="2178614" cy="962985"/>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8" name="圆角矩形 17"/>
            <p:cNvSpPr/>
            <p:nvPr/>
          </p:nvSpPr>
          <p:spPr bwMode="auto">
            <a:xfrm>
              <a:off x="4547179" y="2073571"/>
              <a:ext cx="2178945" cy="2084827"/>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grpSp>
          <p:nvGrpSpPr>
            <p:cNvPr id="19" name="组合 18"/>
            <p:cNvGrpSpPr/>
            <p:nvPr/>
          </p:nvGrpSpPr>
          <p:grpSpPr>
            <a:xfrm>
              <a:off x="4853994" y="2219302"/>
              <a:ext cx="1600334" cy="1810919"/>
              <a:chOff x="4124286" y="1289270"/>
              <a:chExt cx="2761050" cy="3045641"/>
            </a:xfrm>
          </p:grpSpPr>
          <p:sp>
            <p:nvSpPr>
              <p:cNvPr id="20" name="TextBox 17"/>
              <p:cNvSpPr txBox="1"/>
              <p:nvPr>
                <p:custDataLst>
                  <p:tags r:id="rId3"/>
                </p:custDataLst>
              </p:nvPr>
            </p:nvSpPr>
            <p:spPr>
              <a:xfrm>
                <a:off x="4248516" y="4027126"/>
                <a:ext cx="841272" cy="307785"/>
              </a:xfrm>
              <a:prstGeom prst="rect">
                <a:avLst/>
              </a:prstGeom>
              <a:noFill/>
            </p:spPr>
            <p:txBody>
              <a:bodyPr wrap="none" lIns="137168" tIns="68584" rIns="137168" bIns="68584" rtlCol="0">
                <a:spAutoFit/>
              </a:bodyPr>
              <a:lstStyle/>
              <a:p>
                <a:pPr algn="ct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截屏控制</a:t>
                </a:r>
                <a:endParaRPr lang="id-ID" sz="1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1" name="TextBox 19"/>
              <p:cNvSpPr txBox="1"/>
              <p:nvPr>
                <p:custDataLst>
                  <p:tags r:id="rId4"/>
                </p:custDataLst>
              </p:nvPr>
            </p:nvSpPr>
            <p:spPr>
              <a:xfrm>
                <a:off x="4263878" y="2946903"/>
                <a:ext cx="841272" cy="307785"/>
              </a:xfrm>
              <a:prstGeom prst="rect">
                <a:avLst/>
              </a:prstGeom>
              <a:noFill/>
            </p:spPr>
            <p:txBody>
              <a:bodyPr wrap="none" lIns="137168" tIns="68584" rIns="137168" bIns="68584" rtlCol="0">
                <a:spAutoFit/>
              </a:bodyPr>
              <a:lstStyle/>
              <a:p>
                <a:pPr algn="ct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打印控制</a:t>
                </a:r>
                <a:endParaRPr lang="id-ID" sz="1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TextBox 21"/>
              <p:cNvSpPr txBox="1"/>
              <p:nvPr>
                <p:custDataLst>
                  <p:tags r:id="rId5"/>
                </p:custDataLst>
              </p:nvPr>
            </p:nvSpPr>
            <p:spPr>
              <a:xfrm>
                <a:off x="4124286" y="1685655"/>
                <a:ext cx="982337" cy="307785"/>
              </a:xfrm>
              <a:prstGeom prst="rect">
                <a:avLst/>
              </a:prstGeom>
              <a:noFill/>
            </p:spPr>
            <p:txBody>
              <a:bodyPr wrap="none" lIns="137168" tIns="68584" rIns="137168" bIns="68584" rtlCol="0">
                <a:spAutoFit/>
              </a:bodyPr>
              <a:lstStyle/>
              <a:p>
                <a:pPr algn="ct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屏幕浮水印</a:t>
                </a:r>
                <a:endParaRPr lang="zh-CN" altLang="en-US" sz="1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4" name="TextBox 22"/>
              <p:cNvSpPr txBox="1"/>
              <p:nvPr>
                <p:custDataLst>
                  <p:tags r:id="rId6"/>
                </p:custDataLst>
              </p:nvPr>
            </p:nvSpPr>
            <p:spPr>
              <a:xfrm>
                <a:off x="5644409" y="2946903"/>
                <a:ext cx="1123402" cy="307785"/>
              </a:xfrm>
              <a:prstGeom prst="rect">
                <a:avLst/>
              </a:prstGeom>
              <a:noFill/>
            </p:spPr>
            <p:txBody>
              <a:bodyPr wrap="none" lIns="137168" tIns="68584" rIns="137168" bIns="68584" rtlCol="0">
                <a:spAutoFit/>
              </a:bodyPr>
              <a:lstStyle/>
              <a:p>
                <a:pPr algn="ct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复制粘贴控制</a:t>
                </a:r>
                <a:endParaRPr lang="id-ID" sz="1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5" name="TextBox 24"/>
              <p:cNvSpPr txBox="1"/>
              <p:nvPr>
                <p:custDataLst>
                  <p:tags r:id="rId7"/>
                </p:custDataLst>
              </p:nvPr>
            </p:nvSpPr>
            <p:spPr>
              <a:xfrm>
                <a:off x="5662044" y="1685655"/>
                <a:ext cx="1105767" cy="307785"/>
              </a:xfrm>
              <a:prstGeom prst="rect">
                <a:avLst/>
              </a:prstGeom>
              <a:noFill/>
            </p:spPr>
            <p:txBody>
              <a:bodyPr wrap="none" lIns="137168" tIns="68584" rIns="137168" bIns="68584" rtlCol="0">
                <a:spAutoFit/>
              </a:bodyPr>
              <a:lstStyle/>
              <a:p>
                <a:pPr algn="ctr"/>
                <a:r>
                  <a:rPr lang="en-US" altLang="zh-CN" sz="1100" dirty="0">
                    <a:solidFill>
                      <a:schemeClr val="bg1"/>
                    </a:solidFill>
                    <a:latin typeface="微软雅黑" panose="020B0503020204020204" charset="-122"/>
                    <a:ea typeface="微软雅黑" panose="020B0503020204020204" charset="-122"/>
                    <a:cs typeface="微软雅黑" panose="020B0503020204020204" charset="-122"/>
                  </a:rPr>
                  <a:t>OLE</a:t>
                </a: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嵌入控制</a:t>
                </a:r>
                <a:endParaRPr lang="id-ID" sz="1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6" name="AutoShape 43"/>
              <p:cNvSpPr/>
              <p:nvPr>
                <p:custDataLst>
                  <p:tags r:id="rId8"/>
                </p:custDataLst>
              </p:nvPr>
            </p:nvSpPr>
            <p:spPr bwMode="auto">
              <a:xfrm>
                <a:off x="4353469" y="3579764"/>
                <a:ext cx="572878" cy="499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bg1"/>
              </a:solidFill>
              <a:ln>
                <a:noFill/>
              </a:ln>
              <a:effectLst/>
            </p:spPr>
            <p:txBody>
              <a:bodyPr lIns="76203" tIns="76203" rIns="76203" bIns="76203" anchor="ctr"/>
              <a:lstStyle/>
              <a:p>
                <a:pPr defTabSz="685800">
                  <a:defRPr/>
                </a:pPr>
                <a:endParaRPr lang="es-ES" sz="1100" dirty="0">
                  <a:solidFill>
                    <a:schemeClr val="accent5"/>
                  </a:solidFill>
                  <a:effectLst>
                    <a:outerShdw blurRad="38100" dist="38100" dir="2700000" algn="tl">
                      <a:srgbClr val="000000"/>
                    </a:outerShdw>
                  </a:effectLst>
                  <a:latin typeface="微软雅黑" panose="020B0503020204020204" charset="-122"/>
                  <a:ea typeface="微软雅黑" panose="020B0503020204020204" charset="-122"/>
                  <a:cs typeface="微软雅黑" panose="020B0503020204020204" charset="-122"/>
                  <a:sym typeface="Gill Sans" charset="0"/>
                </a:endParaRPr>
              </a:p>
            </p:txBody>
          </p:sp>
          <p:sp>
            <p:nvSpPr>
              <p:cNvPr id="67" name="Freeform 214"/>
              <p:cNvSpPr>
                <a:spLocks noChangeArrowheads="1"/>
              </p:cNvSpPr>
              <p:nvPr>
                <p:custDataLst>
                  <p:tags r:id="rId9"/>
                </p:custDataLst>
              </p:nvPr>
            </p:nvSpPr>
            <p:spPr bwMode="auto">
              <a:xfrm>
                <a:off x="4398336" y="1289270"/>
                <a:ext cx="551860" cy="396387"/>
              </a:xfrm>
              <a:custGeom>
                <a:avLst/>
                <a:gdLst>
                  <a:gd name="T0" fmla="*/ 562 w 1115"/>
                  <a:gd name="T1" fmla="*/ 333 h 886"/>
                  <a:gd name="T2" fmla="*/ 395 w 1115"/>
                  <a:gd name="T3" fmla="*/ 500 h 886"/>
                  <a:gd name="T4" fmla="*/ 562 w 1115"/>
                  <a:gd name="T5" fmla="*/ 667 h 886"/>
                  <a:gd name="T6" fmla="*/ 729 w 1115"/>
                  <a:gd name="T7" fmla="*/ 500 h 886"/>
                  <a:gd name="T8" fmla="*/ 562 w 1115"/>
                  <a:gd name="T9" fmla="*/ 333 h 886"/>
                  <a:gd name="T10" fmla="*/ 1000 w 1115"/>
                  <a:gd name="T11" fmla="*/ 167 h 886"/>
                  <a:gd name="T12" fmla="*/ 875 w 1115"/>
                  <a:gd name="T13" fmla="*/ 167 h 886"/>
                  <a:gd name="T14" fmla="*/ 822 w 1115"/>
                  <a:gd name="T15" fmla="*/ 135 h 886"/>
                  <a:gd name="T16" fmla="*/ 791 w 1115"/>
                  <a:gd name="T17" fmla="*/ 31 h 886"/>
                  <a:gd name="T18" fmla="*/ 750 w 1115"/>
                  <a:gd name="T19" fmla="*/ 0 h 886"/>
                  <a:gd name="T20" fmla="*/ 375 w 1115"/>
                  <a:gd name="T21" fmla="*/ 0 h 886"/>
                  <a:gd name="T22" fmla="*/ 322 w 1115"/>
                  <a:gd name="T23" fmla="*/ 31 h 886"/>
                  <a:gd name="T24" fmla="*/ 291 w 1115"/>
                  <a:gd name="T25" fmla="*/ 135 h 886"/>
                  <a:gd name="T26" fmla="*/ 250 w 1115"/>
                  <a:gd name="T27" fmla="*/ 167 h 886"/>
                  <a:gd name="T28" fmla="*/ 114 w 1115"/>
                  <a:gd name="T29" fmla="*/ 167 h 886"/>
                  <a:gd name="T30" fmla="*/ 0 w 1115"/>
                  <a:gd name="T31" fmla="*/ 281 h 886"/>
                  <a:gd name="T32" fmla="*/ 0 w 1115"/>
                  <a:gd name="T33" fmla="*/ 781 h 886"/>
                  <a:gd name="T34" fmla="*/ 114 w 1115"/>
                  <a:gd name="T35" fmla="*/ 885 h 886"/>
                  <a:gd name="T36" fmla="*/ 1000 w 1115"/>
                  <a:gd name="T37" fmla="*/ 885 h 886"/>
                  <a:gd name="T38" fmla="*/ 1114 w 1115"/>
                  <a:gd name="T39" fmla="*/ 781 h 886"/>
                  <a:gd name="T40" fmla="*/ 1114 w 1115"/>
                  <a:gd name="T41" fmla="*/ 281 h 886"/>
                  <a:gd name="T42" fmla="*/ 1000 w 1115"/>
                  <a:gd name="T43" fmla="*/ 167 h 886"/>
                  <a:gd name="T44" fmla="*/ 562 w 1115"/>
                  <a:gd name="T45" fmla="*/ 781 h 886"/>
                  <a:gd name="T46" fmla="*/ 281 w 1115"/>
                  <a:gd name="T47" fmla="*/ 500 h 886"/>
                  <a:gd name="T48" fmla="*/ 562 w 1115"/>
                  <a:gd name="T49" fmla="*/ 219 h 886"/>
                  <a:gd name="T50" fmla="*/ 833 w 1115"/>
                  <a:gd name="T51" fmla="*/ 500 h 886"/>
                  <a:gd name="T52" fmla="*/ 562 w 1115"/>
                  <a:gd name="T53" fmla="*/ 781 h 886"/>
                  <a:gd name="T54" fmla="*/ 968 w 1115"/>
                  <a:gd name="T55" fmla="*/ 354 h 886"/>
                  <a:gd name="T56" fmla="*/ 927 w 1115"/>
                  <a:gd name="T57" fmla="*/ 312 h 886"/>
                  <a:gd name="T58" fmla="*/ 968 w 1115"/>
                  <a:gd name="T59" fmla="*/ 281 h 886"/>
                  <a:gd name="T60" fmla="*/ 1000 w 1115"/>
                  <a:gd name="T61" fmla="*/ 312 h 886"/>
                  <a:gd name="T62" fmla="*/ 968 w 1115"/>
                  <a:gd name="T63" fmla="*/ 354 h 886"/>
                  <a:gd name="T64" fmla="*/ 968 w 1115"/>
                  <a:gd name="T65" fmla="*/ 354 h 886"/>
                  <a:gd name="T66" fmla="*/ 968 w 1115"/>
                  <a:gd name="T67" fmla="*/ 35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886">
                    <a:moveTo>
                      <a:pt x="562" y="333"/>
                    </a:moveTo>
                    <a:cubicBezTo>
                      <a:pt x="468" y="333"/>
                      <a:pt x="395" y="406"/>
                      <a:pt x="395" y="500"/>
                    </a:cubicBezTo>
                    <a:cubicBezTo>
                      <a:pt x="395" y="594"/>
                      <a:pt x="468" y="667"/>
                      <a:pt x="562" y="667"/>
                    </a:cubicBezTo>
                    <a:cubicBezTo>
                      <a:pt x="645" y="667"/>
                      <a:pt x="729" y="594"/>
                      <a:pt x="729" y="500"/>
                    </a:cubicBezTo>
                    <a:cubicBezTo>
                      <a:pt x="729" y="406"/>
                      <a:pt x="645" y="333"/>
                      <a:pt x="562" y="333"/>
                    </a:cubicBezTo>
                    <a:close/>
                    <a:moveTo>
                      <a:pt x="1000" y="167"/>
                    </a:moveTo>
                    <a:cubicBezTo>
                      <a:pt x="875" y="167"/>
                      <a:pt x="875" y="167"/>
                      <a:pt x="875" y="167"/>
                    </a:cubicBezTo>
                    <a:cubicBezTo>
                      <a:pt x="854" y="167"/>
                      <a:pt x="833" y="156"/>
                      <a:pt x="822" y="135"/>
                    </a:cubicBezTo>
                    <a:cubicBezTo>
                      <a:pt x="791" y="31"/>
                      <a:pt x="791" y="31"/>
                      <a:pt x="791" y="31"/>
                    </a:cubicBezTo>
                    <a:cubicBezTo>
                      <a:pt x="781" y="10"/>
                      <a:pt x="770" y="0"/>
                      <a:pt x="750" y="0"/>
                    </a:cubicBezTo>
                    <a:cubicBezTo>
                      <a:pt x="375" y="0"/>
                      <a:pt x="375" y="0"/>
                      <a:pt x="375" y="0"/>
                    </a:cubicBezTo>
                    <a:cubicBezTo>
                      <a:pt x="354" y="0"/>
                      <a:pt x="333" y="10"/>
                      <a:pt x="322" y="31"/>
                    </a:cubicBezTo>
                    <a:cubicBezTo>
                      <a:pt x="291" y="135"/>
                      <a:pt x="291" y="135"/>
                      <a:pt x="291" y="135"/>
                    </a:cubicBezTo>
                    <a:cubicBezTo>
                      <a:pt x="281" y="156"/>
                      <a:pt x="270" y="167"/>
                      <a:pt x="250" y="167"/>
                    </a:cubicBezTo>
                    <a:cubicBezTo>
                      <a:pt x="114" y="167"/>
                      <a:pt x="114" y="167"/>
                      <a:pt x="114" y="167"/>
                    </a:cubicBezTo>
                    <a:cubicBezTo>
                      <a:pt x="52" y="167"/>
                      <a:pt x="0" y="219"/>
                      <a:pt x="0" y="281"/>
                    </a:cubicBezTo>
                    <a:cubicBezTo>
                      <a:pt x="0" y="781"/>
                      <a:pt x="0" y="781"/>
                      <a:pt x="0" y="781"/>
                    </a:cubicBezTo>
                    <a:cubicBezTo>
                      <a:pt x="0" y="844"/>
                      <a:pt x="52" y="885"/>
                      <a:pt x="114" y="885"/>
                    </a:cubicBezTo>
                    <a:cubicBezTo>
                      <a:pt x="1000" y="885"/>
                      <a:pt x="1000" y="885"/>
                      <a:pt x="1000" y="885"/>
                    </a:cubicBezTo>
                    <a:cubicBezTo>
                      <a:pt x="1062" y="885"/>
                      <a:pt x="1114" y="844"/>
                      <a:pt x="1114" y="781"/>
                    </a:cubicBezTo>
                    <a:cubicBezTo>
                      <a:pt x="1114" y="281"/>
                      <a:pt x="1114" y="281"/>
                      <a:pt x="1114" y="281"/>
                    </a:cubicBezTo>
                    <a:cubicBezTo>
                      <a:pt x="1114" y="219"/>
                      <a:pt x="1062" y="167"/>
                      <a:pt x="1000" y="167"/>
                    </a:cubicBezTo>
                    <a:close/>
                    <a:moveTo>
                      <a:pt x="562" y="781"/>
                    </a:moveTo>
                    <a:cubicBezTo>
                      <a:pt x="406" y="781"/>
                      <a:pt x="281" y="656"/>
                      <a:pt x="281" y="500"/>
                    </a:cubicBezTo>
                    <a:cubicBezTo>
                      <a:pt x="281" y="344"/>
                      <a:pt x="406" y="219"/>
                      <a:pt x="562" y="219"/>
                    </a:cubicBezTo>
                    <a:cubicBezTo>
                      <a:pt x="708" y="219"/>
                      <a:pt x="833" y="344"/>
                      <a:pt x="833" y="500"/>
                    </a:cubicBezTo>
                    <a:cubicBezTo>
                      <a:pt x="833" y="656"/>
                      <a:pt x="708" y="781"/>
                      <a:pt x="562" y="781"/>
                    </a:cubicBezTo>
                    <a:close/>
                    <a:moveTo>
                      <a:pt x="968" y="354"/>
                    </a:moveTo>
                    <a:cubicBezTo>
                      <a:pt x="947" y="354"/>
                      <a:pt x="927" y="333"/>
                      <a:pt x="927" y="312"/>
                    </a:cubicBezTo>
                    <a:cubicBezTo>
                      <a:pt x="927" y="292"/>
                      <a:pt x="947" y="281"/>
                      <a:pt x="968" y="281"/>
                    </a:cubicBezTo>
                    <a:cubicBezTo>
                      <a:pt x="989" y="281"/>
                      <a:pt x="1000" y="292"/>
                      <a:pt x="1000" y="312"/>
                    </a:cubicBezTo>
                    <a:cubicBezTo>
                      <a:pt x="1000" y="333"/>
                      <a:pt x="989" y="354"/>
                      <a:pt x="968" y="354"/>
                    </a:cubicBezTo>
                    <a:close/>
                    <a:moveTo>
                      <a:pt x="968" y="354"/>
                    </a:moveTo>
                    <a:lnTo>
                      <a:pt x="968" y="354"/>
                    </a:lnTo>
                    <a:close/>
                  </a:path>
                </a:pathLst>
              </a:custGeom>
              <a:solidFill>
                <a:schemeClr val="bg1"/>
              </a:solidFill>
              <a:ln>
                <a:noFill/>
              </a:ln>
              <a:effectLst/>
            </p:spPr>
            <p:txBody>
              <a:bodyPr wrap="none" lIns="182886" tIns="91443" rIns="182886" bIns="91443" anchor="ctr"/>
              <a:lstStyle/>
              <a:p>
                <a:pPr>
                  <a:defRPr/>
                </a:pPr>
                <a:endParaRPr lang="en-US" sz="1400" dirty="0">
                  <a:latin typeface="微软雅黑" panose="020B0503020204020204" charset="-122"/>
                  <a:ea typeface="微软雅黑" panose="020B0503020204020204" charset="-122"/>
                  <a:cs typeface="微软雅黑" panose="020B0503020204020204" charset="-122"/>
                </a:endParaRPr>
              </a:p>
            </p:txBody>
          </p:sp>
          <p:sp>
            <p:nvSpPr>
              <p:cNvPr id="68" name="Freeform 81"/>
              <p:cNvSpPr>
                <a:spLocks noEditPoints="1"/>
              </p:cNvSpPr>
              <p:nvPr>
                <p:custDataLst>
                  <p:tags r:id="rId10"/>
                </p:custDataLst>
              </p:nvPr>
            </p:nvSpPr>
            <p:spPr bwMode="auto">
              <a:xfrm>
                <a:off x="5947834" y="1301404"/>
                <a:ext cx="495512" cy="453735"/>
              </a:xfrm>
              <a:custGeom>
                <a:avLst/>
                <a:gdLst/>
                <a:ahLst/>
                <a:cxnLst>
                  <a:cxn ang="0">
                    <a:pos x="231" y="86"/>
                  </a:cxn>
                  <a:cxn ang="0">
                    <a:pos x="198" y="119"/>
                  </a:cxn>
                  <a:cxn ang="0">
                    <a:pos x="152" y="131"/>
                  </a:cxn>
                  <a:cxn ang="0">
                    <a:pos x="180" y="103"/>
                  </a:cxn>
                  <a:cxn ang="0">
                    <a:pos x="181" y="102"/>
                  </a:cxn>
                  <a:cxn ang="0">
                    <a:pos x="214" y="69"/>
                  </a:cxn>
                  <a:cxn ang="0">
                    <a:pos x="214" y="35"/>
                  </a:cxn>
                  <a:cxn ang="0">
                    <a:pos x="181" y="35"/>
                  </a:cxn>
                  <a:cxn ang="0">
                    <a:pos x="147" y="69"/>
                  </a:cxn>
                  <a:cxn ang="0">
                    <a:pos x="147" y="69"/>
                  </a:cxn>
                  <a:cxn ang="0">
                    <a:pos x="147" y="69"/>
                  </a:cxn>
                  <a:cxn ang="0">
                    <a:pos x="119" y="98"/>
                  </a:cxn>
                  <a:cxn ang="0">
                    <a:pos x="131" y="52"/>
                  </a:cxn>
                  <a:cxn ang="0">
                    <a:pos x="164" y="19"/>
                  </a:cxn>
                  <a:cxn ang="0">
                    <a:pos x="231" y="19"/>
                  </a:cxn>
                  <a:cxn ang="0">
                    <a:pos x="231" y="86"/>
                  </a:cxn>
                  <a:cxn ang="0">
                    <a:pos x="94" y="173"/>
                  </a:cxn>
                  <a:cxn ang="0">
                    <a:pos x="94" y="173"/>
                  </a:cxn>
                  <a:cxn ang="0">
                    <a:pos x="85" y="177"/>
                  </a:cxn>
                  <a:cxn ang="0">
                    <a:pos x="73" y="165"/>
                  </a:cxn>
                  <a:cxn ang="0">
                    <a:pos x="77" y="156"/>
                  </a:cxn>
                  <a:cxn ang="0">
                    <a:pos x="156" y="77"/>
                  </a:cxn>
                  <a:cxn ang="0">
                    <a:pos x="165" y="73"/>
                  </a:cxn>
                  <a:cxn ang="0">
                    <a:pos x="177" y="85"/>
                  </a:cxn>
                  <a:cxn ang="0">
                    <a:pos x="174" y="93"/>
                  </a:cxn>
                  <a:cxn ang="0">
                    <a:pos x="174" y="93"/>
                  </a:cxn>
                  <a:cxn ang="0">
                    <a:pos x="94" y="173"/>
                  </a:cxn>
                  <a:cxn ang="0">
                    <a:pos x="69" y="147"/>
                  </a:cxn>
                  <a:cxn ang="0">
                    <a:pos x="35" y="181"/>
                  </a:cxn>
                  <a:cxn ang="0">
                    <a:pos x="35" y="214"/>
                  </a:cxn>
                  <a:cxn ang="0">
                    <a:pos x="69" y="214"/>
                  </a:cxn>
                  <a:cxn ang="0">
                    <a:pos x="102" y="181"/>
                  </a:cxn>
                  <a:cxn ang="0">
                    <a:pos x="103" y="180"/>
                  </a:cxn>
                  <a:cxn ang="0">
                    <a:pos x="131" y="152"/>
                  </a:cxn>
                  <a:cxn ang="0">
                    <a:pos x="119" y="198"/>
                  </a:cxn>
                  <a:cxn ang="0">
                    <a:pos x="86" y="231"/>
                  </a:cxn>
                  <a:cxn ang="0">
                    <a:pos x="19" y="231"/>
                  </a:cxn>
                  <a:cxn ang="0">
                    <a:pos x="19" y="164"/>
                  </a:cxn>
                  <a:cxn ang="0">
                    <a:pos x="52" y="131"/>
                  </a:cxn>
                  <a:cxn ang="0">
                    <a:pos x="98" y="118"/>
                  </a:cxn>
                  <a:cxn ang="0">
                    <a:pos x="69" y="147"/>
                  </a:cxn>
                  <a:cxn ang="0">
                    <a:pos x="69" y="147"/>
                  </a:cxn>
                </a:cxnLst>
                <a:rect l="0" t="0" r="r" b="b"/>
                <a:pathLst>
                  <a:path w="249" h="250">
                    <a:moveTo>
                      <a:pt x="231" y="86"/>
                    </a:moveTo>
                    <a:cubicBezTo>
                      <a:pt x="198" y="119"/>
                      <a:pt x="198" y="119"/>
                      <a:pt x="198" y="119"/>
                    </a:cubicBezTo>
                    <a:cubicBezTo>
                      <a:pt x="185" y="131"/>
                      <a:pt x="168" y="136"/>
                      <a:pt x="152" y="131"/>
                    </a:cubicBezTo>
                    <a:cubicBezTo>
                      <a:pt x="180" y="103"/>
                      <a:pt x="180" y="103"/>
                      <a:pt x="180" y="103"/>
                    </a:cubicBezTo>
                    <a:cubicBezTo>
                      <a:pt x="180" y="103"/>
                      <a:pt x="180" y="103"/>
                      <a:pt x="181" y="102"/>
                    </a:cubicBezTo>
                    <a:cubicBezTo>
                      <a:pt x="214" y="69"/>
                      <a:pt x="214" y="69"/>
                      <a:pt x="214" y="69"/>
                    </a:cubicBezTo>
                    <a:cubicBezTo>
                      <a:pt x="223" y="60"/>
                      <a:pt x="223" y="45"/>
                      <a:pt x="214" y="35"/>
                    </a:cubicBezTo>
                    <a:cubicBezTo>
                      <a:pt x="205" y="26"/>
                      <a:pt x="190" y="26"/>
                      <a:pt x="181" y="35"/>
                    </a:cubicBezTo>
                    <a:cubicBezTo>
                      <a:pt x="147" y="69"/>
                      <a:pt x="147" y="69"/>
                      <a:pt x="147" y="69"/>
                    </a:cubicBezTo>
                    <a:cubicBezTo>
                      <a:pt x="147" y="69"/>
                      <a:pt x="147" y="69"/>
                      <a:pt x="147" y="69"/>
                    </a:cubicBezTo>
                    <a:cubicBezTo>
                      <a:pt x="147" y="69"/>
                      <a:pt x="147" y="69"/>
                      <a:pt x="147" y="69"/>
                    </a:cubicBezTo>
                    <a:cubicBezTo>
                      <a:pt x="119" y="98"/>
                      <a:pt x="119" y="98"/>
                      <a:pt x="119" y="98"/>
                    </a:cubicBezTo>
                    <a:cubicBezTo>
                      <a:pt x="114" y="82"/>
                      <a:pt x="118" y="64"/>
                      <a:pt x="131" y="52"/>
                    </a:cubicBezTo>
                    <a:cubicBezTo>
                      <a:pt x="164" y="19"/>
                      <a:pt x="164" y="19"/>
                      <a:pt x="164" y="19"/>
                    </a:cubicBezTo>
                    <a:cubicBezTo>
                      <a:pt x="183" y="0"/>
                      <a:pt x="212" y="0"/>
                      <a:pt x="231" y="19"/>
                    </a:cubicBezTo>
                    <a:cubicBezTo>
                      <a:pt x="249" y="37"/>
                      <a:pt x="249" y="67"/>
                      <a:pt x="231" y="86"/>
                    </a:cubicBezTo>
                    <a:moveTo>
                      <a:pt x="94" y="173"/>
                    </a:moveTo>
                    <a:cubicBezTo>
                      <a:pt x="94" y="173"/>
                      <a:pt x="94" y="173"/>
                      <a:pt x="94" y="173"/>
                    </a:cubicBezTo>
                    <a:cubicBezTo>
                      <a:pt x="91" y="176"/>
                      <a:pt x="88" y="177"/>
                      <a:pt x="85" y="177"/>
                    </a:cubicBezTo>
                    <a:cubicBezTo>
                      <a:pt x="78" y="177"/>
                      <a:pt x="73" y="172"/>
                      <a:pt x="73" y="165"/>
                    </a:cubicBezTo>
                    <a:cubicBezTo>
                      <a:pt x="73" y="162"/>
                      <a:pt x="75" y="158"/>
                      <a:pt x="77" y="156"/>
                    </a:cubicBezTo>
                    <a:cubicBezTo>
                      <a:pt x="156" y="77"/>
                      <a:pt x="156" y="77"/>
                      <a:pt x="156" y="77"/>
                    </a:cubicBezTo>
                    <a:cubicBezTo>
                      <a:pt x="158" y="75"/>
                      <a:pt x="162" y="73"/>
                      <a:pt x="165" y="73"/>
                    </a:cubicBezTo>
                    <a:cubicBezTo>
                      <a:pt x="172" y="73"/>
                      <a:pt x="177" y="78"/>
                      <a:pt x="177" y="85"/>
                    </a:cubicBezTo>
                    <a:cubicBezTo>
                      <a:pt x="177" y="88"/>
                      <a:pt x="176" y="91"/>
                      <a:pt x="174" y="93"/>
                    </a:cubicBezTo>
                    <a:cubicBezTo>
                      <a:pt x="174" y="93"/>
                      <a:pt x="174" y="93"/>
                      <a:pt x="174" y="93"/>
                    </a:cubicBezTo>
                    <a:lnTo>
                      <a:pt x="94" y="173"/>
                    </a:lnTo>
                    <a:close/>
                    <a:moveTo>
                      <a:pt x="69" y="147"/>
                    </a:moveTo>
                    <a:cubicBezTo>
                      <a:pt x="35" y="181"/>
                      <a:pt x="35" y="181"/>
                      <a:pt x="35" y="181"/>
                    </a:cubicBezTo>
                    <a:cubicBezTo>
                      <a:pt x="26" y="190"/>
                      <a:pt x="26" y="205"/>
                      <a:pt x="35" y="214"/>
                    </a:cubicBezTo>
                    <a:cubicBezTo>
                      <a:pt x="45" y="224"/>
                      <a:pt x="60" y="224"/>
                      <a:pt x="69" y="214"/>
                    </a:cubicBezTo>
                    <a:cubicBezTo>
                      <a:pt x="102" y="181"/>
                      <a:pt x="102" y="181"/>
                      <a:pt x="102" y="181"/>
                    </a:cubicBezTo>
                    <a:cubicBezTo>
                      <a:pt x="102" y="181"/>
                      <a:pt x="103" y="180"/>
                      <a:pt x="103" y="180"/>
                    </a:cubicBezTo>
                    <a:cubicBezTo>
                      <a:pt x="131" y="152"/>
                      <a:pt x="131" y="152"/>
                      <a:pt x="131" y="152"/>
                    </a:cubicBezTo>
                    <a:cubicBezTo>
                      <a:pt x="135" y="168"/>
                      <a:pt x="131" y="185"/>
                      <a:pt x="119" y="198"/>
                    </a:cubicBezTo>
                    <a:cubicBezTo>
                      <a:pt x="86" y="231"/>
                      <a:pt x="86" y="231"/>
                      <a:pt x="86" y="231"/>
                    </a:cubicBezTo>
                    <a:cubicBezTo>
                      <a:pt x="67" y="250"/>
                      <a:pt x="37" y="250"/>
                      <a:pt x="19" y="231"/>
                    </a:cubicBezTo>
                    <a:cubicBezTo>
                      <a:pt x="0" y="213"/>
                      <a:pt x="0" y="183"/>
                      <a:pt x="19" y="164"/>
                    </a:cubicBezTo>
                    <a:cubicBezTo>
                      <a:pt x="52" y="131"/>
                      <a:pt x="52" y="131"/>
                      <a:pt x="52" y="131"/>
                    </a:cubicBezTo>
                    <a:cubicBezTo>
                      <a:pt x="65" y="118"/>
                      <a:pt x="82" y="114"/>
                      <a:pt x="98" y="118"/>
                    </a:cubicBezTo>
                    <a:cubicBezTo>
                      <a:pt x="69" y="147"/>
                      <a:pt x="69" y="147"/>
                      <a:pt x="69" y="147"/>
                    </a:cubicBezTo>
                    <a:cubicBezTo>
                      <a:pt x="69" y="147"/>
                      <a:pt x="69" y="147"/>
                      <a:pt x="69" y="147"/>
                    </a:cubicBezTo>
                  </a:path>
                </a:pathLst>
              </a:custGeom>
              <a:solidFill>
                <a:schemeClr val="bg1"/>
              </a:solidFill>
              <a:ln w="9525">
                <a:noFill/>
                <a:round/>
              </a:ln>
            </p:spPr>
            <p:txBody>
              <a:bodyPr vert="horz" wrap="square" lIns="91440" tIns="45720" rIns="91440" bIns="45720" numCol="1" anchor="t" anchorCtr="0" compatLnSpc="1"/>
              <a:lstStyle/>
              <a:p>
                <a:endParaRPr lang="en-US" dirty="0">
                  <a:latin typeface="微软雅黑" panose="020B0503020204020204" charset="-122"/>
                  <a:ea typeface="微软雅黑" panose="020B0503020204020204" charset="-122"/>
                  <a:cs typeface="微软雅黑" panose="020B0503020204020204" charset="-122"/>
                </a:endParaRPr>
              </a:p>
            </p:txBody>
          </p:sp>
          <p:sp>
            <p:nvSpPr>
              <p:cNvPr id="69" name="TextBox 17"/>
              <p:cNvSpPr txBox="1"/>
              <p:nvPr>
                <p:custDataLst>
                  <p:tags r:id="rId11"/>
                </p:custDataLst>
              </p:nvPr>
            </p:nvSpPr>
            <p:spPr>
              <a:xfrm>
                <a:off x="5544517" y="2851032"/>
                <a:ext cx="1340819" cy="1475244"/>
              </a:xfrm>
              <a:prstGeom prst="rect">
                <a:avLst/>
              </a:prstGeom>
              <a:noFill/>
            </p:spPr>
            <p:txBody>
              <a:bodyPr wrap="none" lIns="137168" tIns="68584" rIns="137168" bIns="68584" rtlCol="0">
                <a:spAutoFit/>
              </a:bodyPr>
              <a:lstStyle/>
              <a:p>
                <a:pPr algn="ctr"/>
                <a:r>
                  <a:rPr lang="en-US" altLang="zh-CN" sz="4800" dirty="0">
                    <a:solidFill>
                      <a:schemeClr val="bg1"/>
                    </a:solidFill>
                    <a:latin typeface="微软雅黑" panose="020B0503020204020204" charset="-122"/>
                    <a:ea typeface="微软雅黑" panose="020B0503020204020204" charset="-122"/>
                    <a:cs typeface="微软雅黑" panose="020B0503020204020204" charset="-122"/>
                  </a:rPr>
                  <a:t>…</a:t>
                </a:r>
                <a:endParaRPr lang="id-ID" sz="4800"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70" name="Freeform 50"/>
            <p:cNvSpPr>
              <a:spLocks noEditPoints="1"/>
            </p:cNvSpPr>
            <p:nvPr/>
          </p:nvSpPr>
          <p:spPr bwMode="auto">
            <a:xfrm>
              <a:off x="4987188" y="2911043"/>
              <a:ext cx="331686" cy="326356"/>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solidFill>
                <a:schemeClr val="bg1"/>
              </a:solidFill>
            </a:ln>
          </p:spPr>
          <p:txBody>
            <a:bodyPr vert="horz" wrap="square" lIns="91440" tIns="45720" rIns="91440" bIns="45720" numCol="1" anchor="t" anchorCtr="0" compatLnSpc="1"/>
            <a:lstStyle/>
            <a:p>
              <a:endParaRPr lang="en-US" sz="3600"/>
            </a:p>
          </p:txBody>
        </p:sp>
        <p:sp>
          <p:nvSpPr>
            <p:cNvPr id="71" name="Freeform 22"/>
            <p:cNvSpPr>
              <a:spLocks noEditPoints="1"/>
            </p:cNvSpPr>
            <p:nvPr/>
          </p:nvSpPr>
          <p:spPr bwMode="auto">
            <a:xfrm>
              <a:off x="5906035" y="2944978"/>
              <a:ext cx="279651" cy="296401"/>
            </a:xfrm>
            <a:custGeom>
              <a:avLst/>
              <a:gdLst>
                <a:gd name="T0" fmla="*/ 104 w 176"/>
                <a:gd name="T1" fmla="*/ 48 h 176"/>
                <a:gd name="T2" fmla="*/ 120 w 176"/>
                <a:gd name="T3" fmla="*/ 48 h 176"/>
                <a:gd name="T4" fmla="*/ 120 w 176"/>
                <a:gd name="T5" fmla="*/ 16 h 176"/>
                <a:gd name="T6" fmla="*/ 104 w 176"/>
                <a:gd name="T7" fmla="*/ 16 h 176"/>
                <a:gd name="T8" fmla="*/ 104 w 176"/>
                <a:gd name="T9" fmla="*/ 48 h 176"/>
                <a:gd name="T10" fmla="*/ 144 w 176"/>
                <a:gd name="T11" fmla="*/ 0 h 176"/>
                <a:gd name="T12" fmla="*/ 16 w 176"/>
                <a:gd name="T13" fmla="*/ 0 h 176"/>
                <a:gd name="T14" fmla="*/ 0 w 176"/>
                <a:gd name="T15" fmla="*/ 16 h 176"/>
                <a:gd name="T16" fmla="*/ 0 w 176"/>
                <a:gd name="T17" fmla="*/ 160 h 176"/>
                <a:gd name="T18" fmla="*/ 16 w 176"/>
                <a:gd name="T19" fmla="*/ 176 h 176"/>
                <a:gd name="T20" fmla="*/ 160 w 176"/>
                <a:gd name="T21" fmla="*/ 176 h 176"/>
                <a:gd name="T22" fmla="*/ 176 w 176"/>
                <a:gd name="T23" fmla="*/ 160 h 176"/>
                <a:gd name="T24" fmla="*/ 176 w 176"/>
                <a:gd name="T25" fmla="*/ 32 h 176"/>
                <a:gd name="T26" fmla="*/ 144 w 176"/>
                <a:gd name="T27" fmla="*/ 0 h 176"/>
                <a:gd name="T28" fmla="*/ 48 w 176"/>
                <a:gd name="T29" fmla="*/ 8 h 176"/>
                <a:gd name="T30" fmla="*/ 128 w 176"/>
                <a:gd name="T31" fmla="*/ 8 h 176"/>
                <a:gd name="T32" fmla="*/ 128 w 176"/>
                <a:gd name="T33" fmla="*/ 56 h 176"/>
                <a:gd name="T34" fmla="*/ 48 w 176"/>
                <a:gd name="T35" fmla="*/ 56 h 176"/>
                <a:gd name="T36" fmla="*/ 48 w 176"/>
                <a:gd name="T37" fmla="*/ 8 h 176"/>
                <a:gd name="T38" fmla="*/ 144 w 176"/>
                <a:gd name="T39" fmla="*/ 168 h 176"/>
                <a:gd name="T40" fmla="*/ 32 w 176"/>
                <a:gd name="T41" fmla="*/ 168 h 176"/>
                <a:gd name="T42" fmla="*/ 32 w 176"/>
                <a:gd name="T43" fmla="*/ 96 h 176"/>
                <a:gd name="T44" fmla="*/ 144 w 176"/>
                <a:gd name="T45" fmla="*/ 96 h 176"/>
                <a:gd name="T46" fmla="*/ 144 w 176"/>
                <a:gd name="T47" fmla="*/ 168 h 176"/>
                <a:gd name="T48" fmla="*/ 168 w 176"/>
                <a:gd name="T49" fmla="*/ 160 h 176"/>
                <a:gd name="T50" fmla="*/ 160 w 176"/>
                <a:gd name="T51" fmla="*/ 168 h 176"/>
                <a:gd name="T52" fmla="*/ 152 w 176"/>
                <a:gd name="T53" fmla="*/ 168 h 176"/>
                <a:gd name="T54" fmla="*/ 152 w 176"/>
                <a:gd name="T55" fmla="*/ 96 h 176"/>
                <a:gd name="T56" fmla="*/ 144 w 176"/>
                <a:gd name="T57" fmla="*/ 88 h 176"/>
                <a:gd name="T58" fmla="*/ 32 w 176"/>
                <a:gd name="T59" fmla="*/ 88 h 176"/>
                <a:gd name="T60" fmla="*/ 24 w 176"/>
                <a:gd name="T61" fmla="*/ 96 h 176"/>
                <a:gd name="T62" fmla="*/ 24 w 176"/>
                <a:gd name="T63" fmla="*/ 168 h 176"/>
                <a:gd name="T64" fmla="*/ 16 w 176"/>
                <a:gd name="T65" fmla="*/ 168 h 176"/>
                <a:gd name="T66" fmla="*/ 8 w 176"/>
                <a:gd name="T67" fmla="*/ 160 h 176"/>
                <a:gd name="T68" fmla="*/ 8 w 176"/>
                <a:gd name="T69" fmla="*/ 16 h 176"/>
                <a:gd name="T70" fmla="*/ 16 w 176"/>
                <a:gd name="T71" fmla="*/ 8 h 176"/>
                <a:gd name="T72" fmla="*/ 40 w 176"/>
                <a:gd name="T73" fmla="*/ 8 h 176"/>
                <a:gd name="T74" fmla="*/ 40 w 176"/>
                <a:gd name="T75" fmla="*/ 56 h 176"/>
                <a:gd name="T76" fmla="*/ 48 w 176"/>
                <a:gd name="T77" fmla="*/ 64 h 176"/>
                <a:gd name="T78" fmla="*/ 128 w 176"/>
                <a:gd name="T79" fmla="*/ 64 h 176"/>
                <a:gd name="T80" fmla="*/ 136 w 176"/>
                <a:gd name="T81" fmla="*/ 56 h 176"/>
                <a:gd name="T82" fmla="*/ 136 w 176"/>
                <a:gd name="T83" fmla="*/ 8 h 176"/>
                <a:gd name="T84" fmla="*/ 140 w 176"/>
                <a:gd name="T85" fmla="*/ 8 h 176"/>
                <a:gd name="T86" fmla="*/ 168 w 176"/>
                <a:gd name="T87" fmla="*/ 36 h 176"/>
                <a:gd name="T88" fmla="*/ 168 w 176"/>
                <a:gd name="T89" fmla="*/ 160 h 176"/>
                <a:gd name="T90" fmla="*/ 96 w 176"/>
                <a:gd name="T91" fmla="*/ 112 h 176"/>
                <a:gd name="T92" fmla="*/ 48 w 176"/>
                <a:gd name="T93" fmla="*/ 112 h 176"/>
                <a:gd name="T94" fmla="*/ 48 w 176"/>
                <a:gd name="T95" fmla="*/ 120 h 176"/>
                <a:gd name="T96" fmla="*/ 96 w 176"/>
                <a:gd name="T97" fmla="*/ 120 h 176"/>
                <a:gd name="T98" fmla="*/ 96 w 176"/>
                <a:gd name="T99" fmla="*/ 112 h 176"/>
                <a:gd name="T100" fmla="*/ 128 w 176"/>
                <a:gd name="T101" fmla="*/ 144 h 176"/>
                <a:gd name="T102" fmla="*/ 48 w 176"/>
                <a:gd name="T103" fmla="*/ 144 h 176"/>
                <a:gd name="T104" fmla="*/ 48 w 176"/>
                <a:gd name="T105" fmla="*/ 152 h 176"/>
                <a:gd name="T106" fmla="*/ 128 w 176"/>
                <a:gd name="T107" fmla="*/ 152 h 176"/>
                <a:gd name="T108" fmla="*/ 128 w 176"/>
                <a:gd name="T109" fmla="*/ 144 h 176"/>
                <a:gd name="T110" fmla="*/ 128 w 176"/>
                <a:gd name="T111" fmla="*/ 128 h 176"/>
                <a:gd name="T112" fmla="*/ 48 w 176"/>
                <a:gd name="T113" fmla="*/ 128 h 176"/>
                <a:gd name="T114" fmla="*/ 48 w 176"/>
                <a:gd name="T115" fmla="*/ 136 h 176"/>
                <a:gd name="T116" fmla="*/ 128 w 176"/>
                <a:gd name="T117" fmla="*/ 136 h 176"/>
                <a:gd name="T118" fmla="*/ 128 w 176"/>
                <a:gd name="T119"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76">
                  <a:moveTo>
                    <a:pt x="104" y="48"/>
                  </a:moveTo>
                  <a:cubicBezTo>
                    <a:pt x="120" y="48"/>
                    <a:pt x="120" y="48"/>
                    <a:pt x="120" y="48"/>
                  </a:cubicBezTo>
                  <a:cubicBezTo>
                    <a:pt x="120" y="16"/>
                    <a:pt x="120" y="16"/>
                    <a:pt x="120" y="16"/>
                  </a:cubicBezTo>
                  <a:cubicBezTo>
                    <a:pt x="104" y="16"/>
                    <a:pt x="104" y="16"/>
                    <a:pt x="104" y="16"/>
                  </a:cubicBezTo>
                  <a:lnTo>
                    <a:pt x="104" y="48"/>
                  </a:lnTo>
                  <a:close/>
                  <a:moveTo>
                    <a:pt x="144"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lnTo>
                    <a:pt x="144" y="0"/>
                  </a:lnTo>
                  <a:close/>
                  <a:moveTo>
                    <a:pt x="48" y="8"/>
                  </a:moveTo>
                  <a:cubicBezTo>
                    <a:pt x="128" y="8"/>
                    <a:pt x="128" y="8"/>
                    <a:pt x="128" y="8"/>
                  </a:cubicBezTo>
                  <a:cubicBezTo>
                    <a:pt x="128" y="56"/>
                    <a:pt x="128" y="56"/>
                    <a:pt x="128" y="56"/>
                  </a:cubicBezTo>
                  <a:cubicBezTo>
                    <a:pt x="48" y="56"/>
                    <a:pt x="48" y="56"/>
                    <a:pt x="48" y="56"/>
                  </a:cubicBezTo>
                  <a:lnTo>
                    <a:pt x="48" y="8"/>
                  </a:lnTo>
                  <a:close/>
                  <a:moveTo>
                    <a:pt x="144" y="168"/>
                  </a:moveTo>
                  <a:cubicBezTo>
                    <a:pt x="32" y="168"/>
                    <a:pt x="32" y="168"/>
                    <a:pt x="32" y="168"/>
                  </a:cubicBezTo>
                  <a:cubicBezTo>
                    <a:pt x="32" y="96"/>
                    <a:pt x="32" y="96"/>
                    <a:pt x="32" y="96"/>
                  </a:cubicBezTo>
                  <a:cubicBezTo>
                    <a:pt x="144" y="96"/>
                    <a:pt x="144" y="96"/>
                    <a:pt x="144" y="96"/>
                  </a:cubicBezTo>
                  <a:lnTo>
                    <a:pt x="144" y="168"/>
                  </a:lnTo>
                  <a:close/>
                  <a:moveTo>
                    <a:pt x="168" y="160"/>
                  </a:moveTo>
                  <a:cubicBezTo>
                    <a:pt x="168" y="164"/>
                    <a:pt x="164" y="168"/>
                    <a:pt x="160" y="168"/>
                  </a:cubicBezTo>
                  <a:cubicBezTo>
                    <a:pt x="152" y="168"/>
                    <a:pt x="152" y="168"/>
                    <a:pt x="152" y="168"/>
                  </a:cubicBezTo>
                  <a:cubicBezTo>
                    <a:pt x="152" y="96"/>
                    <a:pt x="152" y="96"/>
                    <a:pt x="152" y="96"/>
                  </a:cubicBezTo>
                  <a:cubicBezTo>
                    <a:pt x="152" y="92"/>
                    <a:pt x="148" y="88"/>
                    <a:pt x="144" y="88"/>
                  </a:cubicBezTo>
                  <a:cubicBezTo>
                    <a:pt x="32" y="88"/>
                    <a:pt x="32" y="88"/>
                    <a:pt x="32" y="88"/>
                  </a:cubicBezTo>
                  <a:cubicBezTo>
                    <a:pt x="28" y="88"/>
                    <a:pt x="24" y="92"/>
                    <a:pt x="24" y="96"/>
                  </a:cubicBezTo>
                  <a:cubicBezTo>
                    <a:pt x="24" y="168"/>
                    <a:pt x="24" y="168"/>
                    <a:pt x="24" y="168"/>
                  </a:cubicBezTo>
                  <a:cubicBezTo>
                    <a:pt x="16" y="168"/>
                    <a:pt x="16" y="168"/>
                    <a:pt x="16" y="168"/>
                  </a:cubicBezTo>
                  <a:cubicBezTo>
                    <a:pt x="12" y="168"/>
                    <a:pt x="8" y="164"/>
                    <a:pt x="8" y="160"/>
                  </a:cubicBezTo>
                  <a:cubicBezTo>
                    <a:pt x="8" y="16"/>
                    <a:pt x="8" y="16"/>
                    <a:pt x="8" y="16"/>
                  </a:cubicBezTo>
                  <a:cubicBezTo>
                    <a:pt x="8" y="12"/>
                    <a:pt x="12" y="8"/>
                    <a:pt x="16" y="8"/>
                  </a:cubicBezTo>
                  <a:cubicBezTo>
                    <a:pt x="40" y="8"/>
                    <a:pt x="40" y="8"/>
                    <a:pt x="40" y="8"/>
                  </a:cubicBezTo>
                  <a:cubicBezTo>
                    <a:pt x="40" y="56"/>
                    <a:pt x="40" y="56"/>
                    <a:pt x="40" y="56"/>
                  </a:cubicBezTo>
                  <a:cubicBezTo>
                    <a:pt x="40" y="60"/>
                    <a:pt x="44" y="64"/>
                    <a:pt x="48" y="64"/>
                  </a:cubicBezTo>
                  <a:cubicBezTo>
                    <a:pt x="128" y="64"/>
                    <a:pt x="128" y="64"/>
                    <a:pt x="128" y="64"/>
                  </a:cubicBezTo>
                  <a:cubicBezTo>
                    <a:pt x="132" y="64"/>
                    <a:pt x="136" y="60"/>
                    <a:pt x="136" y="56"/>
                  </a:cubicBezTo>
                  <a:cubicBezTo>
                    <a:pt x="136" y="8"/>
                    <a:pt x="136" y="8"/>
                    <a:pt x="136" y="8"/>
                  </a:cubicBezTo>
                  <a:cubicBezTo>
                    <a:pt x="140" y="8"/>
                    <a:pt x="140" y="8"/>
                    <a:pt x="140" y="8"/>
                  </a:cubicBezTo>
                  <a:cubicBezTo>
                    <a:pt x="168" y="36"/>
                    <a:pt x="168" y="36"/>
                    <a:pt x="168" y="36"/>
                  </a:cubicBezTo>
                  <a:lnTo>
                    <a:pt x="168" y="160"/>
                  </a:lnTo>
                  <a:close/>
                  <a:moveTo>
                    <a:pt x="96" y="112"/>
                  </a:moveTo>
                  <a:cubicBezTo>
                    <a:pt x="48" y="112"/>
                    <a:pt x="48" y="112"/>
                    <a:pt x="48" y="112"/>
                  </a:cubicBezTo>
                  <a:cubicBezTo>
                    <a:pt x="48" y="120"/>
                    <a:pt x="48" y="120"/>
                    <a:pt x="48" y="120"/>
                  </a:cubicBezTo>
                  <a:cubicBezTo>
                    <a:pt x="96" y="120"/>
                    <a:pt x="96" y="120"/>
                    <a:pt x="96" y="120"/>
                  </a:cubicBezTo>
                  <a:lnTo>
                    <a:pt x="96" y="112"/>
                  </a:lnTo>
                  <a:close/>
                  <a:moveTo>
                    <a:pt x="128" y="144"/>
                  </a:moveTo>
                  <a:cubicBezTo>
                    <a:pt x="48" y="144"/>
                    <a:pt x="48" y="144"/>
                    <a:pt x="48" y="144"/>
                  </a:cubicBezTo>
                  <a:cubicBezTo>
                    <a:pt x="48" y="152"/>
                    <a:pt x="48" y="152"/>
                    <a:pt x="48" y="152"/>
                  </a:cubicBezTo>
                  <a:cubicBezTo>
                    <a:pt x="128" y="152"/>
                    <a:pt x="128" y="152"/>
                    <a:pt x="128" y="152"/>
                  </a:cubicBezTo>
                  <a:lnTo>
                    <a:pt x="128" y="144"/>
                  </a:lnTo>
                  <a:close/>
                  <a:moveTo>
                    <a:pt x="128" y="128"/>
                  </a:moveTo>
                  <a:cubicBezTo>
                    <a:pt x="48" y="128"/>
                    <a:pt x="48" y="128"/>
                    <a:pt x="48" y="128"/>
                  </a:cubicBezTo>
                  <a:cubicBezTo>
                    <a:pt x="48" y="136"/>
                    <a:pt x="48" y="136"/>
                    <a:pt x="48" y="136"/>
                  </a:cubicBezTo>
                  <a:cubicBezTo>
                    <a:pt x="128" y="136"/>
                    <a:pt x="128" y="136"/>
                    <a:pt x="128" y="136"/>
                  </a:cubicBezTo>
                  <a:lnTo>
                    <a:pt x="128" y="128"/>
                  </a:lnTo>
                  <a:close/>
                </a:path>
              </a:pathLst>
            </a:custGeom>
            <a:solidFill>
              <a:schemeClr val="bg1"/>
            </a:solidFill>
            <a:ln>
              <a:solidFill>
                <a:schemeClr val="bg1"/>
              </a:solidFill>
            </a:ln>
          </p:spPr>
          <p:txBody>
            <a:bodyPr vert="horz" wrap="square" lIns="91440" tIns="45720" rIns="91440" bIns="45720" numCol="1" anchor="t" anchorCtr="0" compatLnSpc="1"/>
            <a:lstStyle/>
            <a:p>
              <a:endParaRPr lang="en-US" sz="3600"/>
            </a:p>
          </p:txBody>
        </p:sp>
        <p:sp>
          <p:nvSpPr>
            <p:cNvPr id="72" name="Freeform 7"/>
            <p:cNvSpPr>
              <a:spLocks noEditPoints="1"/>
            </p:cNvSpPr>
            <p:nvPr/>
          </p:nvSpPr>
          <p:spPr bwMode="auto">
            <a:xfrm>
              <a:off x="4938696" y="4661340"/>
              <a:ext cx="320675" cy="320675"/>
            </a:xfrm>
            <a:custGeom>
              <a:avLst/>
              <a:gdLst>
                <a:gd name="T0" fmla="*/ 88 w 176"/>
                <a:gd name="T1" fmla="*/ 16 h 176"/>
                <a:gd name="T2" fmla="*/ 16 w 176"/>
                <a:gd name="T3" fmla="*/ 88 h 176"/>
                <a:gd name="T4" fmla="*/ 88 w 176"/>
                <a:gd name="T5" fmla="*/ 160 h 176"/>
                <a:gd name="T6" fmla="*/ 160 w 176"/>
                <a:gd name="T7" fmla="*/ 88 h 176"/>
                <a:gd name="T8" fmla="*/ 88 w 176"/>
                <a:gd name="T9" fmla="*/ 16 h 176"/>
                <a:gd name="T10" fmla="*/ 88 w 176"/>
                <a:gd name="T11" fmla="*/ 152 h 176"/>
                <a:gd name="T12" fmla="*/ 24 w 176"/>
                <a:gd name="T13" fmla="*/ 88 h 176"/>
                <a:gd name="T14" fmla="*/ 88 w 176"/>
                <a:gd name="T15" fmla="*/ 24 h 176"/>
                <a:gd name="T16" fmla="*/ 152 w 176"/>
                <a:gd name="T17" fmla="*/ 88 h 176"/>
                <a:gd name="T18" fmla="*/ 88 w 176"/>
                <a:gd name="T19" fmla="*/ 152 h 176"/>
                <a:gd name="T20" fmla="*/ 88 w 176"/>
                <a:gd name="T21" fmla="*/ 0 h 176"/>
                <a:gd name="T22" fmla="*/ 0 w 176"/>
                <a:gd name="T23" fmla="*/ 88 h 176"/>
                <a:gd name="T24" fmla="*/ 88 w 176"/>
                <a:gd name="T25" fmla="*/ 176 h 176"/>
                <a:gd name="T26" fmla="*/ 176 w 176"/>
                <a:gd name="T27" fmla="*/ 88 h 176"/>
                <a:gd name="T28" fmla="*/ 88 w 176"/>
                <a:gd name="T29" fmla="*/ 0 h 176"/>
                <a:gd name="T30" fmla="*/ 88 w 176"/>
                <a:gd name="T31" fmla="*/ 168 h 176"/>
                <a:gd name="T32" fmla="*/ 8 w 176"/>
                <a:gd name="T33" fmla="*/ 88 h 176"/>
                <a:gd name="T34" fmla="*/ 88 w 176"/>
                <a:gd name="T35" fmla="*/ 8 h 176"/>
                <a:gd name="T36" fmla="*/ 168 w 176"/>
                <a:gd name="T37" fmla="*/ 88 h 176"/>
                <a:gd name="T38" fmla="*/ 88 w 176"/>
                <a:gd name="T39" fmla="*/ 168 h 176"/>
                <a:gd name="T40" fmla="*/ 116 w 176"/>
                <a:gd name="T41" fmla="*/ 84 h 176"/>
                <a:gd name="T42" fmla="*/ 103 w 176"/>
                <a:gd name="T43" fmla="*/ 84 h 176"/>
                <a:gd name="T44" fmla="*/ 92 w 176"/>
                <a:gd name="T45" fmla="*/ 73 h 176"/>
                <a:gd name="T46" fmla="*/ 92 w 176"/>
                <a:gd name="T47" fmla="*/ 44 h 176"/>
                <a:gd name="T48" fmla="*/ 88 w 176"/>
                <a:gd name="T49" fmla="*/ 40 h 176"/>
                <a:gd name="T50" fmla="*/ 84 w 176"/>
                <a:gd name="T51" fmla="*/ 44 h 176"/>
                <a:gd name="T52" fmla="*/ 84 w 176"/>
                <a:gd name="T53" fmla="*/ 73 h 176"/>
                <a:gd name="T54" fmla="*/ 72 w 176"/>
                <a:gd name="T55" fmla="*/ 88 h 176"/>
                <a:gd name="T56" fmla="*/ 88 w 176"/>
                <a:gd name="T57" fmla="*/ 104 h 176"/>
                <a:gd name="T58" fmla="*/ 103 w 176"/>
                <a:gd name="T59" fmla="*/ 92 h 176"/>
                <a:gd name="T60" fmla="*/ 116 w 176"/>
                <a:gd name="T61" fmla="*/ 92 h 176"/>
                <a:gd name="T62" fmla="*/ 120 w 176"/>
                <a:gd name="T63" fmla="*/ 88 h 176"/>
                <a:gd name="T64" fmla="*/ 116 w 176"/>
                <a:gd name="T65" fmla="*/ 84 h 176"/>
                <a:gd name="T66" fmla="*/ 88 w 176"/>
                <a:gd name="T67" fmla="*/ 96 h 176"/>
                <a:gd name="T68" fmla="*/ 80 w 176"/>
                <a:gd name="T69" fmla="*/ 88 h 176"/>
                <a:gd name="T70" fmla="*/ 88 w 176"/>
                <a:gd name="T71" fmla="*/ 80 h 176"/>
                <a:gd name="T72" fmla="*/ 96 w 176"/>
                <a:gd name="T73" fmla="*/ 88 h 176"/>
                <a:gd name="T74" fmla="*/ 88 w 176"/>
                <a:gd name="T75"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16"/>
                  </a:moveTo>
                  <a:cubicBezTo>
                    <a:pt x="48" y="16"/>
                    <a:pt x="16" y="48"/>
                    <a:pt x="16" y="88"/>
                  </a:cubicBezTo>
                  <a:cubicBezTo>
                    <a:pt x="16" y="128"/>
                    <a:pt x="48" y="160"/>
                    <a:pt x="88" y="160"/>
                  </a:cubicBezTo>
                  <a:cubicBezTo>
                    <a:pt x="128" y="160"/>
                    <a:pt x="160" y="128"/>
                    <a:pt x="160" y="88"/>
                  </a:cubicBezTo>
                  <a:cubicBezTo>
                    <a:pt x="160" y="48"/>
                    <a:pt x="128" y="16"/>
                    <a:pt x="88" y="16"/>
                  </a:cubicBezTo>
                  <a:moveTo>
                    <a:pt x="88" y="152"/>
                  </a:moveTo>
                  <a:cubicBezTo>
                    <a:pt x="53" y="152"/>
                    <a:pt x="24" y="123"/>
                    <a:pt x="24" y="88"/>
                  </a:cubicBezTo>
                  <a:cubicBezTo>
                    <a:pt x="24" y="53"/>
                    <a:pt x="53" y="24"/>
                    <a:pt x="88" y="24"/>
                  </a:cubicBezTo>
                  <a:cubicBezTo>
                    <a:pt x="123" y="24"/>
                    <a:pt x="152" y="53"/>
                    <a:pt x="152" y="88"/>
                  </a:cubicBezTo>
                  <a:cubicBezTo>
                    <a:pt x="152" y="123"/>
                    <a:pt x="123" y="152"/>
                    <a:pt x="88" y="152"/>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6" y="84"/>
                  </a:moveTo>
                  <a:cubicBezTo>
                    <a:pt x="103" y="84"/>
                    <a:pt x="103" y="84"/>
                    <a:pt x="103" y="84"/>
                  </a:cubicBezTo>
                  <a:cubicBezTo>
                    <a:pt x="102" y="78"/>
                    <a:pt x="98" y="74"/>
                    <a:pt x="92" y="73"/>
                  </a:cubicBezTo>
                  <a:cubicBezTo>
                    <a:pt x="92" y="44"/>
                    <a:pt x="92" y="44"/>
                    <a:pt x="92" y="44"/>
                  </a:cubicBezTo>
                  <a:cubicBezTo>
                    <a:pt x="92" y="42"/>
                    <a:pt x="90" y="40"/>
                    <a:pt x="88" y="40"/>
                  </a:cubicBezTo>
                  <a:cubicBezTo>
                    <a:pt x="86" y="40"/>
                    <a:pt x="84" y="42"/>
                    <a:pt x="84" y="44"/>
                  </a:cubicBezTo>
                  <a:cubicBezTo>
                    <a:pt x="84" y="73"/>
                    <a:pt x="84" y="73"/>
                    <a:pt x="84" y="73"/>
                  </a:cubicBezTo>
                  <a:cubicBezTo>
                    <a:pt x="77" y="74"/>
                    <a:pt x="72" y="81"/>
                    <a:pt x="72" y="88"/>
                  </a:cubicBezTo>
                  <a:cubicBezTo>
                    <a:pt x="72" y="97"/>
                    <a:pt x="79" y="104"/>
                    <a:pt x="88" y="104"/>
                  </a:cubicBezTo>
                  <a:cubicBezTo>
                    <a:pt x="95" y="104"/>
                    <a:pt x="102" y="99"/>
                    <a:pt x="103" y="92"/>
                  </a:cubicBezTo>
                  <a:cubicBezTo>
                    <a:pt x="116" y="92"/>
                    <a:pt x="116" y="92"/>
                    <a:pt x="116" y="92"/>
                  </a:cubicBezTo>
                  <a:cubicBezTo>
                    <a:pt x="118" y="92"/>
                    <a:pt x="120" y="90"/>
                    <a:pt x="120" y="88"/>
                  </a:cubicBezTo>
                  <a:cubicBezTo>
                    <a:pt x="120" y="86"/>
                    <a:pt x="118" y="84"/>
                    <a:pt x="116" y="84"/>
                  </a:cubicBezTo>
                  <a:moveTo>
                    <a:pt x="88" y="96"/>
                  </a:moveTo>
                  <a:cubicBezTo>
                    <a:pt x="84" y="96"/>
                    <a:pt x="80" y="92"/>
                    <a:pt x="80" y="88"/>
                  </a:cubicBezTo>
                  <a:cubicBezTo>
                    <a:pt x="80" y="84"/>
                    <a:pt x="84" y="80"/>
                    <a:pt x="88" y="80"/>
                  </a:cubicBezTo>
                  <a:cubicBezTo>
                    <a:pt x="92" y="80"/>
                    <a:pt x="96" y="84"/>
                    <a:pt x="96" y="88"/>
                  </a:cubicBezTo>
                  <a:cubicBezTo>
                    <a:pt x="96" y="92"/>
                    <a:pt x="92" y="96"/>
                    <a:pt x="88" y="96"/>
                  </a:cubicBezTo>
                </a:path>
              </a:pathLst>
            </a:custGeom>
            <a:solidFill>
              <a:schemeClr val="tx1"/>
            </a:solidFill>
            <a:ln>
              <a:solidFill>
                <a:schemeClr val="bg1"/>
              </a:solidFill>
            </a:ln>
          </p:spPr>
          <p:txBody>
            <a:bodyPr vert="horz" wrap="square" lIns="91440" tIns="45720" rIns="91440" bIns="45720" numCol="1" anchor="t" anchorCtr="0" compatLnSpc="1"/>
            <a:lstStyle/>
            <a:p>
              <a:endParaRPr lang="en-US" sz="3600"/>
            </a:p>
          </p:txBody>
        </p:sp>
        <p:sp>
          <p:nvSpPr>
            <p:cNvPr id="73" name="TextBox 17"/>
            <p:cNvSpPr txBox="1"/>
            <p:nvPr>
              <p:custDataLst>
                <p:tags r:id="rId12"/>
              </p:custDataLst>
            </p:nvPr>
          </p:nvSpPr>
          <p:spPr>
            <a:xfrm>
              <a:off x="4661689" y="4982015"/>
              <a:ext cx="982336" cy="307785"/>
            </a:xfrm>
            <a:prstGeom prst="rect">
              <a:avLst/>
            </a:prstGeom>
            <a:noFill/>
          </p:spPr>
          <p:txBody>
            <a:bodyPr wrap="none" lIns="137168" tIns="68584" rIns="137168" bIns="68584" rtlCol="0">
              <a:spAutoFit/>
            </a:bodyPr>
            <a:lstStyle/>
            <a:p>
              <a:pPr algn="ct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有效期控制</a:t>
              </a:r>
              <a:endParaRPr lang="id-ID" sz="1100"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74" name="组合 73"/>
            <p:cNvGrpSpPr/>
            <p:nvPr/>
          </p:nvGrpSpPr>
          <p:grpSpPr>
            <a:xfrm>
              <a:off x="1323304" y="1989784"/>
              <a:ext cx="2077028" cy="3300407"/>
              <a:chOff x="2524" y="3300"/>
              <a:chExt cx="2878" cy="4572"/>
            </a:xfrm>
          </p:grpSpPr>
          <p:cxnSp>
            <p:nvCxnSpPr>
              <p:cNvPr id="75" name="直接箭头连接符 74"/>
              <p:cNvCxnSpPr/>
              <p:nvPr/>
            </p:nvCxnSpPr>
            <p:spPr bwMode="auto">
              <a:xfrm flipH="1">
                <a:off x="3893" y="4709"/>
                <a:ext cx="0" cy="1937"/>
              </a:xfrm>
              <a:prstGeom prst="straightConnector1">
                <a:avLst/>
              </a:prstGeom>
              <a:solidFill>
                <a:schemeClr val="accent1"/>
              </a:solidFill>
              <a:ln w="28575" cap="flat" cmpd="sng" algn="ctr">
                <a:solidFill>
                  <a:schemeClr val="accent1">
                    <a:shade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6" name="组合 75"/>
              <p:cNvGrpSpPr/>
              <p:nvPr/>
            </p:nvGrpSpPr>
            <p:grpSpPr>
              <a:xfrm>
                <a:off x="3103" y="6646"/>
                <a:ext cx="1665" cy="982"/>
                <a:chOff x="2262152" y="915635"/>
                <a:chExt cx="3409825" cy="2041167"/>
              </a:xfrm>
            </p:grpSpPr>
            <p:pic>
              <p:nvPicPr>
                <p:cNvPr id="81" name="图片 80"/>
                <p:cNvPicPr>
                  <a:picLocks noChangeAspect="1"/>
                </p:cNvPicPr>
                <p:nvPr/>
              </p:nvPicPr>
              <p:blipFill>
                <a:blip r:embed="rId13"/>
                <a:stretch>
                  <a:fillRect/>
                </a:stretch>
              </p:blipFill>
              <p:spPr>
                <a:xfrm>
                  <a:off x="2262152" y="915635"/>
                  <a:ext cx="3409825" cy="2041167"/>
                </a:xfrm>
                <a:prstGeom prst="rect">
                  <a:avLst/>
                </a:prstGeom>
              </p:spPr>
            </p:pic>
            <p:sp>
              <p:nvSpPr>
                <p:cNvPr id="82" name="矩形 81"/>
                <p:cNvSpPr/>
                <p:nvPr/>
              </p:nvSpPr>
              <p:spPr bwMode="auto">
                <a:xfrm>
                  <a:off x="2710743" y="1070027"/>
                  <a:ext cx="2545305" cy="142971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grpSp>
          <p:pic>
            <p:nvPicPr>
              <p:cNvPr id="77" name="图片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88523">
                <a:off x="4319" y="6789"/>
                <a:ext cx="1083" cy="1083"/>
              </a:xfrm>
              <a:prstGeom prst="rect">
                <a:avLst/>
              </a:prstGeom>
            </p:spPr>
          </p:pic>
          <p:pic>
            <p:nvPicPr>
              <p:cNvPr id="78" name="Picture 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5" y="3300"/>
                <a:ext cx="1491"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17"/>
              <p:cNvSpPr txBox="1"/>
              <p:nvPr>
                <p:custDataLst>
                  <p:tags r:id="rId15"/>
                </p:custDataLst>
              </p:nvPr>
            </p:nvSpPr>
            <p:spPr>
              <a:xfrm>
                <a:off x="3331" y="5317"/>
                <a:ext cx="1163" cy="463"/>
              </a:xfrm>
              <a:prstGeom prst="rect">
                <a:avLst/>
              </a:prstGeom>
              <a:solidFill>
                <a:srgbClr val="0A8AE7"/>
              </a:solidFill>
              <a:ln w="28575">
                <a:solidFill>
                  <a:srgbClr val="FFC000"/>
                </a:solidFill>
              </a:ln>
            </p:spPr>
            <p:txBody>
              <a:bodyPr wrap="square" lIns="137168" tIns="68584" rIns="137168" bIns="68584" rtlCol="0">
                <a:spAutoFit/>
              </a:bodyPr>
              <a:lstStyle/>
              <a:p>
                <a:pPr algn="ctr"/>
                <a:r>
                  <a:rPr lang="zh-CN" altLang="en-US" sz="900" b="1" dirty="0">
                    <a:solidFill>
                      <a:schemeClr val="bg1"/>
                    </a:solidFill>
                    <a:latin typeface="微软雅黑" panose="020B0503020204020204" charset="-122"/>
                    <a:ea typeface="微软雅黑" panose="020B0503020204020204" charset="-122"/>
                    <a:cs typeface="微软雅黑" panose="020B0503020204020204" charset="-122"/>
                  </a:rPr>
                  <a:t>用户绑定</a:t>
                </a:r>
                <a:endParaRPr lang="id-ID" sz="9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0" name="Freeform 57"/>
              <p:cNvSpPr>
                <a:spLocks noEditPoints="1"/>
              </p:cNvSpPr>
              <p:nvPr/>
            </p:nvSpPr>
            <p:spPr bwMode="auto">
              <a:xfrm>
                <a:off x="2524" y="5255"/>
                <a:ext cx="532" cy="547"/>
              </a:xfrm>
              <a:custGeom>
                <a:avLst/>
                <a:gdLst>
                  <a:gd name="T0" fmla="*/ 44 w 266"/>
                  <a:gd name="T1" fmla="*/ 38 h 266"/>
                  <a:gd name="T2" fmla="*/ 108 w 266"/>
                  <a:gd name="T3" fmla="*/ 108 h 266"/>
                  <a:gd name="T4" fmla="*/ 101 w 266"/>
                  <a:gd name="T5" fmla="*/ 108 h 266"/>
                  <a:gd name="T6" fmla="*/ 33 w 266"/>
                  <a:gd name="T7" fmla="*/ 50 h 266"/>
                  <a:gd name="T8" fmla="*/ 27 w 266"/>
                  <a:gd name="T9" fmla="*/ 50 h 266"/>
                  <a:gd name="T10" fmla="*/ 2 w 266"/>
                  <a:gd name="T11" fmla="*/ 19 h 266"/>
                  <a:gd name="T12" fmla="*/ 25 w 266"/>
                  <a:gd name="T13" fmla="*/ 2 h 266"/>
                  <a:gd name="T14" fmla="*/ 50 w 266"/>
                  <a:gd name="T15" fmla="*/ 33 h 266"/>
                  <a:gd name="T16" fmla="*/ 207 w 266"/>
                  <a:gd name="T17" fmla="*/ 48 h 266"/>
                  <a:gd name="T18" fmla="*/ 226 w 266"/>
                  <a:gd name="T19" fmla="*/ 60 h 266"/>
                  <a:gd name="T20" fmla="*/ 258 w 266"/>
                  <a:gd name="T21" fmla="*/ 30 h 266"/>
                  <a:gd name="T22" fmla="*/ 265 w 266"/>
                  <a:gd name="T23" fmla="*/ 62 h 266"/>
                  <a:gd name="T24" fmla="*/ 213 w 266"/>
                  <a:gd name="T25" fmla="*/ 104 h 266"/>
                  <a:gd name="T26" fmla="*/ 101 w 266"/>
                  <a:gd name="T27" fmla="*/ 197 h 266"/>
                  <a:gd name="T28" fmla="*/ 88 w 266"/>
                  <a:gd name="T29" fmla="*/ 251 h 266"/>
                  <a:gd name="T30" fmla="*/ 32 w 266"/>
                  <a:gd name="T31" fmla="*/ 261 h 266"/>
                  <a:gd name="T32" fmla="*/ 31 w 266"/>
                  <a:gd name="T33" fmla="*/ 255 h 266"/>
                  <a:gd name="T34" fmla="*/ 60 w 266"/>
                  <a:gd name="T35" fmla="*/ 219 h 266"/>
                  <a:gd name="T36" fmla="*/ 41 w 266"/>
                  <a:gd name="T37" fmla="*/ 206 h 266"/>
                  <a:gd name="T38" fmla="*/ 8 w 266"/>
                  <a:gd name="T39" fmla="*/ 237 h 266"/>
                  <a:gd name="T40" fmla="*/ 2 w 266"/>
                  <a:gd name="T41" fmla="*/ 205 h 266"/>
                  <a:gd name="T42" fmla="*/ 54 w 266"/>
                  <a:gd name="T43" fmla="*/ 163 h 266"/>
                  <a:gd name="T44" fmla="*/ 166 w 266"/>
                  <a:gd name="T45" fmla="*/ 70 h 266"/>
                  <a:gd name="T46" fmla="*/ 178 w 266"/>
                  <a:gd name="T47" fmla="*/ 15 h 266"/>
                  <a:gd name="T48" fmla="*/ 234 w 266"/>
                  <a:gd name="T49" fmla="*/ 6 h 266"/>
                  <a:gd name="T50" fmla="*/ 236 w 266"/>
                  <a:gd name="T51" fmla="*/ 12 h 266"/>
                  <a:gd name="T52" fmla="*/ 197 w 266"/>
                  <a:gd name="T53" fmla="*/ 44 h 266"/>
                  <a:gd name="T54" fmla="*/ 226 w 266"/>
                  <a:gd name="T55" fmla="*/ 11 h 266"/>
                  <a:gd name="T56" fmla="*/ 172 w 266"/>
                  <a:gd name="T57" fmla="*/ 44 h 266"/>
                  <a:gd name="T58" fmla="*/ 174 w 266"/>
                  <a:gd name="T59" fmla="*/ 74 h 266"/>
                  <a:gd name="T60" fmla="*/ 70 w 266"/>
                  <a:gd name="T61" fmla="*/ 174 h 266"/>
                  <a:gd name="T62" fmla="*/ 22 w 266"/>
                  <a:gd name="T63" fmla="*/ 185 h 266"/>
                  <a:gd name="T64" fmla="*/ 35 w 266"/>
                  <a:gd name="T65" fmla="*/ 201 h 266"/>
                  <a:gd name="T66" fmla="*/ 54 w 266"/>
                  <a:gd name="T67" fmla="*/ 200 h 266"/>
                  <a:gd name="T68" fmla="*/ 70 w 266"/>
                  <a:gd name="T69" fmla="*/ 222 h 266"/>
                  <a:gd name="T70" fmla="*/ 41 w 266"/>
                  <a:gd name="T71" fmla="*/ 256 h 266"/>
                  <a:gd name="T72" fmla="*/ 83 w 266"/>
                  <a:gd name="T73" fmla="*/ 246 h 266"/>
                  <a:gd name="T74" fmla="*/ 93 w 266"/>
                  <a:gd name="T75" fmla="*/ 197 h 266"/>
                  <a:gd name="T76" fmla="*/ 192 w 266"/>
                  <a:gd name="T77" fmla="*/ 93 h 266"/>
                  <a:gd name="T78" fmla="*/ 213 w 266"/>
                  <a:gd name="T79" fmla="*/ 96 h 266"/>
                  <a:gd name="T80" fmla="*/ 256 w 266"/>
                  <a:gd name="T81" fmla="*/ 42 h 266"/>
                  <a:gd name="T82" fmla="*/ 223 w 266"/>
                  <a:gd name="T83" fmla="*/ 70 h 266"/>
                  <a:gd name="T84" fmla="*/ 201 w 266"/>
                  <a:gd name="T85" fmla="*/ 54 h 266"/>
                  <a:gd name="T86" fmla="*/ 41 w 266"/>
                  <a:gd name="T87" fmla="*/ 30 h 266"/>
                  <a:gd name="T88" fmla="*/ 11 w 266"/>
                  <a:gd name="T89" fmla="*/ 22 h 266"/>
                  <a:gd name="T90" fmla="*/ 41 w 266"/>
                  <a:gd name="T91" fmla="*/ 30 h 266"/>
                  <a:gd name="T92" fmla="*/ 254 w 266"/>
                  <a:gd name="T93" fmla="*/ 236 h 266"/>
                  <a:gd name="T94" fmla="*/ 172 w 266"/>
                  <a:gd name="T95" fmla="*/ 147 h 266"/>
                  <a:gd name="T96" fmla="*/ 261 w 266"/>
                  <a:gd name="T97" fmla="*/ 230 h 266"/>
                  <a:gd name="T98" fmla="*/ 261 w 266"/>
                  <a:gd name="T99" fmla="*/ 248 h 266"/>
                  <a:gd name="T100" fmla="*/ 239 w 266"/>
                  <a:gd name="T101" fmla="*/ 264 h 266"/>
                  <a:gd name="T102" fmla="*/ 147 w 266"/>
                  <a:gd name="T103" fmla="*/ 178 h 266"/>
                  <a:gd name="T104" fmla="*/ 153 w 266"/>
                  <a:gd name="T105" fmla="*/ 172 h 266"/>
                  <a:gd name="T106" fmla="*/ 243 w 266"/>
                  <a:gd name="T107" fmla="*/ 25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266">
                    <a:moveTo>
                      <a:pt x="50" y="33"/>
                    </a:moveTo>
                    <a:cubicBezTo>
                      <a:pt x="44" y="38"/>
                      <a:pt x="44" y="38"/>
                      <a:pt x="44" y="38"/>
                    </a:cubicBezTo>
                    <a:cubicBezTo>
                      <a:pt x="108" y="101"/>
                      <a:pt x="108" y="101"/>
                      <a:pt x="108" y="101"/>
                    </a:cubicBezTo>
                    <a:cubicBezTo>
                      <a:pt x="109" y="103"/>
                      <a:pt x="109" y="106"/>
                      <a:pt x="108" y="108"/>
                    </a:cubicBezTo>
                    <a:cubicBezTo>
                      <a:pt x="106" y="108"/>
                      <a:pt x="105" y="109"/>
                      <a:pt x="104" y="109"/>
                    </a:cubicBezTo>
                    <a:cubicBezTo>
                      <a:pt x="103" y="109"/>
                      <a:pt x="102" y="108"/>
                      <a:pt x="101" y="108"/>
                    </a:cubicBezTo>
                    <a:cubicBezTo>
                      <a:pt x="38" y="44"/>
                      <a:pt x="38" y="44"/>
                      <a:pt x="38" y="44"/>
                    </a:cubicBezTo>
                    <a:cubicBezTo>
                      <a:pt x="33" y="50"/>
                      <a:pt x="33" y="50"/>
                      <a:pt x="33" y="50"/>
                    </a:cubicBezTo>
                    <a:cubicBezTo>
                      <a:pt x="32" y="50"/>
                      <a:pt x="31" y="51"/>
                      <a:pt x="30" y="51"/>
                    </a:cubicBezTo>
                    <a:cubicBezTo>
                      <a:pt x="29" y="51"/>
                      <a:pt x="28" y="50"/>
                      <a:pt x="27" y="50"/>
                    </a:cubicBezTo>
                    <a:cubicBezTo>
                      <a:pt x="2" y="25"/>
                      <a:pt x="2" y="25"/>
                      <a:pt x="2" y="25"/>
                    </a:cubicBezTo>
                    <a:cubicBezTo>
                      <a:pt x="0" y="23"/>
                      <a:pt x="0" y="21"/>
                      <a:pt x="2" y="19"/>
                    </a:cubicBezTo>
                    <a:cubicBezTo>
                      <a:pt x="19" y="2"/>
                      <a:pt x="19" y="2"/>
                      <a:pt x="19" y="2"/>
                    </a:cubicBezTo>
                    <a:cubicBezTo>
                      <a:pt x="21" y="0"/>
                      <a:pt x="23" y="0"/>
                      <a:pt x="25" y="2"/>
                    </a:cubicBezTo>
                    <a:cubicBezTo>
                      <a:pt x="50" y="27"/>
                      <a:pt x="50" y="27"/>
                      <a:pt x="50" y="27"/>
                    </a:cubicBezTo>
                    <a:cubicBezTo>
                      <a:pt x="51" y="29"/>
                      <a:pt x="51" y="31"/>
                      <a:pt x="50" y="33"/>
                    </a:cubicBezTo>
                    <a:close/>
                    <a:moveTo>
                      <a:pt x="207" y="41"/>
                    </a:moveTo>
                    <a:cubicBezTo>
                      <a:pt x="204" y="43"/>
                      <a:pt x="204" y="46"/>
                      <a:pt x="207" y="48"/>
                    </a:cubicBezTo>
                    <a:cubicBezTo>
                      <a:pt x="219" y="60"/>
                      <a:pt x="219" y="60"/>
                      <a:pt x="219" y="60"/>
                    </a:cubicBezTo>
                    <a:cubicBezTo>
                      <a:pt x="221" y="62"/>
                      <a:pt x="223" y="62"/>
                      <a:pt x="226" y="60"/>
                    </a:cubicBezTo>
                    <a:cubicBezTo>
                      <a:pt x="254" y="31"/>
                      <a:pt x="254" y="31"/>
                      <a:pt x="254" y="31"/>
                    </a:cubicBezTo>
                    <a:cubicBezTo>
                      <a:pt x="256" y="30"/>
                      <a:pt x="257" y="30"/>
                      <a:pt x="258" y="30"/>
                    </a:cubicBezTo>
                    <a:cubicBezTo>
                      <a:pt x="260" y="30"/>
                      <a:pt x="261" y="31"/>
                      <a:pt x="261" y="33"/>
                    </a:cubicBezTo>
                    <a:cubicBezTo>
                      <a:pt x="265" y="42"/>
                      <a:pt x="266" y="52"/>
                      <a:pt x="265" y="62"/>
                    </a:cubicBezTo>
                    <a:cubicBezTo>
                      <a:pt x="263" y="72"/>
                      <a:pt x="258" y="81"/>
                      <a:pt x="251" y="88"/>
                    </a:cubicBezTo>
                    <a:cubicBezTo>
                      <a:pt x="241" y="99"/>
                      <a:pt x="228" y="104"/>
                      <a:pt x="213" y="104"/>
                    </a:cubicBezTo>
                    <a:cubicBezTo>
                      <a:pt x="207" y="104"/>
                      <a:pt x="202" y="103"/>
                      <a:pt x="197" y="101"/>
                    </a:cubicBezTo>
                    <a:cubicBezTo>
                      <a:pt x="101" y="197"/>
                      <a:pt x="101" y="197"/>
                      <a:pt x="101" y="197"/>
                    </a:cubicBezTo>
                    <a:cubicBezTo>
                      <a:pt x="104" y="206"/>
                      <a:pt x="105" y="216"/>
                      <a:pt x="103" y="226"/>
                    </a:cubicBezTo>
                    <a:cubicBezTo>
                      <a:pt x="100" y="236"/>
                      <a:pt x="96" y="245"/>
                      <a:pt x="88" y="251"/>
                    </a:cubicBezTo>
                    <a:cubicBezTo>
                      <a:pt x="79" y="261"/>
                      <a:pt x="67" y="266"/>
                      <a:pt x="54" y="266"/>
                    </a:cubicBezTo>
                    <a:cubicBezTo>
                      <a:pt x="46" y="266"/>
                      <a:pt x="39" y="265"/>
                      <a:pt x="32" y="261"/>
                    </a:cubicBezTo>
                    <a:cubicBezTo>
                      <a:pt x="31" y="261"/>
                      <a:pt x="30" y="260"/>
                      <a:pt x="30" y="258"/>
                    </a:cubicBezTo>
                    <a:cubicBezTo>
                      <a:pt x="30" y="257"/>
                      <a:pt x="30" y="256"/>
                      <a:pt x="31" y="255"/>
                    </a:cubicBezTo>
                    <a:cubicBezTo>
                      <a:pt x="60" y="226"/>
                      <a:pt x="60" y="226"/>
                      <a:pt x="60" y="226"/>
                    </a:cubicBezTo>
                    <a:cubicBezTo>
                      <a:pt x="62" y="224"/>
                      <a:pt x="62" y="221"/>
                      <a:pt x="60" y="219"/>
                    </a:cubicBezTo>
                    <a:cubicBezTo>
                      <a:pt x="47" y="206"/>
                      <a:pt x="47" y="206"/>
                      <a:pt x="47" y="206"/>
                    </a:cubicBezTo>
                    <a:cubicBezTo>
                      <a:pt x="45" y="204"/>
                      <a:pt x="43" y="204"/>
                      <a:pt x="41" y="206"/>
                    </a:cubicBezTo>
                    <a:cubicBezTo>
                      <a:pt x="12" y="236"/>
                      <a:pt x="12" y="236"/>
                      <a:pt x="12" y="236"/>
                    </a:cubicBezTo>
                    <a:cubicBezTo>
                      <a:pt x="11" y="237"/>
                      <a:pt x="10" y="237"/>
                      <a:pt x="8" y="237"/>
                    </a:cubicBezTo>
                    <a:cubicBezTo>
                      <a:pt x="7" y="237"/>
                      <a:pt x="6" y="236"/>
                      <a:pt x="6" y="234"/>
                    </a:cubicBezTo>
                    <a:cubicBezTo>
                      <a:pt x="1" y="225"/>
                      <a:pt x="0" y="215"/>
                      <a:pt x="2" y="205"/>
                    </a:cubicBezTo>
                    <a:cubicBezTo>
                      <a:pt x="4" y="195"/>
                      <a:pt x="9" y="186"/>
                      <a:pt x="16" y="178"/>
                    </a:cubicBezTo>
                    <a:cubicBezTo>
                      <a:pt x="26" y="168"/>
                      <a:pt x="39" y="163"/>
                      <a:pt x="54" y="163"/>
                    </a:cubicBezTo>
                    <a:cubicBezTo>
                      <a:pt x="60" y="163"/>
                      <a:pt x="65" y="164"/>
                      <a:pt x="70" y="166"/>
                    </a:cubicBezTo>
                    <a:cubicBezTo>
                      <a:pt x="166" y="70"/>
                      <a:pt x="166" y="70"/>
                      <a:pt x="166" y="70"/>
                    </a:cubicBezTo>
                    <a:cubicBezTo>
                      <a:pt x="163" y="61"/>
                      <a:pt x="162" y="51"/>
                      <a:pt x="164" y="41"/>
                    </a:cubicBezTo>
                    <a:cubicBezTo>
                      <a:pt x="166" y="31"/>
                      <a:pt x="171" y="22"/>
                      <a:pt x="178" y="15"/>
                    </a:cubicBezTo>
                    <a:cubicBezTo>
                      <a:pt x="186" y="8"/>
                      <a:pt x="194" y="3"/>
                      <a:pt x="205" y="2"/>
                    </a:cubicBezTo>
                    <a:cubicBezTo>
                      <a:pt x="215" y="0"/>
                      <a:pt x="225" y="1"/>
                      <a:pt x="234" y="6"/>
                    </a:cubicBezTo>
                    <a:cubicBezTo>
                      <a:pt x="236" y="6"/>
                      <a:pt x="237" y="7"/>
                      <a:pt x="237" y="9"/>
                    </a:cubicBezTo>
                    <a:cubicBezTo>
                      <a:pt x="237" y="10"/>
                      <a:pt x="237" y="11"/>
                      <a:pt x="236" y="12"/>
                    </a:cubicBezTo>
                    <a:lnTo>
                      <a:pt x="207" y="41"/>
                    </a:lnTo>
                    <a:close/>
                    <a:moveTo>
                      <a:pt x="197" y="44"/>
                    </a:moveTo>
                    <a:cubicBezTo>
                      <a:pt x="197" y="41"/>
                      <a:pt x="198" y="38"/>
                      <a:pt x="201" y="35"/>
                    </a:cubicBezTo>
                    <a:cubicBezTo>
                      <a:pt x="226" y="11"/>
                      <a:pt x="226" y="11"/>
                      <a:pt x="226" y="11"/>
                    </a:cubicBezTo>
                    <a:cubicBezTo>
                      <a:pt x="210" y="6"/>
                      <a:pt x="196" y="9"/>
                      <a:pt x="184" y="21"/>
                    </a:cubicBezTo>
                    <a:cubicBezTo>
                      <a:pt x="178" y="27"/>
                      <a:pt x="174" y="35"/>
                      <a:pt x="172" y="44"/>
                    </a:cubicBezTo>
                    <a:cubicBezTo>
                      <a:pt x="170" y="53"/>
                      <a:pt x="171" y="62"/>
                      <a:pt x="174" y="70"/>
                    </a:cubicBezTo>
                    <a:cubicBezTo>
                      <a:pt x="175" y="72"/>
                      <a:pt x="175" y="73"/>
                      <a:pt x="174" y="74"/>
                    </a:cubicBezTo>
                    <a:cubicBezTo>
                      <a:pt x="74" y="174"/>
                      <a:pt x="74" y="174"/>
                      <a:pt x="74" y="174"/>
                    </a:cubicBezTo>
                    <a:cubicBezTo>
                      <a:pt x="73" y="175"/>
                      <a:pt x="71" y="175"/>
                      <a:pt x="70" y="174"/>
                    </a:cubicBezTo>
                    <a:cubicBezTo>
                      <a:pt x="65" y="172"/>
                      <a:pt x="60" y="171"/>
                      <a:pt x="54" y="171"/>
                    </a:cubicBezTo>
                    <a:cubicBezTo>
                      <a:pt x="41" y="171"/>
                      <a:pt x="31" y="176"/>
                      <a:pt x="22" y="185"/>
                    </a:cubicBezTo>
                    <a:cubicBezTo>
                      <a:pt x="10" y="196"/>
                      <a:pt x="7" y="210"/>
                      <a:pt x="11" y="225"/>
                    </a:cubicBezTo>
                    <a:cubicBezTo>
                      <a:pt x="35" y="201"/>
                      <a:pt x="35" y="201"/>
                      <a:pt x="35" y="201"/>
                    </a:cubicBezTo>
                    <a:cubicBezTo>
                      <a:pt x="37" y="198"/>
                      <a:pt x="41" y="197"/>
                      <a:pt x="44" y="197"/>
                    </a:cubicBezTo>
                    <a:cubicBezTo>
                      <a:pt x="48" y="197"/>
                      <a:pt x="51" y="198"/>
                      <a:pt x="54" y="200"/>
                    </a:cubicBezTo>
                    <a:cubicBezTo>
                      <a:pt x="66" y="213"/>
                      <a:pt x="66" y="213"/>
                      <a:pt x="66" y="213"/>
                    </a:cubicBezTo>
                    <a:cubicBezTo>
                      <a:pt x="69" y="216"/>
                      <a:pt x="70" y="219"/>
                      <a:pt x="70" y="222"/>
                    </a:cubicBezTo>
                    <a:cubicBezTo>
                      <a:pt x="70" y="226"/>
                      <a:pt x="68" y="229"/>
                      <a:pt x="66" y="232"/>
                    </a:cubicBezTo>
                    <a:cubicBezTo>
                      <a:pt x="41" y="256"/>
                      <a:pt x="41" y="256"/>
                      <a:pt x="41" y="256"/>
                    </a:cubicBezTo>
                    <a:cubicBezTo>
                      <a:pt x="49" y="259"/>
                      <a:pt x="56" y="259"/>
                      <a:pt x="63" y="257"/>
                    </a:cubicBezTo>
                    <a:cubicBezTo>
                      <a:pt x="71" y="255"/>
                      <a:pt x="77" y="251"/>
                      <a:pt x="83" y="246"/>
                    </a:cubicBezTo>
                    <a:cubicBezTo>
                      <a:pt x="89" y="240"/>
                      <a:pt x="93" y="232"/>
                      <a:pt x="95" y="223"/>
                    </a:cubicBezTo>
                    <a:cubicBezTo>
                      <a:pt x="96" y="214"/>
                      <a:pt x="96" y="205"/>
                      <a:pt x="93" y="197"/>
                    </a:cubicBezTo>
                    <a:cubicBezTo>
                      <a:pt x="92" y="195"/>
                      <a:pt x="92" y="194"/>
                      <a:pt x="93" y="192"/>
                    </a:cubicBezTo>
                    <a:cubicBezTo>
                      <a:pt x="192" y="93"/>
                      <a:pt x="192" y="93"/>
                      <a:pt x="192" y="93"/>
                    </a:cubicBezTo>
                    <a:cubicBezTo>
                      <a:pt x="194" y="92"/>
                      <a:pt x="195" y="92"/>
                      <a:pt x="197" y="93"/>
                    </a:cubicBezTo>
                    <a:cubicBezTo>
                      <a:pt x="202" y="95"/>
                      <a:pt x="207" y="96"/>
                      <a:pt x="213" y="96"/>
                    </a:cubicBezTo>
                    <a:cubicBezTo>
                      <a:pt x="226" y="96"/>
                      <a:pt x="236" y="91"/>
                      <a:pt x="245" y="83"/>
                    </a:cubicBezTo>
                    <a:cubicBezTo>
                      <a:pt x="257" y="71"/>
                      <a:pt x="260" y="57"/>
                      <a:pt x="256" y="42"/>
                    </a:cubicBezTo>
                    <a:cubicBezTo>
                      <a:pt x="232" y="66"/>
                      <a:pt x="232" y="66"/>
                      <a:pt x="232" y="66"/>
                    </a:cubicBezTo>
                    <a:cubicBezTo>
                      <a:pt x="229" y="69"/>
                      <a:pt x="226" y="70"/>
                      <a:pt x="223" y="70"/>
                    </a:cubicBezTo>
                    <a:cubicBezTo>
                      <a:pt x="219" y="70"/>
                      <a:pt x="216" y="69"/>
                      <a:pt x="213" y="66"/>
                    </a:cubicBezTo>
                    <a:cubicBezTo>
                      <a:pt x="201" y="54"/>
                      <a:pt x="201" y="54"/>
                      <a:pt x="201" y="54"/>
                    </a:cubicBezTo>
                    <a:cubicBezTo>
                      <a:pt x="198" y="51"/>
                      <a:pt x="197" y="48"/>
                      <a:pt x="197" y="44"/>
                    </a:cubicBezTo>
                    <a:close/>
                    <a:moveTo>
                      <a:pt x="41" y="30"/>
                    </a:moveTo>
                    <a:cubicBezTo>
                      <a:pt x="22" y="11"/>
                      <a:pt x="22" y="11"/>
                      <a:pt x="22" y="11"/>
                    </a:cubicBezTo>
                    <a:cubicBezTo>
                      <a:pt x="11" y="22"/>
                      <a:pt x="11" y="22"/>
                      <a:pt x="11" y="22"/>
                    </a:cubicBezTo>
                    <a:cubicBezTo>
                      <a:pt x="30" y="41"/>
                      <a:pt x="30" y="41"/>
                      <a:pt x="30" y="41"/>
                    </a:cubicBezTo>
                    <a:lnTo>
                      <a:pt x="41" y="30"/>
                    </a:lnTo>
                    <a:close/>
                    <a:moveTo>
                      <a:pt x="254" y="242"/>
                    </a:moveTo>
                    <a:cubicBezTo>
                      <a:pt x="257" y="240"/>
                      <a:pt x="257" y="238"/>
                      <a:pt x="254" y="236"/>
                    </a:cubicBezTo>
                    <a:cubicBezTo>
                      <a:pt x="172" y="153"/>
                      <a:pt x="172" y="153"/>
                      <a:pt x="172" y="153"/>
                    </a:cubicBezTo>
                    <a:cubicBezTo>
                      <a:pt x="170" y="151"/>
                      <a:pt x="170" y="149"/>
                      <a:pt x="172" y="147"/>
                    </a:cubicBezTo>
                    <a:cubicBezTo>
                      <a:pt x="174" y="145"/>
                      <a:pt x="176" y="145"/>
                      <a:pt x="178" y="147"/>
                    </a:cubicBezTo>
                    <a:cubicBezTo>
                      <a:pt x="261" y="230"/>
                      <a:pt x="261" y="230"/>
                      <a:pt x="261" y="230"/>
                    </a:cubicBezTo>
                    <a:cubicBezTo>
                      <a:pt x="263" y="232"/>
                      <a:pt x="264" y="236"/>
                      <a:pt x="264" y="239"/>
                    </a:cubicBezTo>
                    <a:cubicBezTo>
                      <a:pt x="264" y="242"/>
                      <a:pt x="263" y="246"/>
                      <a:pt x="261" y="248"/>
                    </a:cubicBezTo>
                    <a:cubicBezTo>
                      <a:pt x="249" y="261"/>
                      <a:pt x="249" y="261"/>
                      <a:pt x="249" y="261"/>
                    </a:cubicBezTo>
                    <a:cubicBezTo>
                      <a:pt x="246" y="263"/>
                      <a:pt x="243" y="264"/>
                      <a:pt x="239" y="264"/>
                    </a:cubicBezTo>
                    <a:cubicBezTo>
                      <a:pt x="236" y="264"/>
                      <a:pt x="233" y="263"/>
                      <a:pt x="230" y="261"/>
                    </a:cubicBezTo>
                    <a:cubicBezTo>
                      <a:pt x="147" y="178"/>
                      <a:pt x="147" y="178"/>
                      <a:pt x="147" y="178"/>
                    </a:cubicBezTo>
                    <a:cubicBezTo>
                      <a:pt x="145" y="176"/>
                      <a:pt x="145" y="174"/>
                      <a:pt x="147" y="172"/>
                    </a:cubicBezTo>
                    <a:cubicBezTo>
                      <a:pt x="149" y="170"/>
                      <a:pt x="151" y="170"/>
                      <a:pt x="153" y="172"/>
                    </a:cubicBezTo>
                    <a:cubicBezTo>
                      <a:pt x="236" y="255"/>
                      <a:pt x="236" y="255"/>
                      <a:pt x="236" y="255"/>
                    </a:cubicBezTo>
                    <a:cubicBezTo>
                      <a:pt x="238" y="257"/>
                      <a:pt x="241" y="257"/>
                      <a:pt x="243" y="255"/>
                    </a:cubicBezTo>
                    <a:lnTo>
                      <a:pt x="254" y="242"/>
                    </a:lnTo>
                    <a:close/>
                  </a:path>
                </a:pathLst>
              </a:custGeom>
              <a:solidFill>
                <a:schemeClr val="bg1">
                  <a:lumMod val="50000"/>
                </a:schemeClr>
              </a:solidFill>
              <a:ln>
                <a:solidFill>
                  <a:schemeClr val="bg1">
                    <a:lumMod val="50000"/>
                  </a:schemeClr>
                </a:solidFill>
              </a:ln>
            </p:spPr>
            <p:txBody>
              <a:bodyPr vert="horz" wrap="square" lIns="91440" tIns="45720" rIns="91440" bIns="45720" numCol="1" anchor="t" anchorCtr="0" compatLnSpc="1"/>
              <a:lstStyle/>
              <a:p>
                <a:endParaRPr lang="id-ID" sz="3600"/>
              </a:p>
            </p:txBody>
          </p:sp>
        </p:grpSp>
        <p:cxnSp>
          <p:nvCxnSpPr>
            <p:cNvPr id="83" name="直接箭头连接符 82"/>
            <p:cNvCxnSpPr/>
            <p:nvPr/>
          </p:nvCxnSpPr>
          <p:spPr bwMode="auto">
            <a:xfrm flipV="1">
              <a:off x="3010071" y="3626998"/>
              <a:ext cx="1318298" cy="834056"/>
            </a:xfrm>
            <a:prstGeom prst="straightConnector1">
              <a:avLst/>
            </a:prstGeom>
            <a:solidFill>
              <a:schemeClr val="accent1"/>
            </a:solidFill>
            <a:ln w="28575" cap="flat" cmpd="sng" algn="ctr">
              <a:solidFill>
                <a:schemeClr val="accent1">
                  <a:shade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接箭头连接符 83"/>
            <p:cNvCxnSpPr/>
            <p:nvPr/>
          </p:nvCxnSpPr>
          <p:spPr bwMode="auto">
            <a:xfrm>
              <a:off x="3040185" y="4613200"/>
              <a:ext cx="1407998" cy="597573"/>
            </a:xfrm>
            <a:prstGeom prst="straightConnector1">
              <a:avLst/>
            </a:prstGeom>
            <a:solidFill>
              <a:schemeClr val="accent1"/>
            </a:solidFill>
            <a:ln w="28575" cap="flat" cmpd="sng" algn="ctr">
              <a:solidFill>
                <a:schemeClr val="accent1">
                  <a:shade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矩形 84"/>
            <p:cNvSpPr/>
            <p:nvPr/>
          </p:nvSpPr>
          <p:spPr>
            <a:xfrm rot="19651441">
              <a:off x="3144896" y="3768188"/>
              <a:ext cx="800219" cy="276999"/>
            </a:xfrm>
            <a:prstGeom prst="rect">
              <a:avLst/>
            </a:prstGeom>
          </p:spPr>
          <p:txBody>
            <a:bodyPr wrap="none">
              <a:spAutoFit/>
            </a:bodyPr>
            <a:lstStyle/>
            <a:p>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权限控制</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6" name="矩形 85"/>
            <p:cNvSpPr/>
            <p:nvPr/>
          </p:nvSpPr>
          <p:spPr>
            <a:xfrm rot="1228708">
              <a:off x="3303939" y="4630339"/>
              <a:ext cx="954107" cy="276999"/>
            </a:xfrm>
            <a:prstGeom prst="rect">
              <a:avLst/>
            </a:prstGeom>
          </p:spPr>
          <p:txBody>
            <a:bodyPr wrap="none">
              <a:spAutoFit/>
            </a:bodyPr>
            <a:lstStyle/>
            <a:p>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有效期控制</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32303038313139313b32303038313039333bb5e7c4d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581265" y="1525270"/>
            <a:ext cx="914400" cy="914400"/>
          </a:xfrm>
          <a:prstGeom prst="rect">
            <a:avLst/>
          </a:prstGeom>
        </p:spPr>
      </p:pic>
      <p:sp>
        <p:nvSpPr>
          <p:cNvPr id="63" name="圆角矩形 62"/>
          <p:cNvSpPr/>
          <p:nvPr/>
        </p:nvSpPr>
        <p:spPr>
          <a:xfrm>
            <a:off x="1123777" y="1703070"/>
            <a:ext cx="5019675" cy="2758122"/>
          </a:xfrm>
          <a:prstGeom prst="roundRect">
            <a:avLst/>
          </a:prstGeom>
          <a:solidFill>
            <a:srgbClr val="FF0000">
              <a:alpha val="0"/>
            </a:srgb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2.10.3 </a:t>
            </a:r>
            <a:r>
              <a:rPr lang="zh-CN" altLang="en-US" sz="2200" b="1" dirty="0">
                <a:solidFill>
                  <a:schemeClr val="accent1"/>
                </a:solidFill>
                <a:latin typeface="微软雅黑" panose="020B0503020204020204" charset="-122"/>
                <a:ea typeface="微软雅黑" panose="020B0503020204020204" charset="-122"/>
              </a:rPr>
              <a:t>移动办公解决方案</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944245" y="895350"/>
            <a:ext cx="10272395" cy="3949065"/>
            <a:chOff x="1564234" y="1402060"/>
            <a:chExt cx="10298207" cy="5102037"/>
          </a:xfrm>
        </p:grpSpPr>
        <p:sp>
          <p:nvSpPr>
            <p:cNvPr id="3" name="文本框 2"/>
            <p:cNvSpPr txBox="1"/>
            <p:nvPr/>
          </p:nvSpPr>
          <p:spPr>
            <a:xfrm>
              <a:off x="5207410" y="1402060"/>
              <a:ext cx="3010333" cy="475829"/>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dirty="0">
                  <a:solidFill>
                    <a:schemeClr val="tx1"/>
                  </a:solidFill>
                  <a:latin typeface="微软雅黑" panose="020B0503020204020204" charset="-122"/>
                  <a:ea typeface="微软雅黑" panose="020B0503020204020204" charset="-122"/>
                </a:rPr>
                <a:t>③</a:t>
              </a: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离线办公</a:t>
              </a:r>
              <a:endParaRPr lang="zh-CN" altLang="en-US"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1564234" y="2020380"/>
              <a:ext cx="10298207" cy="4483717"/>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1102360" y="4965065"/>
            <a:ext cx="9987915" cy="1568450"/>
          </a:xfrm>
          <a:prstGeom prst="rect">
            <a:avLst/>
          </a:prstGeom>
          <a:noFill/>
        </p:spPr>
        <p:txBody>
          <a:bodyPr wrap="square" rtlCol="0">
            <a:spAutoFit/>
          </a:bodyPr>
          <a:lstStyle/>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rPr>
              <a:t>针对</a:t>
            </a:r>
            <a:r>
              <a:rPr lang="zh-CN" altLang="en-US" sz="1600" b="1" dirty="0">
                <a:solidFill>
                  <a:srgbClr val="C00000"/>
                </a:solidFill>
                <a:latin typeface="微软雅黑" panose="020B0503020204020204" charset="-122"/>
                <a:ea typeface="微软雅黑" panose="020B0503020204020204" charset="-122"/>
              </a:rPr>
              <a:t>出差</a:t>
            </a:r>
            <a:r>
              <a:rPr lang="zh-CN" altLang="en-US" sz="160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停电</a:t>
            </a:r>
            <a:r>
              <a:rPr lang="zh-CN" altLang="en-US" sz="1600" dirty="0">
                <a:latin typeface="微软雅黑" panose="020B0503020204020204" charset="-122"/>
                <a:ea typeface="微软雅黑" panose="020B0503020204020204" charset="-122"/>
              </a:rPr>
              <a:t>等各类离网办公业务，可保障离网的PC端能够正常</a:t>
            </a:r>
            <a:r>
              <a:rPr lang="zh-CN" altLang="en-US" sz="1600" b="1" dirty="0">
                <a:solidFill>
                  <a:srgbClr val="C00000"/>
                </a:solidFill>
                <a:latin typeface="微软雅黑" panose="020B0503020204020204" charset="-122"/>
                <a:ea typeface="微软雅黑" panose="020B0503020204020204" charset="-122"/>
              </a:rPr>
              <a:t>使用加密文档</a:t>
            </a:r>
            <a:r>
              <a:rPr lang="zh-CN" altLang="en-US" sz="1600" dirty="0">
                <a:latin typeface="微软雅黑" panose="020B0503020204020204" charset="-122"/>
                <a:ea typeface="微软雅黑" panose="020B0503020204020204" charset="-122"/>
              </a:rPr>
              <a:t>，或进行</a:t>
            </a:r>
            <a:r>
              <a:rPr lang="zh-CN" altLang="en-US" sz="1600" b="1" dirty="0">
                <a:solidFill>
                  <a:srgbClr val="C00000"/>
                </a:solidFill>
                <a:latin typeface="微软雅黑" panose="020B0503020204020204" charset="-122"/>
                <a:ea typeface="微软雅黑" panose="020B0503020204020204" charset="-122"/>
              </a:rPr>
              <a:t>加解密</a:t>
            </a:r>
            <a:r>
              <a:rPr lang="zh-CN" altLang="en-US" sz="1600" dirty="0">
                <a:latin typeface="微软雅黑" panose="020B0503020204020204" charset="-122"/>
                <a:ea typeface="微软雅黑" panose="020B0503020204020204" charset="-122"/>
              </a:rPr>
              <a:t>操作，或根据策略进行终端防泄漏管控，包括外设管控和网络边界管控；</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rPr>
              <a:t>用户离网时长不足时，通过“离网补时审批”，可</a:t>
            </a:r>
            <a:r>
              <a:rPr lang="zh-CN" altLang="en-US" sz="1600" b="1" dirty="0">
                <a:solidFill>
                  <a:srgbClr val="C00000"/>
                </a:solidFill>
                <a:latin typeface="微软雅黑" panose="020B0503020204020204" charset="-122"/>
                <a:ea typeface="微软雅黑" panose="020B0503020204020204" charset="-122"/>
              </a:rPr>
              <a:t>延长离网时长</a:t>
            </a:r>
            <a:r>
              <a:rPr lang="zh-CN" altLang="en-US" sz="1600" dirty="0">
                <a:latin typeface="微软雅黑" panose="020B0503020204020204" charset="-122"/>
                <a:ea typeface="微软雅黑" panose="020B0503020204020204" charset="-122"/>
              </a:rPr>
              <a:t>，保证工作业务的正常开展；</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sym typeface="+mn-ea"/>
              </a:rPr>
              <a:t>用户回到内部加密网络时，离网时长</a:t>
            </a:r>
            <a:r>
              <a:rPr lang="zh-CN" altLang="en-US" sz="1600" b="1" dirty="0">
                <a:solidFill>
                  <a:srgbClr val="C00000"/>
                </a:solidFill>
                <a:latin typeface="微软雅黑" panose="020B0503020204020204" charset="-122"/>
                <a:ea typeface="微软雅黑" panose="020B0503020204020204" charset="-122"/>
                <a:sym typeface="+mn-ea"/>
              </a:rPr>
              <a:t>自动重置</a:t>
            </a:r>
            <a:r>
              <a:rPr lang="zh-CN" altLang="en-US" sz="1600" dirty="0">
                <a:latin typeface="微软雅黑" panose="020B0503020204020204" charset="-122"/>
                <a:ea typeface="微软雅黑" panose="020B0503020204020204" charset="-122"/>
                <a:sym typeface="+mn-ea"/>
              </a:rPr>
              <a:t>，离网文件</a:t>
            </a:r>
            <a:r>
              <a:rPr lang="zh-CN" altLang="en-US" sz="1600" b="1" dirty="0">
                <a:solidFill>
                  <a:srgbClr val="C00000"/>
                </a:solidFill>
                <a:latin typeface="微软雅黑" panose="020B0503020204020204" charset="-122"/>
                <a:ea typeface="微软雅黑" panose="020B0503020204020204" charset="-122"/>
                <a:sym typeface="+mn-ea"/>
              </a:rPr>
              <a:t>日志自动上传</a:t>
            </a:r>
            <a:r>
              <a:rPr lang="zh-CN" altLang="en-US" sz="1600" dirty="0">
                <a:latin typeface="微软雅黑" panose="020B0503020204020204" charset="-122"/>
                <a:ea typeface="微软雅黑" panose="020B0503020204020204" charset="-122"/>
                <a:sym typeface="+mn-ea"/>
              </a:rPr>
              <a:t>，管理员可根据日志进行审计追溯。</a:t>
            </a:r>
            <a:endParaRPr lang="zh-CN" altLang="en-US" sz="1600" b="1" dirty="0">
              <a:solidFill>
                <a:srgbClr val="C00000"/>
              </a:solidFill>
              <a:latin typeface="微软雅黑" panose="020B0503020204020204" charset="-122"/>
              <a:ea typeface="微软雅黑" panose="020B0503020204020204" charset="-122"/>
              <a:sym typeface="+mn-ea"/>
            </a:endParaRPr>
          </a:p>
        </p:txBody>
      </p:sp>
      <p:sp>
        <p:nvSpPr>
          <p:cNvPr id="62" name="AutoShape 88"/>
          <p:cNvSpPr>
            <a:spLocks noChangeArrowheads="1"/>
          </p:cNvSpPr>
          <p:nvPr/>
        </p:nvSpPr>
        <p:spPr bwMode="gray">
          <a:xfrm>
            <a:off x="6316638" y="2875199"/>
            <a:ext cx="916159" cy="589679"/>
          </a:xfrm>
          <a:custGeom>
            <a:avLst/>
            <a:gdLst>
              <a:gd name="T0" fmla="*/ 540544 w 21600"/>
              <a:gd name="T1" fmla="*/ 0 h 21600"/>
              <a:gd name="T2" fmla="*/ 0 w 21600"/>
              <a:gd name="T3" fmla="*/ 323850 h 21600"/>
              <a:gd name="T4" fmla="*/ 540544 w 21600"/>
              <a:gd name="T5" fmla="*/ 647700 h 21600"/>
              <a:gd name="T6" fmla="*/ 720725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60000"/>
              <a:lumOff val="4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99CC"/>
              </a:solidFill>
              <a:effectLst/>
              <a:uLnTx/>
              <a:uFillTx/>
            </a:endParaRPr>
          </a:p>
        </p:txBody>
      </p:sp>
      <p:grpSp>
        <p:nvGrpSpPr>
          <p:cNvPr id="64" name="组合 63"/>
          <p:cNvGrpSpPr/>
          <p:nvPr/>
        </p:nvGrpSpPr>
        <p:grpSpPr>
          <a:xfrm>
            <a:off x="1241252" y="2826702"/>
            <a:ext cx="830580" cy="876300"/>
            <a:chOff x="1109" y="5781"/>
            <a:chExt cx="1308" cy="1380"/>
          </a:xfrm>
        </p:grpSpPr>
        <p:pic>
          <p:nvPicPr>
            <p:cNvPr id="65" name="Picture 4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109" y="5781"/>
              <a:ext cx="1309" cy="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图片 65" descr="QQ图片20200319125850"/>
            <p:cNvPicPr>
              <a:picLocks noChangeAspect="1"/>
            </p:cNvPicPr>
            <p:nvPr/>
          </p:nvPicPr>
          <p:blipFill>
            <a:blip r:embed="rId4"/>
            <a:stretch>
              <a:fillRect/>
            </a:stretch>
          </p:blipFill>
          <p:spPr>
            <a:xfrm>
              <a:off x="1732" y="6800"/>
              <a:ext cx="361" cy="361"/>
            </a:xfrm>
            <a:prstGeom prst="rect">
              <a:avLst/>
            </a:prstGeom>
          </p:spPr>
        </p:pic>
      </p:grpSp>
      <p:sp>
        <p:nvSpPr>
          <p:cNvPr id="5" name="圆角矩形 4"/>
          <p:cNvSpPr/>
          <p:nvPr/>
        </p:nvSpPr>
        <p:spPr bwMode="auto">
          <a:xfrm>
            <a:off x="2622337" y="2690177"/>
            <a:ext cx="1536378" cy="1102360"/>
          </a:xfrm>
          <a:prstGeom prst="roundRect">
            <a:avLst/>
          </a:prstGeom>
          <a:noFill/>
          <a:ln w="12700" cmpd="sng">
            <a:solidFill>
              <a:schemeClr val="accent1">
                <a:shade val="50000"/>
              </a:schemeClr>
            </a:solidFill>
            <a:prstDash val="sysDot"/>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lstStyle/>
          <a:p>
            <a:pPr algn="ctr">
              <a:lnSpc>
                <a:spcPct val="150000"/>
              </a:lnSpc>
            </a:pPr>
            <a:r>
              <a:rPr lang="zh-CN" altLang="en-US" b="1" dirty="0">
                <a:solidFill>
                  <a:schemeClr val="accent2">
                    <a:lumMod val="75000"/>
                  </a:schemeClr>
                </a:solidFill>
                <a:latin typeface="微软雅黑" panose="020B0503020204020204" charset="-122"/>
                <a:ea typeface="微软雅黑" panose="020B0503020204020204" charset="-122"/>
              </a:rPr>
              <a:t>离网时长</a:t>
            </a:r>
            <a:endParaRPr lang="en-US" altLang="zh-CN" b="1" dirty="0">
              <a:solidFill>
                <a:schemeClr val="accent2">
                  <a:lumMod val="75000"/>
                </a:schemeClr>
              </a:solidFill>
              <a:latin typeface="微软雅黑" panose="020B0503020204020204" charset="-122"/>
              <a:ea typeface="微软雅黑" panose="020B0503020204020204" charset="-122"/>
            </a:endParaRPr>
          </a:p>
          <a:p>
            <a:pPr algn="ctr">
              <a:lnSpc>
                <a:spcPct val="150000"/>
              </a:lnSpc>
            </a:pPr>
            <a:r>
              <a:rPr lang="zh-CN" altLang="en-US" dirty="0">
                <a:solidFill>
                  <a:srgbClr val="172E52"/>
                </a:solidFill>
                <a:latin typeface="微软雅黑" panose="020B0503020204020204" charset="-122"/>
                <a:ea typeface="微软雅黑" panose="020B0503020204020204" charset="-122"/>
              </a:rPr>
              <a:t>设置</a:t>
            </a:r>
            <a:endParaRPr lang="zh-CN" altLang="en-US" dirty="0">
              <a:solidFill>
                <a:srgbClr val="172E52"/>
              </a:solidFill>
              <a:latin typeface="微软雅黑" panose="020B0503020204020204" charset="-122"/>
              <a:ea typeface="微软雅黑" panose="020B0503020204020204" charset="-122"/>
            </a:endParaRPr>
          </a:p>
        </p:txBody>
      </p:sp>
      <p:cxnSp>
        <p:nvCxnSpPr>
          <p:cNvPr id="27" name="直接箭头连接符 26"/>
          <p:cNvCxnSpPr/>
          <p:nvPr/>
        </p:nvCxnSpPr>
        <p:spPr bwMode="auto">
          <a:xfrm flipV="1">
            <a:off x="4202257" y="3229292"/>
            <a:ext cx="919480" cy="12065"/>
          </a:xfrm>
          <a:prstGeom prst="straightConnector1">
            <a:avLst/>
          </a:prstGeom>
          <a:solidFill>
            <a:schemeClr val="accent1"/>
          </a:solidFill>
          <a:ln w="63500" cap="rnd" cmpd="sng" algn="ctr">
            <a:gradFill flip="none" rotWithShape="1">
              <a:gsLst>
                <a:gs pos="100000">
                  <a:srgbClr val="0070C0"/>
                </a:gs>
                <a:gs pos="22000">
                  <a:srgbClr val="D3E0EF"/>
                </a:gs>
                <a:gs pos="0">
                  <a:schemeClr val="accent1">
                    <a:lumMod val="5000"/>
                    <a:lumOff val="95000"/>
                  </a:schemeClr>
                </a:gs>
              </a:gsLst>
              <a:lin ang="0" scaled="1"/>
              <a:tileRect/>
            </a:gra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箭头连接符 27"/>
          <p:cNvCxnSpPr/>
          <p:nvPr/>
        </p:nvCxnSpPr>
        <p:spPr bwMode="auto">
          <a:xfrm flipV="1">
            <a:off x="2120092" y="3283267"/>
            <a:ext cx="437515" cy="8255"/>
          </a:xfrm>
          <a:prstGeom prst="straightConnector1">
            <a:avLst/>
          </a:prstGeom>
          <a:solidFill>
            <a:schemeClr val="accent1"/>
          </a:solidFill>
          <a:ln w="63500" cap="rnd" cmpd="sng" algn="ctr">
            <a:gradFill flip="none" rotWithShape="1">
              <a:gsLst>
                <a:gs pos="100000">
                  <a:srgbClr val="0070C0"/>
                </a:gs>
                <a:gs pos="22000">
                  <a:srgbClr val="D3E0EF"/>
                </a:gs>
                <a:gs pos="0">
                  <a:schemeClr val="accent1">
                    <a:lumMod val="5000"/>
                    <a:lumOff val="95000"/>
                  </a:schemeClr>
                </a:gs>
              </a:gsLst>
              <a:lin ang="0" scaled="1"/>
              <a:tileRect/>
            </a:gra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35"/>
          <p:cNvSpPr txBox="1"/>
          <p:nvPr/>
        </p:nvSpPr>
        <p:spPr>
          <a:xfrm>
            <a:off x="4110817" y="2862262"/>
            <a:ext cx="918845" cy="307777"/>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离网时长</a:t>
            </a:r>
            <a:endParaRPr lang="zh-CN" altLang="en-US" sz="1400" b="1" dirty="0">
              <a:solidFill>
                <a:schemeClr val="tx1"/>
              </a:solidFill>
              <a:latin typeface="微软雅黑" panose="020B0503020204020204" charset="-122"/>
              <a:ea typeface="微软雅黑" panose="020B0503020204020204" charset="-122"/>
            </a:endParaRPr>
          </a:p>
        </p:txBody>
      </p:sp>
      <p:sp>
        <p:nvSpPr>
          <p:cNvPr id="30" name="文本框 35"/>
          <p:cNvSpPr txBox="1"/>
          <p:nvPr/>
        </p:nvSpPr>
        <p:spPr>
          <a:xfrm>
            <a:off x="4270202" y="3297237"/>
            <a:ext cx="600710" cy="306705"/>
          </a:xfrm>
          <a:prstGeom prst="rect">
            <a:avLst/>
          </a:prstGeom>
          <a:noFill/>
        </p:spPr>
        <p:txBody>
          <a:bodyPr wrap="square" rtlCol="0">
            <a:spAutoFit/>
          </a:bodyPr>
          <a:lstStyle/>
          <a:p>
            <a:r>
              <a:rPr lang="zh-CN" altLang="en-US" sz="1400" b="1" dirty="0">
                <a:solidFill>
                  <a:srgbClr val="FF0000"/>
                </a:solidFill>
                <a:latin typeface="微软雅黑" panose="020B0503020204020204" charset="-122"/>
                <a:ea typeface="微软雅黑" panose="020B0503020204020204" charset="-122"/>
              </a:rPr>
              <a:t>不足</a:t>
            </a:r>
            <a:endParaRPr lang="zh-CN" altLang="en-US" sz="1400" b="1" dirty="0">
              <a:solidFill>
                <a:srgbClr val="FF0000"/>
              </a:solidFill>
              <a:latin typeface="微软雅黑" panose="020B0503020204020204" charset="-122"/>
              <a:ea typeface="微软雅黑" panose="020B0503020204020204" charset="-122"/>
            </a:endParaRPr>
          </a:p>
        </p:txBody>
      </p:sp>
      <p:sp>
        <p:nvSpPr>
          <p:cNvPr id="31" name="矩形 30"/>
          <p:cNvSpPr/>
          <p:nvPr/>
        </p:nvSpPr>
        <p:spPr>
          <a:xfrm>
            <a:off x="5215717" y="1977390"/>
            <a:ext cx="680085" cy="2313622"/>
          </a:xfrm>
          <a:prstGeom prst="rect">
            <a:avLst/>
          </a:prstGeom>
          <a:solidFill>
            <a:schemeClr val="accent1">
              <a:alpha val="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charset="-122"/>
                <a:ea typeface="微软雅黑" panose="020B0503020204020204" charset="-122"/>
              </a:rPr>
              <a:t>离</a:t>
            </a:r>
            <a:endParaRPr lang="zh-CN" altLang="en-US" sz="2000" dirty="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网</a:t>
            </a:r>
            <a:endParaRPr lang="zh-CN" altLang="en-US" sz="2000" dirty="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补</a:t>
            </a:r>
            <a:endParaRPr lang="zh-CN" altLang="en-US" sz="2000" dirty="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时</a:t>
            </a:r>
            <a:endParaRPr lang="zh-CN" altLang="en-US" sz="2000" dirty="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审</a:t>
            </a:r>
            <a:endParaRPr lang="zh-CN" altLang="en-US" sz="2000" dirty="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批</a:t>
            </a:r>
            <a:endParaRPr lang="zh-CN" altLang="en-US" sz="2000" dirty="0">
              <a:solidFill>
                <a:schemeClr val="tx1"/>
              </a:solidFill>
              <a:latin typeface="微软雅黑" panose="020B0503020204020204" charset="-122"/>
              <a:ea typeface="微软雅黑" panose="020B0503020204020204" charset="-122"/>
            </a:endParaRPr>
          </a:p>
        </p:txBody>
      </p:sp>
      <p:pic>
        <p:nvPicPr>
          <p:cNvPr id="219" name="Picture 55" descr="Docu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5618" y="1703188"/>
            <a:ext cx="465551" cy="33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121" y="1781902"/>
            <a:ext cx="254732" cy="25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5"/>
          <p:cNvSpPr txBox="1"/>
          <p:nvPr/>
        </p:nvSpPr>
        <p:spPr>
          <a:xfrm>
            <a:off x="8507095" y="1703070"/>
            <a:ext cx="244284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密文使用，密文加解密</a:t>
            </a:r>
            <a:endParaRPr lang="zh-CN" altLang="en-US" sz="1400" b="1" dirty="0">
              <a:solidFill>
                <a:schemeClr val="tx1"/>
              </a:solidFill>
              <a:latin typeface="微软雅黑" panose="020B0503020204020204" charset="-122"/>
              <a:ea typeface="微软雅黑" panose="020B0503020204020204" charset="-122"/>
            </a:endParaRPr>
          </a:p>
        </p:txBody>
      </p:sp>
      <p:pic>
        <p:nvPicPr>
          <p:cNvPr id="38" name="图片 37" descr="32303038313139313b32303038313039333bb5e7c4d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580630" y="2646045"/>
            <a:ext cx="914400" cy="914400"/>
          </a:xfrm>
          <a:prstGeom prst="rect">
            <a:avLst/>
          </a:prstGeom>
        </p:spPr>
      </p:pic>
      <p:grpSp>
        <p:nvGrpSpPr>
          <p:cNvPr id="39" name="组合 38"/>
          <p:cNvGrpSpPr/>
          <p:nvPr/>
        </p:nvGrpSpPr>
        <p:grpSpPr>
          <a:xfrm>
            <a:off x="8681085" y="2630805"/>
            <a:ext cx="984365" cy="476455"/>
            <a:chOff x="1050587" y="3720827"/>
            <a:chExt cx="3083984" cy="977633"/>
          </a:xfrm>
        </p:grpSpPr>
        <p:pic>
          <p:nvPicPr>
            <p:cNvPr id="137" name="图片 136"/>
            <p:cNvPicPr>
              <a:picLocks noChangeAspect="1"/>
            </p:cNvPicPr>
            <p:nvPr/>
          </p:nvPicPr>
          <p:blipFill>
            <a:blip r:embed="rId7" cstate="print"/>
            <a:stretch>
              <a:fillRect/>
            </a:stretch>
          </p:blipFill>
          <p:spPr>
            <a:xfrm>
              <a:off x="3631016" y="3955207"/>
              <a:ext cx="503555" cy="465304"/>
            </a:xfrm>
            <a:prstGeom prst="ellipse">
              <a:avLst/>
            </a:prstGeom>
          </p:spPr>
        </p:pic>
        <p:pic>
          <p:nvPicPr>
            <p:cNvPr id="138" name="Picture 27" descr="C:\Documents and Settings\devata\My Documents\!RSA\DLP\Collateral\Graphics\RSA_Icon_PNG_Library\Prin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8482" y="3931401"/>
              <a:ext cx="698123" cy="513713"/>
            </a:xfrm>
            <a:prstGeom prst="rect">
              <a:avLst/>
            </a:prstGeom>
            <a:noFill/>
            <a:ln>
              <a:noFill/>
            </a:ln>
          </p:spPr>
        </p:pic>
        <p:pic>
          <p:nvPicPr>
            <p:cNvPr id="139" name="图片 138"/>
            <p:cNvPicPr>
              <a:picLocks noChangeAspect="1"/>
            </p:cNvPicPr>
            <p:nvPr/>
          </p:nvPicPr>
          <p:blipFill>
            <a:blip r:embed="rId9" cstate="print"/>
            <a:stretch>
              <a:fillRect/>
            </a:stretch>
          </p:blipFill>
          <p:spPr>
            <a:xfrm>
              <a:off x="1050587" y="4022297"/>
              <a:ext cx="418290" cy="431675"/>
            </a:xfrm>
            <a:prstGeom prst="roundRect">
              <a:avLst/>
            </a:prstGeom>
          </p:spPr>
        </p:pic>
        <p:pic>
          <p:nvPicPr>
            <p:cNvPr id="40" name="Picture 33" descr="C:\Documents and Settings\devata\My Documents\!RSA\DLP\Collateral\Graphics\RSA_Icon_PNG_Library\USB-Stic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9345" y="3720827"/>
              <a:ext cx="638638" cy="977633"/>
            </a:xfrm>
            <a:prstGeom prst="rect">
              <a:avLst/>
            </a:prstGeom>
            <a:noFill/>
            <a:ln>
              <a:noFill/>
            </a:ln>
          </p:spPr>
        </p:pic>
      </p:grpSp>
      <p:sp>
        <p:nvSpPr>
          <p:cNvPr id="42" name="文本框 35"/>
          <p:cNvSpPr txBox="1"/>
          <p:nvPr/>
        </p:nvSpPr>
        <p:spPr>
          <a:xfrm>
            <a:off x="9769475" y="2701925"/>
            <a:ext cx="244284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外设管控</a:t>
            </a:r>
            <a:endParaRPr lang="zh-CN" altLang="en-US" sz="1400" b="1" dirty="0">
              <a:solidFill>
                <a:schemeClr val="tx1"/>
              </a:solidFill>
              <a:latin typeface="微软雅黑" panose="020B0503020204020204" charset="-122"/>
              <a:ea typeface="微软雅黑" panose="020B0503020204020204" charset="-122"/>
            </a:endParaRPr>
          </a:p>
        </p:txBody>
      </p:sp>
      <p:grpSp>
        <p:nvGrpSpPr>
          <p:cNvPr id="143" name="组合 142"/>
          <p:cNvGrpSpPr/>
          <p:nvPr/>
        </p:nvGrpSpPr>
        <p:grpSpPr>
          <a:xfrm>
            <a:off x="8677910" y="3157266"/>
            <a:ext cx="1050290" cy="206218"/>
            <a:chOff x="9178979" y="3444720"/>
            <a:chExt cx="2379003" cy="444107"/>
          </a:xfrm>
        </p:grpSpPr>
        <p:pic>
          <p:nvPicPr>
            <p:cNvPr id="145" name="图形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9585" y="3470604"/>
              <a:ext cx="419128" cy="416505"/>
            </a:xfrm>
            <a:prstGeom prst="rect">
              <a:avLst/>
            </a:prstGeom>
          </p:spPr>
        </p:pic>
        <p:pic>
          <p:nvPicPr>
            <p:cNvPr id="146" name="图形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8979" y="3525060"/>
              <a:ext cx="398851" cy="323890"/>
            </a:xfrm>
            <a:prstGeom prst="rect">
              <a:avLst/>
            </a:prstGeom>
          </p:spPr>
        </p:pic>
        <p:graphicFrame>
          <p:nvGraphicFramePr>
            <p:cNvPr id="147" name="对象 146"/>
            <p:cNvGraphicFramePr>
              <a:graphicFrameLocks noChangeAspect="1"/>
            </p:cNvGraphicFramePr>
            <p:nvPr/>
          </p:nvGraphicFramePr>
          <p:xfrm>
            <a:off x="10255137" y="3488162"/>
            <a:ext cx="699135" cy="400665"/>
          </p:xfrm>
          <a:graphic>
            <a:graphicData uri="http://schemas.openxmlformats.org/presentationml/2006/ole">
              <mc:AlternateContent xmlns:mc="http://schemas.openxmlformats.org/markup-compatibility/2006">
                <mc:Choice xmlns:v="urn:schemas-microsoft-com:vml" Requires="v">
                  <p:oleObj spid="_x0000_s4" name="" r:id="rId13" imgW="942975" imgH="742950" progId="">
                    <p:embed/>
                  </p:oleObj>
                </mc:Choice>
                <mc:Fallback>
                  <p:oleObj name="" r:id="rId13" imgW="942975" imgH="742950" progId="">
                    <p:embed/>
                    <p:pic>
                      <p:nvPicPr>
                        <p:cNvPr id="0" name="对象 1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55137" y="3488162"/>
                          <a:ext cx="699135" cy="400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 name="图片 148"/>
            <p:cNvPicPr>
              <a:picLocks noChangeAspect="1"/>
            </p:cNvPicPr>
            <p:nvPr/>
          </p:nvPicPr>
          <p:blipFill>
            <a:blip r:embed="rId15" cstate="print">
              <a:clrChange>
                <a:clrFrom>
                  <a:srgbClr val="FFFFFF"/>
                </a:clrFrom>
                <a:clrTo>
                  <a:srgbClr val="FFFFFF">
                    <a:alpha val="0"/>
                  </a:srgbClr>
                </a:clrTo>
              </a:clrChange>
            </a:blip>
            <a:stretch>
              <a:fillRect/>
            </a:stretch>
          </p:blipFill>
          <p:spPr>
            <a:xfrm>
              <a:off x="11034107" y="3444720"/>
              <a:ext cx="523875" cy="442980"/>
            </a:xfrm>
            <a:prstGeom prst="rect">
              <a:avLst/>
            </a:prstGeom>
          </p:spPr>
        </p:pic>
      </p:grpSp>
      <p:sp>
        <p:nvSpPr>
          <p:cNvPr id="43" name="文本框 35"/>
          <p:cNvSpPr txBox="1"/>
          <p:nvPr/>
        </p:nvSpPr>
        <p:spPr>
          <a:xfrm>
            <a:off x="9780905" y="3078480"/>
            <a:ext cx="244284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网络边界管控</a:t>
            </a:r>
            <a:endParaRPr lang="zh-CN" altLang="en-US" sz="1400" b="1" dirty="0">
              <a:solidFill>
                <a:schemeClr val="tx1"/>
              </a:solidFill>
              <a:latin typeface="微软雅黑" panose="020B0503020204020204" charset="-122"/>
              <a:ea typeface="微软雅黑" panose="020B0503020204020204" charset="-122"/>
            </a:endParaRPr>
          </a:p>
        </p:txBody>
      </p:sp>
      <p:pic>
        <p:nvPicPr>
          <p:cNvPr id="45" name="Picture 55" descr="Docu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698" y="2836028"/>
            <a:ext cx="465551" cy="33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图片 9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02550" y="3798570"/>
            <a:ext cx="786130" cy="795655"/>
          </a:xfrm>
          <a:prstGeom prst="rect">
            <a:avLst/>
          </a:prstGeom>
        </p:spPr>
      </p:pic>
      <p:sp>
        <p:nvSpPr>
          <p:cNvPr id="50" name="文本框 35"/>
          <p:cNvSpPr txBox="1"/>
          <p:nvPr/>
        </p:nvSpPr>
        <p:spPr>
          <a:xfrm>
            <a:off x="8681085" y="3983990"/>
            <a:ext cx="2442845" cy="306705"/>
          </a:xfrm>
          <a:prstGeom prst="rect">
            <a:avLst/>
          </a:prstGeom>
          <a:noFill/>
        </p:spPr>
        <p:txBody>
          <a:bodyPr wrap="square" rtlCol="0">
            <a:spAutoFit/>
          </a:bodyPr>
          <a:lstStyle/>
          <a:p>
            <a:r>
              <a:rPr lang="zh-CN" altLang="en-US" sz="1400" b="1" dirty="0">
                <a:solidFill>
                  <a:schemeClr val="tx1"/>
                </a:solidFill>
                <a:latin typeface="微软雅黑" panose="020B0503020204020204" charset="-122"/>
                <a:ea typeface="微软雅黑" panose="020B0503020204020204" charset="-122"/>
              </a:rPr>
              <a:t>离线行为日志全审计</a:t>
            </a:r>
            <a:endParaRPr lang="zh-CN" altLang="en-US" sz="1400"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图片 2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73215" y="3028315"/>
            <a:ext cx="710565" cy="600710"/>
          </a:xfrm>
          <a:prstGeom prst="rect">
            <a:avLst/>
          </a:prstGeom>
        </p:spPr>
      </p:pic>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加密</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2.11 </a:t>
            </a:r>
            <a:r>
              <a:rPr lang="zh-CN" altLang="en-US" sz="2200" b="1" dirty="0">
                <a:solidFill>
                  <a:schemeClr val="accent1"/>
                </a:solidFill>
                <a:latin typeface="微软雅黑" panose="020B0503020204020204" charset="-122"/>
                <a:ea typeface="微软雅黑" panose="020B0503020204020204" charset="-122"/>
              </a:rPr>
              <a:t>通用安全防护场景</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140970" y="1016000"/>
            <a:ext cx="5918200" cy="3903980"/>
            <a:chOff x="737064" y="1486561"/>
            <a:chExt cx="5939312" cy="5043789"/>
          </a:xfrm>
        </p:grpSpPr>
        <p:sp>
          <p:nvSpPr>
            <p:cNvPr id="3" name="文本框 2"/>
            <p:cNvSpPr txBox="1"/>
            <p:nvPr/>
          </p:nvSpPr>
          <p:spPr>
            <a:xfrm>
              <a:off x="2457610" y="1486561"/>
              <a:ext cx="3010333" cy="515208"/>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①</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浮水印管控</a:t>
              </a:r>
              <a:endParaRPr lang="zh-CN" altLang="en-US" sz="2000"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737064" y="2046891"/>
              <a:ext cx="5939312" cy="4483459"/>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364490" y="5203190"/>
            <a:ext cx="5415280" cy="1568450"/>
          </a:xfrm>
          <a:prstGeom prst="rect">
            <a:avLst/>
          </a:prstGeom>
          <a:noFill/>
        </p:spPr>
        <p:txBody>
          <a:bodyPr wrap="square" rtlCol="0">
            <a:spAutoFit/>
          </a:bodyPr>
          <a:lstStyle/>
          <a:p>
            <a:pPr marL="285750" indent="-285750" algn="l">
              <a:lnSpc>
                <a:spcPct val="150000"/>
              </a:lnSpc>
              <a:buClr>
                <a:schemeClr val="accent1"/>
              </a:buClr>
              <a:buSzTx/>
              <a:buFont typeface="Wingdings" panose="05000000000000000000" pitchFamily="2" charset="2"/>
              <a:buChar char="l"/>
            </a:pPr>
            <a:r>
              <a:rPr lang="zh-CN" altLang="en-US" sz="1600" dirty="0">
                <a:latin typeface="微软雅黑" panose="020B0503020204020204" charset="-122"/>
                <a:ea typeface="微软雅黑" panose="020B0503020204020204" charset="-122"/>
              </a:rPr>
              <a:t>支持设置</a:t>
            </a:r>
            <a:r>
              <a:rPr lang="zh-CN" altLang="en-US" sz="1600" b="1" dirty="0">
                <a:solidFill>
                  <a:srgbClr val="C00000"/>
                </a:solidFill>
                <a:latin typeface="微软雅黑" panose="020B0503020204020204" charset="-122"/>
                <a:ea typeface="微软雅黑" panose="020B0503020204020204" charset="-122"/>
              </a:rPr>
              <a:t>窗口浮水印、屏幕浮水印、截屏浮水印</a:t>
            </a:r>
            <a:r>
              <a:rPr lang="zh-CN" altLang="en-US" sz="1600" dirty="0">
                <a:latin typeface="微软雅黑" panose="020B0503020204020204" charset="-122"/>
                <a:ea typeface="微软雅黑" panose="020B0503020204020204" charset="-122"/>
              </a:rPr>
              <a:t>，重要文档附着水印信息，一旦出现因截屏、拍照等行为，发生数据泄漏事件后，可根据水印信息进行有效的</a:t>
            </a:r>
            <a:r>
              <a:rPr lang="zh-CN" altLang="en-US" sz="1600" b="1" dirty="0">
                <a:solidFill>
                  <a:srgbClr val="C00000"/>
                </a:solidFill>
                <a:latin typeface="微软雅黑" panose="020B0503020204020204" charset="-122"/>
                <a:ea typeface="微软雅黑" panose="020B0503020204020204" charset="-122"/>
              </a:rPr>
              <a:t>追溯审计</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grpSp>
        <p:nvGrpSpPr>
          <p:cNvPr id="4" name="组合 3"/>
          <p:cNvGrpSpPr/>
          <p:nvPr/>
        </p:nvGrpSpPr>
        <p:grpSpPr>
          <a:xfrm>
            <a:off x="429691" y="1429585"/>
            <a:ext cx="5350296" cy="3308074"/>
            <a:chOff x="5832574" y="2382589"/>
            <a:chExt cx="5799351" cy="3617535"/>
          </a:xfrm>
        </p:grpSpPr>
        <p:sp>
          <p:nvSpPr>
            <p:cNvPr id="6" name="矩形 5"/>
            <p:cNvSpPr/>
            <p:nvPr/>
          </p:nvSpPr>
          <p:spPr>
            <a:xfrm>
              <a:off x="7900282" y="2415051"/>
              <a:ext cx="2496185" cy="276999"/>
            </a:xfrm>
            <a:prstGeom prst="rect">
              <a:avLst/>
            </a:prstGeom>
          </p:spPr>
          <p:txBody>
            <a:bodyPr wrap="square">
              <a:spAutoFit/>
            </a:bodyPr>
            <a:lstStyle/>
            <a:p>
              <a:r>
                <a:rPr lang="zh-CN" altLang="en-US" sz="1200" dirty="0">
                  <a:solidFill>
                    <a:schemeClr val="bg1"/>
                  </a:solidFill>
                  <a:latin typeface="微软雅黑" panose="020B0503020204020204" charset="-122"/>
                  <a:ea typeface="微软雅黑" panose="020B0503020204020204" charset="-122"/>
                </a:rPr>
                <a:t>终</a:t>
              </a:r>
              <a:endParaRPr lang="en-US" altLang="zh-CN" sz="1200" dirty="0">
                <a:solidFill>
                  <a:schemeClr val="bg1"/>
                </a:solidFill>
                <a:latin typeface="微软雅黑" panose="020B0503020204020204" charset="-122"/>
                <a:ea typeface="微软雅黑" panose="020B0503020204020204" charset="-122"/>
              </a:endParaRPr>
            </a:p>
          </p:txBody>
        </p:sp>
        <p:sp>
          <p:nvSpPr>
            <p:cNvPr id="75" name="矩形 74"/>
            <p:cNvSpPr/>
            <p:nvPr/>
          </p:nvSpPr>
          <p:spPr>
            <a:xfrm>
              <a:off x="7407438" y="3083605"/>
              <a:ext cx="2928062" cy="645160"/>
            </a:xfrm>
            <a:prstGeom prst="rect">
              <a:avLst/>
            </a:prstGeom>
          </p:spPr>
          <p:txBody>
            <a:bodyPr wrap="square">
              <a:spAutoFit/>
            </a:bodyPr>
            <a:lstStyle/>
            <a:p>
              <a:pPr algn="just"/>
              <a:r>
                <a:rPr lang="zh-CN" altLang="en-US" sz="1200" dirty="0">
                  <a:solidFill>
                    <a:schemeClr val="bg1"/>
                  </a:solidFill>
                  <a:latin typeface="微软雅黑" panose="020B0503020204020204" charset="-122"/>
                  <a:ea typeface="微软雅黑" panose="020B0503020204020204" charset="-122"/>
                </a:rPr>
                <a:t>在终端运行程序、打印文件时，屏幕、纸质上附着一层水印，用于记录终端信息。从而实现事后可追溯审计。</a:t>
              </a:r>
              <a:endParaRPr lang="zh-CN" altLang="en-US" sz="1200" dirty="0">
                <a:solidFill>
                  <a:schemeClr val="bg1"/>
                </a:solidFill>
                <a:latin typeface="微软雅黑" panose="020B0503020204020204" charset="-122"/>
                <a:ea typeface="微软雅黑" panose="020B0503020204020204" charset="-122"/>
              </a:endParaRPr>
            </a:p>
          </p:txBody>
        </p:sp>
        <p:sp>
          <p:nvSpPr>
            <p:cNvPr id="7" name="矩形 6"/>
            <p:cNvSpPr/>
            <p:nvPr/>
          </p:nvSpPr>
          <p:spPr bwMode="auto">
            <a:xfrm>
              <a:off x="9471655" y="2752099"/>
              <a:ext cx="2160270" cy="3248025"/>
            </a:xfrm>
            <a:prstGeom prst="rect">
              <a:avLst/>
            </a:prstGeom>
            <a:noFill/>
            <a:ln w="12700" cmpd="sng">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bwMode="auto">
            <a:xfrm>
              <a:off x="5832574" y="2820679"/>
              <a:ext cx="1491615" cy="3179445"/>
            </a:xfrm>
            <a:prstGeom prst="roundRect">
              <a:avLst/>
            </a:prstGeom>
            <a:noFill/>
            <a:ln w="12700" cmpd="sng">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46" name="文本框 48"/>
            <p:cNvSpPr txBox="1"/>
            <p:nvPr/>
          </p:nvSpPr>
          <p:spPr>
            <a:xfrm>
              <a:off x="5834232" y="2382589"/>
              <a:ext cx="1488265" cy="368728"/>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tx1"/>
                  </a:solidFill>
                </a:rPr>
                <a:t>浮水印类型</a:t>
              </a:r>
              <a:r>
                <a:rPr lang="zh-CN" altLang="en-US" sz="1600" dirty="0">
                  <a:solidFill>
                    <a:srgbClr val="FFC000"/>
                  </a:solidFill>
                </a:rPr>
                <a:t> </a:t>
              </a:r>
              <a:endParaRPr lang="zh-CN" altLang="en-US" sz="1600" dirty="0">
                <a:solidFill>
                  <a:srgbClr val="FFC000"/>
                </a:solidFill>
              </a:endParaRPr>
            </a:p>
          </p:txBody>
        </p:sp>
        <p:sp>
          <p:nvSpPr>
            <p:cNvPr id="47" name="矩形 46"/>
            <p:cNvSpPr/>
            <p:nvPr/>
          </p:nvSpPr>
          <p:spPr bwMode="auto">
            <a:xfrm>
              <a:off x="6100230" y="3074548"/>
              <a:ext cx="936065" cy="360025"/>
            </a:xfrm>
            <a:prstGeom prst="rect">
              <a:avLst/>
            </a:prstGeom>
            <a:solidFill>
              <a:srgbClr val="2E6CB8"/>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r>
                <a:rPr lang="zh-CN" altLang="en-US" sz="1300" b="1" dirty="0">
                  <a:solidFill>
                    <a:schemeClr val="bg1"/>
                  </a:solidFill>
                  <a:latin typeface="微软雅黑" panose="020B0503020204020204" charset="-122"/>
                  <a:ea typeface="微软雅黑" panose="020B0503020204020204" charset="-122"/>
                  <a:cs typeface="微软雅黑" panose="020B0503020204020204" charset="-122"/>
                </a:rPr>
                <a:t>图片水印</a:t>
              </a:r>
              <a:endParaRPr lang="zh-CN" alt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8" name="矩形 47"/>
            <p:cNvSpPr/>
            <p:nvPr/>
          </p:nvSpPr>
          <p:spPr bwMode="auto">
            <a:xfrm>
              <a:off x="6080958" y="4236273"/>
              <a:ext cx="936065" cy="360025"/>
            </a:xfrm>
            <a:prstGeom prst="rect">
              <a:avLst/>
            </a:prstGeom>
            <a:solidFill>
              <a:srgbClr val="2E6CB8"/>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r>
                <a:rPr lang="zh-CN" altLang="en-US" sz="1300" b="1" dirty="0">
                  <a:solidFill>
                    <a:schemeClr val="bg1"/>
                  </a:solidFill>
                  <a:latin typeface="微软雅黑" panose="020B0503020204020204" charset="-122"/>
                  <a:ea typeface="微软雅黑" panose="020B0503020204020204" charset="-122"/>
                  <a:cs typeface="微软雅黑" panose="020B0503020204020204" charset="-122"/>
                </a:rPr>
                <a:t>文字水印</a:t>
              </a:r>
              <a:endParaRPr lang="zh-CN" alt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p:nvSpPr>
          <p:spPr bwMode="auto">
            <a:xfrm>
              <a:off x="6081022" y="5337213"/>
              <a:ext cx="936065" cy="360025"/>
            </a:xfrm>
            <a:prstGeom prst="rect">
              <a:avLst/>
            </a:prstGeom>
            <a:solidFill>
              <a:srgbClr val="2E6CB8"/>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r>
                <a:rPr lang="zh-CN" altLang="en-US" sz="1300" b="1" dirty="0">
                  <a:solidFill>
                    <a:schemeClr val="bg1"/>
                  </a:solidFill>
                  <a:latin typeface="微软雅黑" panose="020B0503020204020204" charset="-122"/>
                  <a:ea typeface="微软雅黑" panose="020B0503020204020204" charset="-122"/>
                  <a:cs typeface="微软雅黑" panose="020B0503020204020204" charset="-122"/>
                </a:rPr>
                <a:t>点阵水印</a:t>
              </a:r>
              <a:endParaRPr lang="zh-CN" alt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1" name="图片 50"/>
            <p:cNvPicPr>
              <a:picLocks noChangeAspect="1"/>
            </p:cNvPicPr>
            <p:nvPr/>
          </p:nvPicPr>
          <p:blipFill>
            <a:blip r:embed="rId2"/>
            <a:stretch>
              <a:fillRect/>
            </a:stretch>
          </p:blipFill>
          <p:spPr>
            <a:xfrm>
              <a:off x="7904022" y="4146024"/>
              <a:ext cx="985157" cy="480804"/>
            </a:xfrm>
            <a:prstGeom prst="rect">
              <a:avLst/>
            </a:prstGeom>
          </p:spPr>
        </p:pic>
        <p:pic>
          <p:nvPicPr>
            <p:cNvPr id="52" name="图片 51"/>
            <p:cNvPicPr>
              <a:picLocks noChangeAspect="1"/>
            </p:cNvPicPr>
            <p:nvPr/>
          </p:nvPicPr>
          <p:blipFill>
            <a:blip r:embed="rId3"/>
            <a:stretch>
              <a:fillRect/>
            </a:stretch>
          </p:blipFill>
          <p:spPr>
            <a:xfrm>
              <a:off x="7953896" y="3037765"/>
              <a:ext cx="1047750" cy="457200"/>
            </a:xfrm>
            <a:prstGeom prst="rect">
              <a:avLst/>
            </a:prstGeom>
          </p:spPr>
        </p:pic>
        <p:pic>
          <p:nvPicPr>
            <p:cNvPr id="54" name="图片 53"/>
            <p:cNvPicPr>
              <a:picLocks noChangeAspect="1"/>
            </p:cNvPicPr>
            <p:nvPr/>
          </p:nvPicPr>
          <p:blipFill>
            <a:blip r:embed="rId4"/>
            <a:stretch>
              <a:fillRect/>
            </a:stretch>
          </p:blipFill>
          <p:spPr>
            <a:xfrm>
              <a:off x="7887689" y="5246607"/>
              <a:ext cx="979798" cy="488037"/>
            </a:xfrm>
            <a:prstGeom prst="rect">
              <a:avLst/>
            </a:prstGeom>
          </p:spPr>
        </p:pic>
        <p:cxnSp>
          <p:nvCxnSpPr>
            <p:cNvPr id="55" name="直接箭头连接符 50"/>
            <p:cNvCxnSpPr/>
            <p:nvPr/>
          </p:nvCxnSpPr>
          <p:spPr bwMode="auto">
            <a:xfrm>
              <a:off x="7036295" y="3243889"/>
              <a:ext cx="859790" cy="0"/>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箭头连接符 51"/>
            <p:cNvCxnSpPr/>
            <p:nvPr/>
          </p:nvCxnSpPr>
          <p:spPr bwMode="auto">
            <a:xfrm>
              <a:off x="7036585" y="4440276"/>
              <a:ext cx="888085" cy="8390"/>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箭头连接符 54"/>
            <p:cNvCxnSpPr/>
            <p:nvPr/>
          </p:nvCxnSpPr>
          <p:spPr bwMode="auto">
            <a:xfrm>
              <a:off x="7062911" y="5514865"/>
              <a:ext cx="837856" cy="5364"/>
            </a:xfrm>
            <a:prstGeom prst="straightConnector1">
              <a:avLst/>
            </a:prstGeom>
            <a:solidFill>
              <a:schemeClr val="accent1"/>
            </a:solidFill>
            <a:ln w="57150" cap="flat" cmpd="sng" algn="ctr">
              <a:solidFill>
                <a:schemeClr val="accent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矩形 58"/>
            <p:cNvSpPr/>
            <p:nvPr/>
          </p:nvSpPr>
          <p:spPr bwMode="auto">
            <a:xfrm>
              <a:off x="9600307" y="2985330"/>
              <a:ext cx="1969903" cy="509691"/>
            </a:xfrm>
            <a:prstGeom prst="rect">
              <a:avLst/>
            </a:prstGeom>
            <a:solidFill>
              <a:srgbClr val="2E6CB8"/>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可自由设置水印内容图片，如显示本公司的</a:t>
              </a:r>
              <a:r>
                <a:rPr lang="en-US" altLang="zh-CN" sz="1100" dirty="0">
                  <a:solidFill>
                    <a:schemeClr val="bg1"/>
                  </a:solidFill>
                  <a:latin typeface="微软雅黑" panose="020B0503020204020204" charset="-122"/>
                  <a:ea typeface="微软雅黑" panose="020B0503020204020204" charset="-122"/>
                  <a:cs typeface="微软雅黑" panose="020B0503020204020204" charset="-122"/>
                </a:rPr>
                <a:t>logo</a:t>
              </a: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信息</a:t>
              </a:r>
              <a:endParaRPr lang="zh-CN" altLang="en-US" sz="1100" dirty="0">
                <a:solidFill>
                  <a:schemeClr val="bg1"/>
                </a:solidFill>
                <a:latin typeface="微软雅黑" panose="020B0503020204020204" charset="-122"/>
                <a:ea typeface="微软雅黑" panose="020B0503020204020204" charset="-122"/>
              </a:endParaRPr>
            </a:p>
          </p:txBody>
        </p:sp>
        <p:sp>
          <p:nvSpPr>
            <p:cNvPr id="60" name="矩形 59"/>
            <p:cNvSpPr/>
            <p:nvPr/>
          </p:nvSpPr>
          <p:spPr bwMode="auto">
            <a:xfrm>
              <a:off x="9630690" y="3916736"/>
              <a:ext cx="1929254" cy="890276"/>
            </a:xfrm>
            <a:prstGeom prst="rect">
              <a:avLst/>
            </a:prstGeom>
            <a:solidFill>
              <a:srgbClr val="2E6CB8"/>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为实现数据泄漏可追溯，政企事业单位希望水印信息能详尽的显示终端信息，方便事后追溯</a:t>
              </a:r>
              <a:endParaRPr lang="zh-CN" altLang="en-US" sz="1100" dirty="0">
                <a:solidFill>
                  <a:schemeClr val="bg1"/>
                </a:solidFill>
                <a:latin typeface="微软雅黑" panose="020B0503020204020204" charset="-122"/>
                <a:ea typeface="微软雅黑" panose="020B0503020204020204" charset="-122"/>
              </a:endParaRPr>
            </a:p>
          </p:txBody>
        </p:sp>
        <p:sp>
          <p:nvSpPr>
            <p:cNvPr id="10" name="矩形 9"/>
            <p:cNvSpPr/>
            <p:nvPr/>
          </p:nvSpPr>
          <p:spPr bwMode="auto">
            <a:xfrm>
              <a:off x="9630690" y="5085434"/>
              <a:ext cx="1929254" cy="837889"/>
            </a:xfrm>
            <a:prstGeom prst="rect">
              <a:avLst/>
            </a:prstGeom>
            <a:solidFill>
              <a:srgbClr val="2E6CB8"/>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zh-CN" altLang="en-US" sz="1100" dirty="0">
                  <a:solidFill>
                    <a:schemeClr val="bg1"/>
                  </a:solidFill>
                  <a:latin typeface="微软雅黑" panose="020B0503020204020204" charset="-122"/>
                  <a:ea typeface="微软雅黑" panose="020B0503020204020204" charset="-122"/>
                </a:rPr>
                <a:t>普通</a:t>
              </a:r>
              <a:r>
                <a:rPr lang="zh-CN" altLang="zh-CN" sz="1100" dirty="0">
                  <a:solidFill>
                    <a:schemeClr val="bg1"/>
                  </a:solidFill>
                  <a:latin typeface="微软雅黑" panose="020B0503020204020204" charset="-122"/>
                  <a:ea typeface="微软雅黑" panose="020B0503020204020204" charset="-122"/>
                </a:rPr>
                <a:t>水印抗擦除性</a:t>
              </a:r>
              <a:r>
                <a:rPr lang="zh-CN" altLang="en-US" sz="1100" dirty="0">
                  <a:solidFill>
                    <a:schemeClr val="bg1"/>
                  </a:solidFill>
                  <a:latin typeface="微软雅黑" panose="020B0503020204020204" charset="-122"/>
                  <a:ea typeface="微软雅黑" panose="020B0503020204020204" charset="-122"/>
                </a:rPr>
                <a:t>弱</a:t>
              </a:r>
              <a:r>
                <a:rPr lang="zh-CN" altLang="zh-CN" sz="1100" dirty="0">
                  <a:solidFill>
                    <a:schemeClr val="bg1"/>
                  </a:solidFill>
                  <a:latin typeface="微软雅黑" panose="020B0503020204020204" charset="-122"/>
                  <a:ea typeface="微软雅黑" panose="020B0503020204020204" charset="-122"/>
                </a:rPr>
                <a:t>、对视觉影响效果</a:t>
              </a:r>
              <a:r>
                <a:rPr lang="zh-CN" altLang="en-US" sz="1100" dirty="0">
                  <a:solidFill>
                    <a:schemeClr val="bg1"/>
                  </a:solidFill>
                  <a:latin typeface="微软雅黑" panose="020B0503020204020204" charset="-122"/>
                  <a:ea typeface="微软雅黑" panose="020B0503020204020204" charset="-122"/>
                </a:rPr>
                <a:t>大</a:t>
              </a:r>
              <a:r>
                <a:rPr lang="zh-CN" altLang="zh-CN" sz="1100" dirty="0">
                  <a:solidFill>
                    <a:schemeClr val="bg1"/>
                  </a:solidFill>
                  <a:latin typeface="微软雅黑" panose="020B0503020204020204" charset="-122"/>
                  <a:ea typeface="微软雅黑" panose="020B0503020204020204" charset="-122"/>
                </a:rPr>
                <a:t>，</a:t>
              </a:r>
              <a:r>
                <a:rPr lang="zh-CN" altLang="en-US" sz="1100" dirty="0">
                  <a:solidFill>
                    <a:schemeClr val="bg1"/>
                  </a:solidFill>
                  <a:latin typeface="微软雅黑" panose="020B0503020204020204" charset="-122"/>
                  <a:ea typeface="微软雅黑" panose="020B0503020204020204" charset="-122"/>
                </a:rPr>
                <a:t>因此需要一种既不影响视觉、又能在无形之中实现可追溯的水印</a:t>
              </a:r>
              <a:r>
                <a:rPr lang="zh-CN" altLang="zh-CN" sz="1200" dirty="0">
                  <a:solidFill>
                    <a:schemeClr val="bg1"/>
                  </a:solidFill>
                  <a:latin typeface="微软雅黑" panose="020B0503020204020204" charset="-122"/>
                  <a:ea typeface="微软雅黑" panose="020B0503020204020204" charset="-122"/>
                </a:rPr>
                <a:t>。</a:t>
              </a:r>
              <a:endParaRPr lang="zh-CN" altLang="en-US" sz="1200" dirty="0">
                <a:solidFill>
                  <a:schemeClr val="bg1"/>
                </a:solidFill>
                <a:latin typeface="微软雅黑" panose="020B0503020204020204" charset="-122"/>
                <a:ea typeface="微软雅黑" panose="020B0503020204020204" charset="-122"/>
              </a:endParaRPr>
            </a:p>
          </p:txBody>
        </p:sp>
        <p:cxnSp>
          <p:nvCxnSpPr>
            <p:cNvPr id="11" name="直接箭头连接符 69"/>
            <p:cNvCxnSpPr/>
            <p:nvPr/>
          </p:nvCxnSpPr>
          <p:spPr bwMode="auto">
            <a:xfrm flipV="1">
              <a:off x="9039567" y="3255234"/>
              <a:ext cx="580922" cy="2083"/>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76"/>
            <p:cNvCxnSpPr/>
            <p:nvPr/>
          </p:nvCxnSpPr>
          <p:spPr bwMode="auto">
            <a:xfrm>
              <a:off x="8943829" y="4430331"/>
              <a:ext cx="688701" cy="3896"/>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箭头连接符 78"/>
            <p:cNvCxnSpPr/>
            <p:nvPr/>
          </p:nvCxnSpPr>
          <p:spPr bwMode="auto">
            <a:xfrm>
              <a:off x="8932022" y="5507700"/>
              <a:ext cx="688701" cy="3896"/>
            </a:xfrm>
            <a:prstGeom prst="straightConnector1">
              <a:avLst/>
            </a:prstGeom>
            <a:solidFill>
              <a:schemeClr val="accent1"/>
            </a:solidFill>
            <a:ln w="57150" cap="flat" cmpd="sng" algn="ctr">
              <a:solidFill>
                <a:schemeClr val="accent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文本框 80"/>
            <p:cNvSpPr txBox="1"/>
            <p:nvPr/>
          </p:nvSpPr>
          <p:spPr>
            <a:xfrm>
              <a:off x="9807742" y="2388809"/>
              <a:ext cx="1488265" cy="368728"/>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tx1"/>
                  </a:solidFill>
                </a:rPr>
                <a:t>浮水印特点</a:t>
              </a:r>
              <a:endParaRPr lang="zh-CN" altLang="en-US" sz="1600" dirty="0">
                <a:solidFill>
                  <a:schemeClr val="tx1"/>
                </a:solidFill>
              </a:endParaRPr>
            </a:p>
          </p:txBody>
        </p:sp>
      </p:grpSp>
      <p:sp>
        <p:nvSpPr>
          <p:cNvPr id="15" name="矩形 14"/>
          <p:cNvSpPr/>
          <p:nvPr/>
        </p:nvSpPr>
        <p:spPr>
          <a:xfrm>
            <a:off x="6284595" y="1429385"/>
            <a:ext cx="5767070" cy="3470275"/>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aphicFrame>
        <p:nvGraphicFramePr>
          <p:cNvPr id="16" name="图示 15"/>
          <p:cNvGraphicFramePr/>
          <p:nvPr/>
        </p:nvGraphicFramePr>
        <p:xfrm>
          <a:off x="8276857" y="1899921"/>
          <a:ext cx="3292208" cy="2705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AutoShape 88"/>
          <p:cNvSpPr>
            <a:spLocks noChangeArrowheads="1"/>
          </p:cNvSpPr>
          <p:nvPr/>
        </p:nvSpPr>
        <p:spPr bwMode="gray">
          <a:xfrm>
            <a:off x="7471981" y="3081164"/>
            <a:ext cx="725507" cy="589679"/>
          </a:xfrm>
          <a:custGeom>
            <a:avLst/>
            <a:gdLst>
              <a:gd name="T0" fmla="*/ 540544 w 21600"/>
              <a:gd name="T1" fmla="*/ 0 h 21600"/>
              <a:gd name="T2" fmla="*/ 0 w 21600"/>
              <a:gd name="T3" fmla="*/ 323850 h 21600"/>
              <a:gd name="T4" fmla="*/ 540544 w 21600"/>
              <a:gd name="T5" fmla="*/ 647700 h 21600"/>
              <a:gd name="T6" fmla="*/ 720725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5">
              <a:lumMod val="40000"/>
              <a:lumOff val="6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99CC"/>
              </a:solidFill>
              <a:effectLst/>
              <a:uLnTx/>
              <a:uFillTx/>
            </a:endParaRPr>
          </a:p>
        </p:txBody>
      </p:sp>
      <p:grpSp>
        <p:nvGrpSpPr>
          <p:cNvPr id="19" name="组合 18"/>
          <p:cNvGrpSpPr/>
          <p:nvPr/>
        </p:nvGrpSpPr>
        <p:grpSpPr>
          <a:xfrm>
            <a:off x="6546651" y="3323157"/>
            <a:ext cx="925330" cy="510906"/>
            <a:chOff x="1921311" y="4716769"/>
            <a:chExt cx="925330" cy="510906"/>
          </a:xfrm>
        </p:grpSpPr>
        <p:sp>
          <p:nvSpPr>
            <p:cNvPr id="21" name="文本框 29"/>
            <p:cNvSpPr txBox="1"/>
            <p:nvPr/>
          </p:nvSpPr>
          <p:spPr>
            <a:xfrm>
              <a:off x="1921311" y="4920970"/>
              <a:ext cx="92533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重要数据</a:t>
              </a:r>
              <a:endParaRPr lang="zh-CN" altLang="en-US" dirty="0">
                <a:solidFill>
                  <a:schemeClr val="tx1"/>
                </a:solidFill>
              </a:endParaRPr>
            </a:p>
          </p:txBody>
        </p:sp>
        <p:pic>
          <p:nvPicPr>
            <p:cNvPr id="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9411" y="4716769"/>
              <a:ext cx="187411" cy="17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图片 23"/>
          <p:cNvPicPr>
            <a:picLocks noChangeAspect="1"/>
          </p:cNvPicPr>
          <p:nvPr/>
        </p:nvPicPr>
        <p:blipFill>
          <a:blip r:embed="rId11"/>
          <a:stretch>
            <a:fillRect/>
          </a:stretch>
        </p:blipFill>
        <p:spPr>
          <a:xfrm>
            <a:off x="9374505" y="2892425"/>
            <a:ext cx="1069340" cy="705485"/>
          </a:xfrm>
          <a:prstGeom prst="rect">
            <a:avLst/>
          </a:prstGeom>
        </p:spPr>
      </p:pic>
      <p:sp>
        <p:nvSpPr>
          <p:cNvPr id="25" name="文本框 24"/>
          <p:cNvSpPr txBox="1"/>
          <p:nvPr/>
        </p:nvSpPr>
        <p:spPr>
          <a:xfrm>
            <a:off x="8010455" y="1008380"/>
            <a:ext cx="2999632" cy="398780"/>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②</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打印管控</a:t>
            </a:r>
            <a:endParaRPr lang="zh-CN" altLang="en-US" sz="2000" dirty="0">
              <a:solidFill>
                <a:schemeClr val="tx1"/>
              </a:solidFill>
              <a:latin typeface="微软雅黑" panose="020B0503020204020204" charset="-122"/>
              <a:ea typeface="微软雅黑" panose="020B0503020204020204" charset="-122"/>
            </a:endParaRPr>
          </a:p>
        </p:txBody>
      </p:sp>
      <p:sp>
        <p:nvSpPr>
          <p:cNvPr id="26" name="文本框 25"/>
          <p:cNvSpPr txBox="1"/>
          <p:nvPr/>
        </p:nvSpPr>
        <p:spPr>
          <a:xfrm>
            <a:off x="6059170" y="4954905"/>
            <a:ext cx="5766435" cy="1915795"/>
          </a:xfrm>
          <a:prstGeom prst="rect">
            <a:avLst/>
          </a:prstGeom>
          <a:noFill/>
        </p:spPr>
        <p:txBody>
          <a:bodyPr wrap="square" rtlCol="0">
            <a:noAutofit/>
          </a:bodyPr>
          <a:lstStyle/>
          <a:p>
            <a:pPr marL="285750" indent="-285750" algn="l">
              <a:lnSpc>
                <a:spcPct val="150000"/>
              </a:lnSpc>
              <a:buClr>
                <a:schemeClr val="accent1"/>
              </a:buClr>
              <a:buSzTx/>
              <a:buFont typeface="Wingdings" panose="05000000000000000000" pitchFamily="2" charset="2"/>
              <a:buChar char="l"/>
            </a:pPr>
            <a:r>
              <a:rPr lang="zh-CN" altLang="en-US" sz="1600" dirty="0">
                <a:latin typeface="微软雅黑" panose="020B0503020204020204" charset="-122"/>
                <a:ea typeface="微软雅黑" panose="020B0503020204020204" charset="-122"/>
              </a:rPr>
              <a:t>支持</a:t>
            </a:r>
            <a:r>
              <a:rPr lang="zh-CN" altLang="en-US" sz="1600" b="1" dirty="0">
                <a:solidFill>
                  <a:srgbClr val="C00000"/>
                </a:solidFill>
                <a:latin typeface="微软雅黑" panose="020B0503020204020204" charset="-122"/>
                <a:ea typeface="微软雅黑" panose="020B0503020204020204" charset="-122"/>
              </a:rPr>
              <a:t>打印权限控制、</a:t>
            </a:r>
            <a:r>
              <a:rPr lang="zh-CN" altLang="en-US" sz="1600" dirty="0">
                <a:latin typeface="微软雅黑" panose="020B0503020204020204" charset="-122"/>
                <a:ea typeface="微软雅黑" panose="020B0503020204020204" charset="-122"/>
              </a:rPr>
              <a:t>即终端用户在执行打印操作时，只能在可信打印机上打印自身拥有打印权限的文档，防止数据泄漏。</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r>
              <a:rPr lang="zh-CN" altLang="en-US" sz="1600" dirty="0">
                <a:latin typeface="微软雅黑" panose="020B0503020204020204" charset="-122"/>
                <a:ea typeface="微软雅黑" panose="020B0503020204020204" charset="-122"/>
              </a:rPr>
              <a:t>支持</a:t>
            </a:r>
            <a:r>
              <a:rPr lang="zh-CN" altLang="en-US" sz="1600" b="1" dirty="0">
                <a:solidFill>
                  <a:srgbClr val="C00000"/>
                </a:solidFill>
                <a:latin typeface="微软雅黑" panose="020B0503020204020204" charset="-122"/>
                <a:ea typeface="微软雅黑" panose="020B0503020204020204" charset="-122"/>
              </a:rPr>
              <a:t>打印水印控制、打印日志记录</a:t>
            </a:r>
            <a:r>
              <a:rPr lang="zh-CN" altLang="en-US" sz="1600" dirty="0">
                <a:latin typeface="微软雅黑" panose="020B0503020204020204" charset="-122"/>
                <a:ea typeface="微软雅黑" panose="020B0503020204020204" charset="-122"/>
              </a:rPr>
              <a:t>（打印快照），即对打印操作进行日志记录，并且打印的纸质文件覆盖水印，</a:t>
            </a:r>
            <a:r>
              <a:rPr lang="zh-CN" altLang="en-US" sz="1600" dirty="0">
                <a:latin typeface="微软雅黑" panose="020B0503020204020204" charset="-122"/>
                <a:ea typeface="微软雅黑" panose="020B0503020204020204" charset="-122"/>
                <a:sym typeface="+mn-ea"/>
              </a:rPr>
              <a:t>供追溯审计。</a:t>
            </a:r>
            <a:endParaRPr lang="zh-CN" altLang="en-US" sz="1600" dirty="0">
              <a:latin typeface="微软雅黑" panose="020B0503020204020204" charset="-122"/>
              <a:ea typeface="微软雅黑" panose="020B0503020204020204" charset="-122"/>
            </a:endParaRPr>
          </a:p>
          <a:p>
            <a:pPr marL="285750" indent="-285750">
              <a:lnSpc>
                <a:spcPct val="150000"/>
              </a:lnSpc>
              <a:buClr>
                <a:schemeClr val="accent1"/>
              </a:buClr>
              <a:buFont typeface="Wingdings" panose="05000000000000000000" pitchFamily="2" charset="2"/>
              <a:buChar char="l"/>
            </a:pPr>
            <a:endParaRPr lang="zh-CN" altLang="en-US" sz="1600" b="1" dirty="0">
              <a:solidFill>
                <a:srgbClr val="C00000"/>
              </a:solidFill>
              <a:latin typeface="微软雅黑" panose="020B0503020204020204" charset="-122"/>
              <a:ea typeface="微软雅黑" panose="020B0503020204020204" charset="-122"/>
              <a:sym typeface="+mn-ea"/>
            </a:endParaRPr>
          </a:p>
        </p:txBody>
      </p:sp>
      <p:sp>
        <p:nvSpPr>
          <p:cNvPr id="5" name="椭圆形标注 6"/>
          <p:cNvSpPr/>
          <p:nvPr/>
        </p:nvSpPr>
        <p:spPr>
          <a:xfrm>
            <a:off x="10194587" y="-12846"/>
            <a:ext cx="2006242" cy="1420006"/>
          </a:xfrm>
          <a:prstGeom prst="wedgeEllipseCallout">
            <a:avLst>
              <a:gd name="adj1" fmla="val -39589"/>
              <a:gd name="adj2" fmla="val 11173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亮点：</a:t>
            </a:r>
            <a:endParaRPr lang="en-US" altLang="zh-CN" dirty="0">
              <a:solidFill>
                <a:srgbClr val="FF0000"/>
              </a:solidFill>
            </a:endParaRPr>
          </a:p>
          <a:p>
            <a:pPr algn="ctr"/>
            <a:r>
              <a:rPr lang="zh-CN" altLang="en-US" dirty="0">
                <a:solidFill>
                  <a:srgbClr val="FF0000"/>
                </a:solidFill>
              </a:rPr>
              <a:t>不同密级文件分别设置打印权限</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6505" y="3389928"/>
            <a:ext cx="710565" cy="600710"/>
          </a:xfrm>
          <a:prstGeom prst="rect">
            <a:avLst/>
          </a:prstGeom>
        </p:spPr>
      </p:pic>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rotWithShape="1">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2.11 </a:t>
            </a:r>
            <a:r>
              <a:rPr lang="zh-CN" altLang="en-US" sz="2200" b="1" dirty="0">
                <a:solidFill>
                  <a:schemeClr val="accent1"/>
                </a:solidFill>
                <a:latin typeface="微软雅黑" panose="020B0503020204020204" charset="-122"/>
                <a:ea typeface="微软雅黑" panose="020B0503020204020204" charset="-122"/>
              </a:rPr>
              <a:t>通用安全防护场景</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220345" y="1600842"/>
            <a:ext cx="5918200" cy="3405250"/>
            <a:chOff x="816722" y="251509"/>
            <a:chExt cx="5939312" cy="7445035"/>
          </a:xfrm>
        </p:grpSpPr>
        <p:sp>
          <p:nvSpPr>
            <p:cNvPr id="3" name="文本框 2"/>
            <p:cNvSpPr txBox="1"/>
            <p:nvPr/>
          </p:nvSpPr>
          <p:spPr>
            <a:xfrm>
              <a:off x="2447252" y="251509"/>
              <a:ext cx="3010333" cy="871869"/>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③</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内容防复制</a:t>
              </a:r>
              <a:endParaRPr lang="zh-CN" altLang="en-US" sz="2000"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816722" y="2307062"/>
              <a:ext cx="5939312" cy="5389482"/>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84" name="文本框 183"/>
          <p:cNvSpPr txBox="1"/>
          <p:nvPr/>
        </p:nvSpPr>
        <p:spPr>
          <a:xfrm>
            <a:off x="7178479" y="4277969"/>
            <a:ext cx="4781550" cy="737235"/>
          </a:xfrm>
          <a:prstGeom prst="rect">
            <a:avLst/>
          </a:prstGeom>
          <a:noFill/>
        </p:spPr>
        <p:txBody>
          <a:bodyPr wrap="square" rtlCol="0">
            <a:spAutoFit/>
          </a:bodyPr>
          <a:lstStyle/>
          <a:p>
            <a:pPr marL="285750" indent="-285750" algn="l">
              <a:lnSpc>
                <a:spcPct val="150000"/>
              </a:lnSpc>
              <a:buClr>
                <a:schemeClr val="accent1"/>
              </a:buClr>
              <a:buSzTx/>
              <a:buFont typeface="Wingdings" panose="05000000000000000000" pitchFamily="2" charset="2"/>
              <a:buChar char="l"/>
            </a:pPr>
            <a:r>
              <a:rPr lang="zh-CN" altLang="en-US" sz="1400" b="1" dirty="0">
                <a:solidFill>
                  <a:srgbClr val="C00000"/>
                </a:solidFill>
                <a:latin typeface="微软雅黑" panose="020B0503020204020204" charset="-122"/>
                <a:ea typeface="微软雅黑" panose="020B0503020204020204" charset="-122"/>
              </a:rPr>
              <a:t>密文删除权限</a:t>
            </a:r>
            <a:r>
              <a:rPr lang="zh-CN" altLang="en-US" sz="1400" dirty="0">
                <a:latin typeface="微软雅黑" panose="020B0503020204020204" charset="-122"/>
                <a:ea typeface="微软雅黑" panose="020B0503020204020204" charset="-122"/>
              </a:rPr>
              <a:t>，可限制用户对密文进行删除或粉碎操作，防止因越权删除导致重要数据丢失。</a:t>
            </a:r>
            <a:endParaRPr lang="zh-CN" altLang="en-US" sz="1400" dirty="0">
              <a:latin typeface="微软雅黑" panose="020B0503020204020204" charset="-122"/>
              <a:ea typeface="微软雅黑" panose="020B0503020204020204" charset="-122"/>
            </a:endParaRPr>
          </a:p>
        </p:txBody>
      </p:sp>
      <p:sp>
        <p:nvSpPr>
          <p:cNvPr id="25" name="文本框 24"/>
          <p:cNvSpPr txBox="1"/>
          <p:nvPr/>
        </p:nvSpPr>
        <p:spPr>
          <a:xfrm>
            <a:off x="8010455" y="1541672"/>
            <a:ext cx="2999632" cy="398780"/>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④密文防删除</a:t>
            </a:r>
            <a:endParaRPr lang="zh-CN" altLang="en-US" sz="2000" dirty="0">
              <a:solidFill>
                <a:schemeClr val="tx1"/>
              </a:solidFill>
              <a:latin typeface="微软雅黑" panose="020B0503020204020204" charset="-122"/>
              <a:ea typeface="微软雅黑" panose="020B0503020204020204" charset="-122"/>
            </a:endParaRPr>
          </a:p>
        </p:txBody>
      </p:sp>
      <p:pic>
        <p:nvPicPr>
          <p:cNvPr id="41"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56" y="2010792"/>
            <a:ext cx="975232" cy="77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74" y="3227853"/>
            <a:ext cx="975232" cy="77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45" y="3648792"/>
            <a:ext cx="300270" cy="2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直接箭头连接符 70"/>
          <p:cNvCxnSpPr/>
          <p:nvPr/>
        </p:nvCxnSpPr>
        <p:spPr bwMode="auto">
          <a:xfrm>
            <a:off x="1792420" y="2882859"/>
            <a:ext cx="2536768" cy="23813"/>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箭头连接符 71"/>
          <p:cNvCxnSpPr/>
          <p:nvPr/>
        </p:nvCxnSpPr>
        <p:spPr bwMode="auto">
          <a:xfrm flipV="1">
            <a:off x="1875900" y="3717466"/>
            <a:ext cx="2458465" cy="5227"/>
          </a:xfrm>
          <a:prstGeom prst="straightConnector1">
            <a:avLst/>
          </a:prstGeom>
          <a:solidFill>
            <a:schemeClr val="accent1"/>
          </a:solidFill>
          <a:ln w="57150" cap="flat" cmpd="sng" algn="ctr">
            <a:solidFill>
              <a:srgbClr val="5DD92B"/>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Text Box 112"/>
          <p:cNvSpPr txBox="1">
            <a:spLocks noChangeArrowheads="1"/>
          </p:cNvSpPr>
          <p:nvPr/>
        </p:nvSpPr>
        <p:spPr bwMode="gray">
          <a:xfrm flipH="1">
            <a:off x="413376" y="3997991"/>
            <a:ext cx="1400399" cy="28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400" b="1" dirty="0">
                <a:solidFill>
                  <a:schemeClr val="tx1"/>
                </a:solidFill>
                <a:latin typeface="微软雅黑" panose="020B0503020204020204" charset="-122"/>
                <a:ea typeface="微软雅黑" panose="020B0503020204020204" charset="-122"/>
              </a:rPr>
              <a:t>拥有复制权限</a:t>
            </a:r>
            <a:endParaRPr lang="zh-CN" altLang="en-US" sz="1400" b="1" dirty="0">
              <a:solidFill>
                <a:schemeClr val="tx1"/>
              </a:solidFill>
              <a:latin typeface="微软雅黑" panose="020B0503020204020204" charset="-122"/>
              <a:ea typeface="微软雅黑" panose="020B0503020204020204" charset="-122"/>
            </a:endParaRPr>
          </a:p>
        </p:txBody>
      </p:sp>
      <p:sp>
        <p:nvSpPr>
          <p:cNvPr id="74" name="Text Box 112"/>
          <p:cNvSpPr txBox="1">
            <a:spLocks noChangeArrowheads="1"/>
          </p:cNvSpPr>
          <p:nvPr/>
        </p:nvSpPr>
        <p:spPr bwMode="gray">
          <a:xfrm flipH="1">
            <a:off x="413376" y="2800386"/>
            <a:ext cx="1400399" cy="28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400" b="1" dirty="0">
                <a:solidFill>
                  <a:schemeClr val="tx1"/>
                </a:solidFill>
                <a:latin typeface="微软雅黑" panose="020B0503020204020204" charset="-122"/>
                <a:ea typeface="微软雅黑" panose="020B0503020204020204" charset="-122"/>
              </a:rPr>
              <a:t>无复制权限</a:t>
            </a:r>
            <a:endParaRPr lang="zh-CN" altLang="en-US" sz="1400" b="1" dirty="0">
              <a:solidFill>
                <a:schemeClr val="tx1"/>
              </a:solidFill>
              <a:latin typeface="微软雅黑" panose="020B0503020204020204" charset="-122"/>
              <a:ea typeface="微软雅黑" panose="020B0503020204020204" charset="-122"/>
            </a:endParaRPr>
          </a:p>
        </p:txBody>
      </p:sp>
      <p:sp>
        <p:nvSpPr>
          <p:cNvPr id="78" name="Text Box 112"/>
          <p:cNvSpPr txBox="1">
            <a:spLocks noChangeArrowheads="1"/>
          </p:cNvSpPr>
          <p:nvPr/>
        </p:nvSpPr>
        <p:spPr bwMode="gray">
          <a:xfrm flipH="1">
            <a:off x="2750820" y="3737273"/>
            <a:ext cx="165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400" b="1" dirty="0">
                <a:solidFill>
                  <a:schemeClr val="tx1"/>
                </a:solidFill>
                <a:latin typeface="微软雅黑" panose="020B0503020204020204" charset="-122"/>
                <a:ea typeface="微软雅黑" panose="020B0503020204020204" charset="-122"/>
              </a:rPr>
              <a:t>允许复制</a:t>
            </a:r>
            <a:br>
              <a:rPr lang="zh-CN" altLang="en-US" sz="1400" b="1" dirty="0">
                <a:solidFill>
                  <a:schemeClr val="tx1"/>
                </a:solidFill>
                <a:latin typeface="微软雅黑" panose="020B0503020204020204" charset="-122"/>
                <a:ea typeface="微软雅黑" panose="020B0503020204020204" charset="-122"/>
              </a:rPr>
            </a:br>
            <a:r>
              <a:rPr lang="zh-CN" altLang="en-US" sz="1400" b="1" dirty="0">
                <a:solidFill>
                  <a:schemeClr val="tx1"/>
                </a:solidFill>
                <a:latin typeface="微软雅黑" panose="020B0503020204020204" charset="-122"/>
                <a:ea typeface="微软雅黑" panose="020B0503020204020204" charset="-122"/>
              </a:rPr>
              <a:t>（可限制字数）</a:t>
            </a:r>
            <a:endParaRPr lang="en-US" altLang="zh-CN" sz="1400" b="1" dirty="0">
              <a:solidFill>
                <a:schemeClr val="tx1"/>
              </a:solidFill>
              <a:latin typeface="微软雅黑" panose="020B0503020204020204" charset="-122"/>
              <a:ea typeface="微软雅黑" panose="020B0503020204020204" charset="-122"/>
            </a:endParaRPr>
          </a:p>
        </p:txBody>
      </p:sp>
      <p:sp>
        <p:nvSpPr>
          <p:cNvPr id="79" name="Text Box 112"/>
          <p:cNvSpPr txBox="1">
            <a:spLocks noChangeArrowheads="1"/>
          </p:cNvSpPr>
          <p:nvPr/>
        </p:nvSpPr>
        <p:spPr bwMode="gray">
          <a:xfrm flipH="1">
            <a:off x="2872528" y="2521054"/>
            <a:ext cx="959054"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50000"/>
              </a:spcBef>
              <a:spcAft>
                <a:spcPct val="0"/>
              </a:spcAft>
            </a:pPr>
            <a:r>
              <a:rPr lang="zh-CN" altLang="en-US" sz="1400" b="1" dirty="0">
                <a:solidFill>
                  <a:schemeClr val="tx1"/>
                </a:solidFill>
                <a:latin typeface="微软雅黑" panose="020B0503020204020204" charset="-122"/>
                <a:ea typeface="微软雅黑" panose="020B0503020204020204" charset="-122"/>
              </a:rPr>
              <a:t>无法复制</a:t>
            </a:r>
            <a:endParaRPr lang="zh-CN" altLang="en-US" sz="1400" b="1" dirty="0">
              <a:solidFill>
                <a:schemeClr val="tx1"/>
              </a:solidFill>
              <a:latin typeface="微软雅黑" panose="020B0503020204020204" charset="-122"/>
              <a:ea typeface="微软雅黑" panose="020B0503020204020204" charset="-122"/>
            </a:endParaRPr>
          </a:p>
        </p:txBody>
      </p:sp>
      <p:pic>
        <p:nvPicPr>
          <p:cNvPr id="81" name="Picture 132" descr="accep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078" y="3515929"/>
            <a:ext cx="447817" cy="4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 name="组合 133"/>
          <p:cNvGrpSpPr/>
          <p:nvPr/>
        </p:nvGrpSpPr>
        <p:grpSpPr>
          <a:xfrm>
            <a:off x="4573001" y="2304713"/>
            <a:ext cx="1339884" cy="757638"/>
            <a:chOff x="1050587" y="3720827"/>
            <a:chExt cx="2256018" cy="1357012"/>
          </a:xfrm>
        </p:grpSpPr>
        <p:grpSp>
          <p:nvGrpSpPr>
            <p:cNvPr id="82" name="组合 81"/>
            <p:cNvGrpSpPr/>
            <p:nvPr/>
          </p:nvGrpSpPr>
          <p:grpSpPr>
            <a:xfrm>
              <a:off x="1050587" y="3720827"/>
              <a:ext cx="2256018" cy="1317282"/>
              <a:chOff x="1050587" y="3720827"/>
              <a:chExt cx="2256018" cy="1317282"/>
            </a:xfrm>
          </p:grpSpPr>
          <p:pic>
            <p:nvPicPr>
              <p:cNvPr id="137" name="图片 136"/>
              <p:cNvPicPr>
                <a:picLocks noChangeAspect="1"/>
              </p:cNvPicPr>
              <p:nvPr/>
            </p:nvPicPr>
            <p:blipFill>
              <a:blip r:embed="rId5" cstate="print"/>
              <a:stretch>
                <a:fillRect/>
              </a:stretch>
            </p:blipFill>
            <p:spPr>
              <a:xfrm>
                <a:off x="1056689" y="4572805"/>
                <a:ext cx="503555" cy="465304"/>
              </a:xfrm>
              <a:prstGeom prst="ellipse">
                <a:avLst/>
              </a:prstGeom>
            </p:spPr>
          </p:pic>
          <p:pic>
            <p:nvPicPr>
              <p:cNvPr id="138" name="Picture 27" descr="C:\Documents and Settings\devata\My Documents\!RSA\DLP\Collateral\Graphics\RSA_Icon_PNG_Library\Prin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8482" y="4494270"/>
                <a:ext cx="698123" cy="513713"/>
              </a:xfrm>
              <a:prstGeom prst="rect">
                <a:avLst/>
              </a:prstGeom>
              <a:noFill/>
              <a:ln>
                <a:noFill/>
              </a:ln>
            </p:spPr>
          </p:pic>
          <p:pic>
            <p:nvPicPr>
              <p:cNvPr id="139" name="图片 138"/>
              <p:cNvPicPr>
                <a:picLocks noChangeAspect="1"/>
              </p:cNvPicPr>
              <p:nvPr/>
            </p:nvPicPr>
            <p:blipFill>
              <a:blip r:embed="rId7" cstate="print"/>
              <a:stretch>
                <a:fillRect/>
              </a:stretch>
            </p:blipFill>
            <p:spPr>
              <a:xfrm>
                <a:off x="1050587" y="4022297"/>
                <a:ext cx="418290" cy="431675"/>
              </a:xfrm>
              <a:prstGeom prst="roundRect">
                <a:avLst/>
              </a:prstGeom>
            </p:spPr>
          </p:pic>
          <p:pic>
            <p:nvPicPr>
              <p:cNvPr id="83" name="Picture 33" descr="C:\Documents and Settings\devata\My Documents\!RSA\DLP\Collateral\Graphics\RSA_Icon_PNG_Library\USB-Stic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9345" y="3720827"/>
                <a:ext cx="638638" cy="977633"/>
              </a:xfrm>
              <a:prstGeom prst="rect">
                <a:avLst/>
              </a:prstGeom>
              <a:noFill/>
              <a:ln>
                <a:noFill/>
              </a:ln>
            </p:spPr>
          </p:pic>
        </p:grpSp>
        <p:pic>
          <p:nvPicPr>
            <p:cNvPr id="84" name="Picture 19"/>
            <p:cNvPicPr>
              <a:picLocks noChangeAspect="1" noChangeArrowheads="1"/>
            </p:cNvPicPr>
            <p:nvPr/>
          </p:nvPicPr>
          <p:blipFill>
            <a:blip r:embed="rId9" cstate="print"/>
            <a:srcRect/>
            <a:stretch>
              <a:fillRect/>
            </a:stretch>
          </p:blipFill>
          <p:spPr bwMode="auto">
            <a:xfrm>
              <a:off x="1867709" y="4579111"/>
              <a:ext cx="501865" cy="498728"/>
            </a:xfrm>
            <a:prstGeom prst="ellipse">
              <a:avLst/>
            </a:prstGeom>
            <a:noFill/>
            <a:ln w="9525">
              <a:noFill/>
              <a:miter lim="800000"/>
              <a:headEnd/>
              <a:tailEnd/>
            </a:ln>
          </p:spPr>
        </p:pic>
        <p:pic>
          <p:nvPicPr>
            <p:cNvPr id="142" name="Picture 20"/>
            <p:cNvPicPr>
              <a:picLocks noChangeAspect="1" noChangeArrowheads="1"/>
            </p:cNvPicPr>
            <p:nvPr/>
          </p:nvPicPr>
          <p:blipFill>
            <a:blip r:embed="rId10" cstate="print"/>
            <a:srcRect/>
            <a:stretch>
              <a:fillRect/>
            </a:stretch>
          </p:blipFill>
          <p:spPr bwMode="auto">
            <a:xfrm>
              <a:off x="2638669" y="3991071"/>
              <a:ext cx="496406" cy="491831"/>
            </a:xfrm>
            <a:prstGeom prst="ellipse">
              <a:avLst/>
            </a:prstGeom>
            <a:noFill/>
            <a:ln w="9525">
              <a:noFill/>
              <a:miter lim="800000"/>
              <a:headEnd/>
              <a:tailEnd/>
            </a:ln>
          </p:spPr>
        </p:pic>
      </p:grpSp>
      <p:grpSp>
        <p:nvGrpSpPr>
          <p:cNvPr id="143" name="组合 142"/>
          <p:cNvGrpSpPr/>
          <p:nvPr/>
        </p:nvGrpSpPr>
        <p:grpSpPr>
          <a:xfrm>
            <a:off x="4556205" y="3363692"/>
            <a:ext cx="1271362" cy="706041"/>
            <a:chOff x="9141390" y="3470604"/>
            <a:chExt cx="1662434" cy="1287997"/>
          </a:xfrm>
        </p:grpSpPr>
        <p:pic>
          <p:nvPicPr>
            <p:cNvPr id="145" name="图形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9585" y="3470604"/>
              <a:ext cx="419128" cy="416505"/>
            </a:xfrm>
            <a:prstGeom prst="rect">
              <a:avLst/>
            </a:prstGeom>
          </p:spPr>
        </p:pic>
        <p:pic>
          <p:nvPicPr>
            <p:cNvPr id="146" name="图形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8979" y="3525060"/>
              <a:ext cx="398851" cy="323890"/>
            </a:xfrm>
            <a:prstGeom prst="rect">
              <a:avLst/>
            </a:prstGeom>
          </p:spPr>
        </p:pic>
        <p:graphicFrame>
          <p:nvGraphicFramePr>
            <p:cNvPr id="147" name="对象 146"/>
            <p:cNvGraphicFramePr>
              <a:graphicFrameLocks noChangeAspect="1"/>
            </p:cNvGraphicFramePr>
            <p:nvPr/>
          </p:nvGraphicFramePr>
          <p:xfrm>
            <a:off x="9561939" y="4282000"/>
            <a:ext cx="699135" cy="400665"/>
          </p:xfrm>
          <a:graphic>
            <a:graphicData uri="http://schemas.openxmlformats.org/presentationml/2006/ole">
              <mc:AlternateContent xmlns:mc="http://schemas.openxmlformats.org/markup-compatibility/2006">
                <mc:Choice xmlns:v="urn:schemas-microsoft-com:vml" Requires="v">
                  <p:oleObj spid="_x0000_s4" name="" r:id="rId13" imgW="942975" imgH="742950" progId="">
                    <p:embed/>
                  </p:oleObj>
                </mc:Choice>
                <mc:Fallback>
                  <p:oleObj name="" r:id="rId13" imgW="942975" imgH="742950" progId="">
                    <p:embed/>
                    <p:pic>
                      <p:nvPicPr>
                        <p:cNvPr id="0" name="对象 1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1939" y="4282000"/>
                          <a:ext cx="699135" cy="400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对象 147"/>
            <p:cNvGraphicFramePr>
              <a:graphicFrameLocks noChangeAspect="1"/>
            </p:cNvGraphicFramePr>
            <p:nvPr/>
          </p:nvGraphicFramePr>
          <p:xfrm>
            <a:off x="10225731" y="3518867"/>
            <a:ext cx="465482" cy="320059"/>
          </p:xfrm>
          <a:graphic>
            <a:graphicData uri="http://schemas.openxmlformats.org/presentationml/2006/ole">
              <mc:AlternateContent xmlns:mc="http://schemas.openxmlformats.org/markup-compatibility/2006">
                <mc:Choice xmlns:v="urn:schemas-microsoft-com:vml" Requires="v">
                  <p:oleObj spid="_x0000_s5" name="" r:id="rId15" imgW="8162925" imgH="8315325" progId="">
                    <p:embed/>
                  </p:oleObj>
                </mc:Choice>
                <mc:Fallback>
                  <p:oleObj name="" r:id="rId15" imgW="8162925" imgH="8315325" progId="">
                    <p:embed/>
                    <p:pic>
                      <p:nvPicPr>
                        <p:cNvPr id="0" name="对象 1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25731" y="3518867"/>
                          <a:ext cx="465482" cy="32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9" name="图片 148"/>
            <p:cNvPicPr>
              <a:picLocks noChangeAspect="1"/>
            </p:cNvPicPr>
            <p:nvPr/>
          </p:nvPicPr>
          <p:blipFill>
            <a:blip r:embed="rId17" cstate="print">
              <a:clrChange>
                <a:clrFrom>
                  <a:srgbClr val="FFFFFF"/>
                </a:clrFrom>
                <a:clrTo>
                  <a:srgbClr val="FFFFFF">
                    <a:alpha val="0"/>
                  </a:srgbClr>
                </a:clrTo>
              </a:clrChange>
            </a:blip>
            <a:stretch>
              <a:fillRect/>
            </a:stretch>
          </p:blipFill>
          <p:spPr>
            <a:xfrm>
              <a:off x="10279949" y="4225577"/>
              <a:ext cx="523875" cy="442980"/>
            </a:xfrm>
            <a:prstGeom prst="rect">
              <a:avLst/>
            </a:prstGeom>
          </p:spPr>
        </p:pic>
        <p:grpSp>
          <p:nvGrpSpPr>
            <p:cNvPr id="151" name="组合 150"/>
            <p:cNvGrpSpPr/>
            <p:nvPr/>
          </p:nvGrpSpPr>
          <p:grpSpPr>
            <a:xfrm>
              <a:off x="9141390" y="4151599"/>
              <a:ext cx="436752" cy="607002"/>
              <a:chOff x="7485035" y="2676877"/>
              <a:chExt cx="480895" cy="726581"/>
            </a:xfrm>
          </p:grpSpPr>
          <p:pic>
            <p:nvPicPr>
              <p:cNvPr id="152" name="图片 151"/>
              <p:cNvPicPr>
                <a:picLocks noChangeAspect="1"/>
              </p:cNvPicPr>
              <p:nvPr/>
            </p:nvPicPr>
            <p:blipFill>
              <a:blip r:embed="rId18"/>
              <a:stretch>
                <a:fillRect/>
              </a:stretch>
            </p:blipFill>
            <p:spPr>
              <a:xfrm>
                <a:off x="7485035" y="2676877"/>
                <a:ext cx="480895" cy="726581"/>
              </a:xfrm>
              <a:prstGeom prst="rect">
                <a:avLst/>
              </a:prstGeom>
            </p:spPr>
          </p:pic>
          <p:sp>
            <p:nvSpPr>
              <p:cNvPr id="153" name="Freeform 305"/>
              <p:cNvSpPr>
                <a:spLocks noEditPoints="1"/>
              </p:cNvSpPr>
              <p:nvPr/>
            </p:nvSpPr>
            <p:spPr bwMode="auto">
              <a:xfrm>
                <a:off x="7679749" y="3088699"/>
                <a:ext cx="242276" cy="166393"/>
              </a:xfrm>
              <a:custGeom>
                <a:avLst/>
                <a:gdLst>
                  <a:gd name="T0" fmla="*/ 2147483647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0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0 w 89"/>
                  <a:gd name="T21" fmla="*/ 2147483647 h 75"/>
                  <a:gd name="T22" fmla="*/ 2147483647 w 89"/>
                  <a:gd name="T23" fmla="*/ 2147483647 h 75"/>
                  <a:gd name="T24" fmla="*/ 2147483647 w 89"/>
                  <a:gd name="T25" fmla="*/ 2147483647 h 75"/>
                  <a:gd name="T26" fmla="*/ 2147483647 w 89"/>
                  <a:gd name="T27" fmla="*/ 2147483647 h 75"/>
                  <a:gd name="T28" fmla="*/ 2147483647 w 89"/>
                  <a:gd name="T29" fmla="*/ 2147483647 h 75"/>
                  <a:gd name="T30" fmla="*/ 2147483647 w 89"/>
                  <a:gd name="T31" fmla="*/ 2147483647 h 75"/>
                  <a:gd name="T32" fmla="*/ 2147483647 w 89"/>
                  <a:gd name="T33" fmla="*/ 2147483647 h 75"/>
                  <a:gd name="T34" fmla="*/ 2147483647 w 89"/>
                  <a:gd name="T35" fmla="*/ 2147483647 h 75"/>
                  <a:gd name="T36" fmla="*/ 2147483647 w 89"/>
                  <a:gd name="T37" fmla="*/ 2147483647 h 75"/>
                  <a:gd name="T38" fmla="*/ 2147483647 w 89"/>
                  <a:gd name="T39" fmla="*/ 2147483647 h 75"/>
                  <a:gd name="T40" fmla="*/ 2147483647 w 89"/>
                  <a:gd name="T41" fmla="*/ 2147483647 h 75"/>
                  <a:gd name="T42" fmla="*/ 2147483647 w 89"/>
                  <a:gd name="T43" fmla="*/ 2147483647 h 75"/>
                  <a:gd name="T44" fmla="*/ 2147483647 w 89"/>
                  <a:gd name="T45" fmla="*/ 2147483647 h 75"/>
                  <a:gd name="T46" fmla="*/ 2147483647 w 89"/>
                  <a:gd name="T47" fmla="*/ 214748364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75">
                    <a:moveTo>
                      <a:pt x="32" y="9"/>
                    </a:moveTo>
                    <a:cubicBezTo>
                      <a:pt x="38" y="10"/>
                      <a:pt x="44" y="11"/>
                      <a:pt x="49" y="13"/>
                    </a:cubicBezTo>
                    <a:cubicBezTo>
                      <a:pt x="53" y="15"/>
                      <a:pt x="56" y="17"/>
                      <a:pt x="60" y="20"/>
                    </a:cubicBezTo>
                    <a:cubicBezTo>
                      <a:pt x="54" y="29"/>
                      <a:pt x="54" y="29"/>
                      <a:pt x="54" y="29"/>
                    </a:cubicBezTo>
                    <a:cubicBezTo>
                      <a:pt x="88" y="29"/>
                      <a:pt x="88" y="29"/>
                      <a:pt x="88" y="29"/>
                    </a:cubicBezTo>
                    <a:cubicBezTo>
                      <a:pt x="71" y="0"/>
                      <a:pt x="71" y="0"/>
                      <a:pt x="71" y="0"/>
                    </a:cubicBezTo>
                    <a:cubicBezTo>
                      <a:pt x="66" y="9"/>
                      <a:pt x="66" y="9"/>
                      <a:pt x="66" y="9"/>
                    </a:cubicBezTo>
                    <a:cubicBezTo>
                      <a:pt x="62" y="7"/>
                      <a:pt x="57" y="5"/>
                      <a:pt x="52" y="4"/>
                    </a:cubicBezTo>
                    <a:cubicBezTo>
                      <a:pt x="45" y="3"/>
                      <a:pt x="38" y="2"/>
                      <a:pt x="32" y="3"/>
                    </a:cubicBezTo>
                    <a:cubicBezTo>
                      <a:pt x="25" y="3"/>
                      <a:pt x="19" y="5"/>
                      <a:pt x="13" y="8"/>
                    </a:cubicBezTo>
                    <a:cubicBezTo>
                      <a:pt x="7" y="11"/>
                      <a:pt x="2" y="16"/>
                      <a:pt x="0" y="22"/>
                    </a:cubicBezTo>
                    <a:cubicBezTo>
                      <a:pt x="6" y="10"/>
                      <a:pt x="20" y="8"/>
                      <a:pt x="32" y="9"/>
                    </a:cubicBezTo>
                    <a:close/>
                    <a:moveTo>
                      <a:pt x="58" y="66"/>
                    </a:moveTo>
                    <a:cubicBezTo>
                      <a:pt x="52" y="65"/>
                      <a:pt x="46" y="64"/>
                      <a:pt x="41" y="61"/>
                    </a:cubicBezTo>
                    <a:cubicBezTo>
                      <a:pt x="37" y="60"/>
                      <a:pt x="34" y="58"/>
                      <a:pt x="30" y="55"/>
                    </a:cubicBezTo>
                    <a:cubicBezTo>
                      <a:pt x="35" y="46"/>
                      <a:pt x="35" y="46"/>
                      <a:pt x="35" y="46"/>
                    </a:cubicBezTo>
                    <a:cubicBezTo>
                      <a:pt x="1" y="45"/>
                      <a:pt x="1" y="45"/>
                      <a:pt x="1" y="45"/>
                    </a:cubicBezTo>
                    <a:cubicBezTo>
                      <a:pt x="18" y="75"/>
                      <a:pt x="18" y="75"/>
                      <a:pt x="18" y="75"/>
                    </a:cubicBezTo>
                    <a:cubicBezTo>
                      <a:pt x="24" y="66"/>
                      <a:pt x="24" y="66"/>
                      <a:pt x="24" y="66"/>
                    </a:cubicBezTo>
                    <a:cubicBezTo>
                      <a:pt x="28" y="67"/>
                      <a:pt x="33" y="70"/>
                      <a:pt x="38" y="71"/>
                    </a:cubicBezTo>
                    <a:cubicBezTo>
                      <a:pt x="44" y="72"/>
                      <a:pt x="51" y="73"/>
                      <a:pt x="58" y="72"/>
                    </a:cubicBezTo>
                    <a:cubicBezTo>
                      <a:pt x="64" y="72"/>
                      <a:pt x="71" y="70"/>
                      <a:pt x="77" y="67"/>
                    </a:cubicBezTo>
                    <a:cubicBezTo>
                      <a:pt x="83" y="64"/>
                      <a:pt x="87" y="59"/>
                      <a:pt x="89" y="53"/>
                    </a:cubicBezTo>
                    <a:cubicBezTo>
                      <a:pt x="83" y="65"/>
                      <a:pt x="69" y="67"/>
                      <a:pt x="58" y="66"/>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endParaRPr>
              </a:p>
            </p:txBody>
          </p:sp>
        </p:grpSp>
      </p:grpSp>
      <p:pic>
        <p:nvPicPr>
          <p:cNvPr id="85" name="图片 84"/>
          <p:cNvPicPr>
            <a:picLocks noChangeAspect="1"/>
          </p:cNvPicPr>
          <p:nvPr/>
        </p:nvPicPr>
        <p:blipFill rotWithShape="1">
          <a:blip r:embed="rId19" cstate="print">
            <a:extLst>
              <a:ext uri="{28A0092B-C50C-407E-A947-70E740481C1C}">
                <a14:useLocalDpi xmlns:a14="http://schemas.microsoft.com/office/drawing/2010/main" val="0"/>
              </a:ext>
            </a:extLst>
          </a:blip>
          <a:srcRect l="12085" t="4549" r="20587" b="8800"/>
          <a:stretch>
            <a:fillRect/>
          </a:stretch>
        </p:blipFill>
        <p:spPr>
          <a:xfrm>
            <a:off x="2528645" y="3777493"/>
            <a:ext cx="399883" cy="463581"/>
          </a:xfrm>
          <a:prstGeom prst="rect">
            <a:avLst/>
          </a:prstGeom>
        </p:spPr>
      </p:pic>
      <p:pic>
        <p:nvPicPr>
          <p:cNvPr id="86" name="图片 85"/>
          <p:cNvPicPr>
            <a:picLocks noChangeAspect="1"/>
          </p:cNvPicPr>
          <p:nvPr/>
        </p:nvPicPr>
        <p:blipFill rotWithShape="1">
          <a:blip r:embed="rId19" cstate="print">
            <a:extLst>
              <a:ext uri="{28A0092B-C50C-407E-A947-70E740481C1C}">
                <a14:useLocalDpi xmlns:a14="http://schemas.microsoft.com/office/drawing/2010/main" val="0"/>
              </a:ext>
            </a:extLst>
          </a:blip>
          <a:srcRect l="12085" t="4549" r="20587" b="8800"/>
          <a:stretch>
            <a:fillRect/>
          </a:stretch>
        </p:blipFill>
        <p:spPr>
          <a:xfrm>
            <a:off x="2528645" y="2344298"/>
            <a:ext cx="399883" cy="463581"/>
          </a:xfrm>
          <a:prstGeom prst="rect">
            <a:avLst/>
          </a:prstGeom>
        </p:spPr>
      </p:pic>
      <p:pic>
        <p:nvPicPr>
          <p:cNvPr id="87" name="图片 8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6505" y="2218988"/>
            <a:ext cx="710565" cy="600710"/>
          </a:xfrm>
          <a:prstGeom prst="rect">
            <a:avLst/>
          </a:prstGeom>
        </p:spPr>
      </p:pic>
      <p:pic>
        <p:nvPicPr>
          <p:cNvPr id="4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025" y="2472777"/>
            <a:ext cx="300270" cy="2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70" descr="delet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25575" y="2749673"/>
            <a:ext cx="358565" cy="35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矩形 100"/>
          <p:cNvSpPr/>
          <p:nvPr/>
        </p:nvSpPr>
        <p:spPr>
          <a:xfrm>
            <a:off x="6182164" y="2562834"/>
            <a:ext cx="5918200" cy="2452370"/>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116" name="文本框 5"/>
          <p:cNvSpPr txBox="1"/>
          <p:nvPr/>
        </p:nvSpPr>
        <p:spPr>
          <a:xfrm>
            <a:off x="10899579" y="3387064"/>
            <a:ext cx="1200150" cy="460375"/>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只能删除或粉碎</a:t>
            </a:r>
            <a:r>
              <a:rPr lang="zh-CN" altLang="en-US" sz="1200" b="1" dirty="0">
                <a:solidFill>
                  <a:srgbClr val="FF0000"/>
                </a:solidFill>
                <a:latin typeface="微软雅黑" panose="020B0503020204020204" charset="-122"/>
                <a:ea typeface="微软雅黑" panose="020B0503020204020204" charset="-122"/>
              </a:rPr>
              <a:t>明文文件</a:t>
            </a:r>
            <a:endParaRPr lang="zh-CN" altLang="en-US" sz="1200" b="1" dirty="0">
              <a:solidFill>
                <a:srgbClr val="FF0000"/>
              </a:solidFill>
              <a:latin typeface="微软雅黑" panose="020B0503020204020204" charset="-122"/>
              <a:ea typeface="微软雅黑" panose="020B0503020204020204" charset="-122"/>
            </a:endParaRPr>
          </a:p>
        </p:txBody>
      </p:sp>
      <p:sp>
        <p:nvSpPr>
          <p:cNvPr id="119" name="文本框 21"/>
          <p:cNvSpPr txBox="1"/>
          <p:nvPr/>
        </p:nvSpPr>
        <p:spPr>
          <a:xfrm>
            <a:off x="6414574" y="3181324"/>
            <a:ext cx="1080135" cy="275590"/>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密文文件</a:t>
            </a:r>
            <a:endParaRPr lang="zh-CN" altLang="en-US" sz="1200" b="1" dirty="0">
              <a:solidFill>
                <a:schemeClr val="tx1"/>
              </a:solidFill>
              <a:latin typeface="微软雅黑" panose="020B0503020204020204" charset="-122"/>
              <a:ea typeface="微软雅黑" panose="020B0503020204020204" charset="-122"/>
            </a:endParaRPr>
          </a:p>
        </p:txBody>
      </p:sp>
      <p:sp>
        <p:nvSpPr>
          <p:cNvPr id="120" name="文本框 29"/>
          <p:cNvSpPr txBox="1"/>
          <p:nvPr/>
        </p:nvSpPr>
        <p:spPr>
          <a:xfrm>
            <a:off x="6474264" y="4125569"/>
            <a:ext cx="926465" cy="275590"/>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明文文件</a:t>
            </a:r>
            <a:endParaRPr lang="zh-CN" altLang="en-US" sz="1200" b="1" dirty="0">
              <a:solidFill>
                <a:schemeClr val="tx1"/>
              </a:solidFill>
              <a:latin typeface="微软雅黑" panose="020B0503020204020204" charset="-122"/>
              <a:ea typeface="微软雅黑" panose="020B0503020204020204" charset="-122"/>
            </a:endParaRPr>
          </a:p>
        </p:txBody>
      </p:sp>
      <p:sp>
        <p:nvSpPr>
          <p:cNvPr id="122" name="文本框 34"/>
          <p:cNvSpPr txBox="1"/>
          <p:nvPr/>
        </p:nvSpPr>
        <p:spPr>
          <a:xfrm>
            <a:off x="10860844" y="2777464"/>
            <a:ext cx="1673860" cy="460375"/>
          </a:xfrm>
          <a:prstGeom prst="rect">
            <a:avLst/>
          </a:prstGeom>
          <a:noFill/>
        </p:spPr>
        <p:txBody>
          <a:bodyPr wrap="square" rtlCol="0">
            <a:spAutoFit/>
          </a:bodyPr>
          <a:lstStyle/>
          <a:p>
            <a:r>
              <a:rPr lang="zh-CN" altLang="en-US" sz="1200" b="1" dirty="0">
                <a:solidFill>
                  <a:schemeClr val="tx1"/>
                </a:solidFill>
                <a:latin typeface="微软雅黑" panose="020B0503020204020204" charset="-122"/>
                <a:ea typeface="微软雅黑" panose="020B0503020204020204" charset="-122"/>
              </a:rPr>
              <a:t>可删除或粉碎</a:t>
            </a:r>
            <a:endParaRPr lang="en-US" altLang="zh-CN" sz="1200" b="1" dirty="0">
              <a:solidFill>
                <a:schemeClr val="bg1">
                  <a:lumMod val="50000"/>
                </a:schemeClr>
              </a:solidFill>
              <a:latin typeface="微软雅黑" panose="020B0503020204020204" charset="-122"/>
              <a:ea typeface="微软雅黑" panose="020B0503020204020204" charset="-122"/>
            </a:endParaRPr>
          </a:p>
          <a:p>
            <a:r>
              <a:rPr lang="zh-CN" altLang="en-US" sz="1200" b="1" dirty="0">
                <a:solidFill>
                  <a:srgbClr val="FF0000"/>
                </a:solidFill>
                <a:latin typeface="微软雅黑" panose="020B0503020204020204" charset="-122"/>
                <a:ea typeface="微软雅黑" panose="020B0503020204020204" charset="-122"/>
              </a:rPr>
              <a:t>密文和明文文件</a:t>
            </a:r>
            <a:endParaRPr lang="zh-CN" altLang="en-US" sz="1200" b="1" dirty="0">
              <a:solidFill>
                <a:srgbClr val="FF0000"/>
              </a:solidFill>
              <a:latin typeface="微软雅黑" panose="020B0503020204020204" charset="-122"/>
              <a:ea typeface="微软雅黑" panose="020B0503020204020204" charset="-122"/>
            </a:endParaRPr>
          </a:p>
        </p:txBody>
      </p:sp>
      <p:grpSp>
        <p:nvGrpSpPr>
          <p:cNvPr id="124" name="组合 123"/>
          <p:cNvGrpSpPr/>
          <p:nvPr/>
        </p:nvGrpSpPr>
        <p:grpSpPr>
          <a:xfrm>
            <a:off x="8042079" y="2801594"/>
            <a:ext cx="826135" cy="1280160"/>
            <a:chOff x="3125757" y="2828925"/>
            <a:chExt cx="1832610" cy="3096895"/>
          </a:xfrm>
        </p:grpSpPr>
        <p:sp>
          <p:nvSpPr>
            <p:cNvPr id="123" name="矩形 122"/>
            <p:cNvSpPr/>
            <p:nvPr/>
          </p:nvSpPr>
          <p:spPr bwMode="auto">
            <a:xfrm>
              <a:off x="3125757" y="2828925"/>
              <a:ext cx="1832610" cy="3096895"/>
            </a:xfrm>
            <a:prstGeom prst="rect">
              <a:avLst/>
            </a:prstGeom>
            <a:solidFill>
              <a:schemeClr val="bg1">
                <a:lumMod val="95000"/>
              </a:schemeClr>
            </a:solidFill>
            <a:ln w="28575" cmpd="sng">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128"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40855" y="3346264"/>
              <a:ext cx="768123" cy="77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52173" y="4684944"/>
              <a:ext cx="756806" cy="77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1" name="直接箭头连接符 130"/>
          <p:cNvCxnSpPr/>
          <p:nvPr/>
        </p:nvCxnSpPr>
        <p:spPr bwMode="auto">
          <a:xfrm>
            <a:off x="9943904" y="3032734"/>
            <a:ext cx="916940" cy="2540"/>
          </a:xfrm>
          <a:prstGeom prst="straightConnector1">
            <a:avLst/>
          </a:prstGeom>
          <a:solidFill>
            <a:schemeClr val="accent1"/>
          </a:solidFill>
          <a:ln w="57150" cap="flat" cmpd="sng" algn="ctr">
            <a:solidFill>
              <a:srgbClr val="5DD92B"/>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2" name="Picture 132" descr="accep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74104" y="2936849"/>
            <a:ext cx="196215" cy="1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直接箭头连接符 132"/>
          <p:cNvCxnSpPr/>
          <p:nvPr/>
        </p:nvCxnSpPr>
        <p:spPr bwMode="auto">
          <a:xfrm>
            <a:off x="9986449" y="3648049"/>
            <a:ext cx="897255" cy="1905"/>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5" name="TextBox 130"/>
          <p:cNvSpPr txBox="1"/>
          <p:nvPr/>
        </p:nvSpPr>
        <p:spPr>
          <a:xfrm>
            <a:off x="8922189" y="2786354"/>
            <a:ext cx="1021715" cy="460375"/>
          </a:xfrm>
          <a:prstGeom prst="rect">
            <a:avLst/>
          </a:prstGeom>
          <a:noFill/>
        </p:spPr>
        <p:txBody>
          <a:bodyPr wrap="square" rtlCol="0">
            <a:spAutoFit/>
          </a:bodyPr>
          <a:lstStyle/>
          <a:p>
            <a:r>
              <a:rPr lang="zh-CN" altLang="en-US" sz="1200" dirty="0">
                <a:solidFill>
                  <a:srgbClr val="00B050"/>
                </a:solidFill>
                <a:latin typeface="微软雅黑" panose="020B0503020204020204" charset="-122"/>
                <a:ea typeface="微软雅黑" panose="020B0503020204020204" charset="-122"/>
                <a:cs typeface="微软雅黑" panose="020B0503020204020204" charset="-122"/>
              </a:rPr>
              <a:t>有</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“密文删除”权限</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6" name="TextBox 131"/>
          <p:cNvSpPr txBox="1"/>
          <p:nvPr/>
        </p:nvSpPr>
        <p:spPr>
          <a:xfrm>
            <a:off x="8922189" y="3405479"/>
            <a:ext cx="1021080" cy="460375"/>
          </a:xfrm>
          <a:prstGeom prst="rect">
            <a:avLst/>
          </a:prstGeom>
          <a:noFill/>
        </p:spPr>
        <p:txBody>
          <a:bodyPr wrap="square" rtlCol="0">
            <a:spAutoFit/>
          </a:bodyPr>
          <a:lstStyle/>
          <a:p>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无</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“密文删除”权限</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62" name="图片 1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04744" y="2618079"/>
            <a:ext cx="710565" cy="600710"/>
          </a:xfrm>
          <a:prstGeom prst="rect">
            <a:avLst/>
          </a:prstGeom>
        </p:spPr>
      </p:pic>
      <p:pic>
        <p:nvPicPr>
          <p:cNvPr id="163" name="图片 16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04744" y="3584549"/>
            <a:ext cx="710565" cy="600710"/>
          </a:xfrm>
          <a:prstGeom prst="rect">
            <a:avLst/>
          </a:prstGeom>
        </p:spPr>
      </p:pic>
      <p:pic>
        <p:nvPicPr>
          <p:cNvPr id="16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654" y="2904248"/>
            <a:ext cx="300270" cy="2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AutoShape 88"/>
          <p:cNvSpPr>
            <a:spLocks noChangeArrowheads="1"/>
          </p:cNvSpPr>
          <p:nvPr/>
        </p:nvSpPr>
        <p:spPr bwMode="gray">
          <a:xfrm>
            <a:off x="7178415" y="3147178"/>
            <a:ext cx="725507" cy="589679"/>
          </a:xfrm>
          <a:custGeom>
            <a:avLst/>
            <a:gdLst>
              <a:gd name="T0" fmla="*/ 540544 w 21600"/>
              <a:gd name="T1" fmla="*/ 0 h 21600"/>
              <a:gd name="T2" fmla="*/ 0 w 21600"/>
              <a:gd name="T3" fmla="*/ 323850 h 21600"/>
              <a:gd name="T4" fmla="*/ 540544 w 21600"/>
              <a:gd name="T5" fmla="*/ 647700 h 21600"/>
              <a:gd name="T6" fmla="*/ 720725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75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99CC"/>
              </a:solidFill>
              <a:effectLst/>
              <a:uLnTx/>
              <a:uFillTx/>
            </a:endParaRPr>
          </a:p>
        </p:txBody>
      </p:sp>
      <p:sp>
        <p:nvSpPr>
          <p:cNvPr id="7" name="文本框 6"/>
          <p:cNvSpPr txBox="1"/>
          <p:nvPr/>
        </p:nvSpPr>
        <p:spPr>
          <a:xfrm>
            <a:off x="346333" y="4284560"/>
            <a:ext cx="6269476" cy="369332"/>
          </a:xfrm>
          <a:prstGeom prst="rect">
            <a:avLst/>
          </a:prstGeom>
          <a:noFill/>
        </p:spPr>
        <p:txBody>
          <a:bodyPr wrap="square">
            <a:spAutoFit/>
          </a:bodyPr>
          <a:lstStyle/>
          <a:p>
            <a:pPr algn="ctr" fontAlgn="base">
              <a:spcBef>
                <a:spcPct val="50000"/>
              </a:spcBef>
              <a:spcAft>
                <a:spcPct val="0"/>
              </a:spcAft>
            </a:pPr>
            <a:r>
              <a:rPr lang="zh-CN" altLang="en-US" sz="1800" b="1" dirty="0">
                <a:solidFill>
                  <a:schemeClr val="tx1"/>
                </a:solidFill>
                <a:latin typeface="微软雅黑" panose="020B0503020204020204" charset="-122"/>
                <a:ea typeface="微软雅黑" panose="020B0503020204020204" charset="-122"/>
              </a:rPr>
              <a:t>（敏感内容阻断、告警、审计）</a:t>
            </a:r>
            <a:endParaRPr lang="zh-CN" altLang="en-US" sz="1800"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rotWithShape="1">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2.11 </a:t>
            </a:r>
            <a:r>
              <a:rPr lang="zh-CN" altLang="en-US" sz="2200" b="1" dirty="0">
                <a:solidFill>
                  <a:schemeClr val="accent1"/>
                </a:solidFill>
                <a:latin typeface="微软雅黑" panose="020B0503020204020204" charset="-122"/>
                <a:ea typeface="微软雅黑" panose="020B0503020204020204" charset="-122"/>
              </a:rPr>
              <a:t>通用安全防护场景</a:t>
            </a:r>
            <a:endParaRPr lang="zh-CN" altLang="en-US" sz="2200" b="1" dirty="0">
              <a:solidFill>
                <a:schemeClr val="accent1"/>
              </a:solidFill>
              <a:latin typeface="微软雅黑" panose="020B0503020204020204" charset="-122"/>
              <a:ea typeface="微软雅黑" panose="020B0503020204020204" charset="-122"/>
            </a:endParaRPr>
          </a:p>
        </p:txBody>
      </p:sp>
      <p:sp>
        <p:nvSpPr>
          <p:cNvPr id="25" name="文本框 24"/>
          <p:cNvSpPr txBox="1"/>
          <p:nvPr/>
        </p:nvSpPr>
        <p:spPr>
          <a:xfrm>
            <a:off x="4387521" y="219392"/>
            <a:ext cx="2999632" cy="398780"/>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⑤   内容反截屏</a:t>
            </a:r>
            <a:endParaRPr lang="zh-CN" altLang="en-US" sz="2000" dirty="0">
              <a:solidFill>
                <a:schemeClr val="tx1"/>
              </a:solidFill>
              <a:latin typeface="微软雅黑" panose="020B0503020204020204" charset="-122"/>
              <a:ea typeface="微软雅黑" panose="020B0503020204020204" charset="-122"/>
            </a:endParaRPr>
          </a:p>
        </p:txBody>
      </p:sp>
      <p:sp>
        <p:nvSpPr>
          <p:cNvPr id="65" name="文本框 159"/>
          <p:cNvSpPr txBox="1"/>
          <p:nvPr/>
        </p:nvSpPr>
        <p:spPr>
          <a:xfrm>
            <a:off x="189670" y="5657327"/>
            <a:ext cx="1305313" cy="307777"/>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charset="-122"/>
                <a:ea typeface="微软雅黑" panose="020B0503020204020204" charset="-122"/>
              </a:rPr>
              <a:t>截屏水印权限</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sp>
        <p:nvSpPr>
          <p:cNvPr id="69" name="燕尾形箭头 68"/>
          <p:cNvSpPr/>
          <p:nvPr/>
        </p:nvSpPr>
        <p:spPr>
          <a:xfrm>
            <a:off x="4916251" y="5691390"/>
            <a:ext cx="850607" cy="453505"/>
          </a:xfrm>
          <a:prstGeom prst="notchedRightArrow">
            <a:avLst/>
          </a:prstGeom>
          <a:solidFill>
            <a:schemeClr val="accent4">
              <a:lumMod val="60000"/>
              <a:lumOff val="40000"/>
            </a:schemeClr>
          </a:solidFill>
          <a:ln w="25400" cap="flat" cmpd="sng" algn="ctr">
            <a:noFill/>
            <a:prstDash val="solid"/>
          </a:ln>
          <a:effectLst/>
        </p:spPr>
        <p:txBody>
          <a:bodyPr lIns="109645" tIns="54822" rIns="109645" bIns="54822" anchor="ctr"/>
          <a:lstStyle/>
          <a:p>
            <a:pPr algn="ctr" defTabSz="932815">
              <a:defRPr/>
            </a:pPr>
            <a:endParaRPr lang="zh-CN" altLang="en-US" sz="2065" kern="0">
              <a:solidFill>
                <a:srgbClr val="FFFFFF"/>
              </a:solidFill>
              <a:latin typeface="Calibri" panose="020F0502020204030204"/>
              <a:ea typeface="宋体" panose="02010600030101010101" pitchFamily="2" charset="-122"/>
              <a:cs typeface="Arial" panose="020B0604020202020204" pitchFamily="34" charset="0"/>
            </a:endParaRPr>
          </a:p>
        </p:txBody>
      </p:sp>
      <p:sp>
        <p:nvSpPr>
          <p:cNvPr id="103" name="燕尾形箭头 102"/>
          <p:cNvSpPr/>
          <p:nvPr/>
        </p:nvSpPr>
        <p:spPr>
          <a:xfrm>
            <a:off x="4828774" y="3544068"/>
            <a:ext cx="850607" cy="453504"/>
          </a:xfrm>
          <a:prstGeom prst="notchedRightArrow">
            <a:avLst/>
          </a:prstGeom>
          <a:solidFill>
            <a:srgbClr val="00B0F0"/>
          </a:solidFill>
          <a:ln w="25400" cap="flat" cmpd="sng" algn="ctr">
            <a:noFill/>
            <a:prstDash val="solid"/>
          </a:ln>
          <a:effectLst/>
        </p:spPr>
        <p:txBody>
          <a:bodyPr lIns="109645" tIns="54822" rIns="109645" bIns="54822" anchor="ctr"/>
          <a:lstStyle/>
          <a:p>
            <a:pPr algn="ctr" defTabSz="932815">
              <a:defRPr/>
            </a:pPr>
            <a:endParaRPr lang="zh-CN" altLang="en-US" sz="2065" kern="0" dirty="0">
              <a:solidFill>
                <a:srgbClr val="FFFFFF"/>
              </a:solidFill>
              <a:latin typeface="Calibri" panose="020F0502020204030204"/>
              <a:ea typeface="宋体" panose="02010600030101010101" pitchFamily="2" charset="-122"/>
              <a:cs typeface="Arial" panose="020B0604020202020204" pitchFamily="34" charset="0"/>
            </a:endParaRPr>
          </a:p>
        </p:txBody>
      </p:sp>
      <p:sp>
        <p:nvSpPr>
          <p:cNvPr id="16" name="文本框 159"/>
          <p:cNvSpPr txBox="1"/>
          <p:nvPr/>
        </p:nvSpPr>
        <p:spPr>
          <a:xfrm>
            <a:off x="220345" y="1753422"/>
            <a:ext cx="1305313" cy="307777"/>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charset="-122"/>
                <a:ea typeface="微软雅黑" panose="020B0503020204020204" charset="-122"/>
              </a:rPr>
              <a:t>无截屏权限</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pic>
        <p:nvPicPr>
          <p:cNvPr id="19" name="图片 18"/>
          <p:cNvPicPr>
            <a:picLocks noChangeAspect="1"/>
          </p:cNvPicPr>
          <p:nvPr/>
        </p:nvPicPr>
        <p:blipFill>
          <a:blip r:embed="rId1"/>
          <a:stretch>
            <a:fillRect/>
          </a:stretch>
        </p:blipFill>
        <p:spPr>
          <a:xfrm>
            <a:off x="1503802" y="781820"/>
            <a:ext cx="3302047" cy="1858481"/>
          </a:xfrm>
          <a:prstGeom prst="rect">
            <a:avLst/>
          </a:prstGeom>
        </p:spPr>
      </p:pic>
      <p:pic>
        <p:nvPicPr>
          <p:cNvPr id="24" name="图片 23"/>
          <p:cNvPicPr>
            <a:picLocks noChangeAspect="1"/>
          </p:cNvPicPr>
          <p:nvPr/>
        </p:nvPicPr>
        <p:blipFill>
          <a:blip r:embed="rId2"/>
          <a:stretch>
            <a:fillRect/>
          </a:stretch>
        </p:blipFill>
        <p:spPr>
          <a:xfrm>
            <a:off x="1494983" y="2841579"/>
            <a:ext cx="3303585" cy="1858482"/>
          </a:xfrm>
          <a:prstGeom prst="rect">
            <a:avLst/>
          </a:prstGeom>
        </p:spPr>
      </p:pic>
      <p:pic>
        <p:nvPicPr>
          <p:cNvPr id="26" name="图片 25"/>
          <p:cNvPicPr>
            <a:picLocks noChangeAspect="1"/>
          </p:cNvPicPr>
          <p:nvPr/>
        </p:nvPicPr>
        <p:blipFill>
          <a:blip r:embed="rId2"/>
          <a:stretch>
            <a:fillRect/>
          </a:stretch>
        </p:blipFill>
        <p:spPr>
          <a:xfrm>
            <a:off x="5853255" y="2841579"/>
            <a:ext cx="3303585" cy="1858482"/>
          </a:xfrm>
          <a:prstGeom prst="rect">
            <a:avLst/>
          </a:prstGeom>
        </p:spPr>
      </p:pic>
      <p:sp>
        <p:nvSpPr>
          <p:cNvPr id="27" name="燕尾形箭头 102"/>
          <p:cNvSpPr/>
          <p:nvPr/>
        </p:nvSpPr>
        <p:spPr>
          <a:xfrm>
            <a:off x="4828774" y="1447446"/>
            <a:ext cx="850607" cy="453504"/>
          </a:xfrm>
          <a:prstGeom prst="notchedRightArrow">
            <a:avLst/>
          </a:prstGeom>
          <a:solidFill>
            <a:srgbClr val="C00000"/>
          </a:solidFill>
          <a:ln w="25400" cap="flat" cmpd="sng" algn="ctr">
            <a:noFill/>
            <a:prstDash val="solid"/>
          </a:ln>
          <a:effectLst/>
        </p:spPr>
        <p:txBody>
          <a:bodyPr lIns="109645" tIns="54822" rIns="109645" bIns="54822" anchor="ctr"/>
          <a:lstStyle/>
          <a:p>
            <a:pPr algn="ctr" defTabSz="932815">
              <a:defRPr/>
            </a:pPr>
            <a:endParaRPr lang="zh-CN" altLang="en-US" sz="2065" kern="0">
              <a:solidFill>
                <a:srgbClr val="FFFFFF"/>
              </a:solidFill>
              <a:latin typeface="Calibri" panose="020F0502020204030204"/>
              <a:ea typeface="宋体" panose="02010600030101010101" pitchFamily="2" charset="-122"/>
              <a:cs typeface="Arial" panose="020B0604020202020204" pitchFamily="34" charset="0"/>
            </a:endParaRPr>
          </a:p>
        </p:txBody>
      </p:sp>
      <p:pic>
        <p:nvPicPr>
          <p:cNvPr id="29" name="图片 28"/>
          <p:cNvPicPr>
            <a:picLocks noChangeAspect="1"/>
          </p:cNvPicPr>
          <p:nvPr/>
        </p:nvPicPr>
        <p:blipFill>
          <a:blip r:embed="rId3"/>
          <a:stretch>
            <a:fillRect/>
          </a:stretch>
        </p:blipFill>
        <p:spPr>
          <a:xfrm>
            <a:off x="5853255" y="781820"/>
            <a:ext cx="3317691" cy="1861988"/>
          </a:xfrm>
          <a:prstGeom prst="rect">
            <a:avLst/>
          </a:prstGeom>
        </p:spPr>
      </p:pic>
      <p:sp>
        <p:nvSpPr>
          <p:cNvPr id="30" name="文本框 29"/>
          <p:cNvSpPr txBox="1"/>
          <p:nvPr/>
        </p:nvSpPr>
        <p:spPr>
          <a:xfrm>
            <a:off x="5853255" y="1217555"/>
            <a:ext cx="2031325" cy="646331"/>
          </a:xfrm>
          <a:prstGeom prst="rect">
            <a:avLst/>
          </a:prstGeom>
          <a:noFill/>
        </p:spPr>
        <p:txBody>
          <a:bodyPr wrap="none" rtlCol="0">
            <a:spAutoFit/>
          </a:bodyPr>
          <a:lstStyle/>
          <a:p>
            <a:r>
              <a:rPr lang="zh-CN" altLang="en-US" dirty="0">
                <a:solidFill>
                  <a:srgbClr val="FF0000"/>
                </a:solidFill>
              </a:rPr>
              <a:t>加密文件区域白屏</a:t>
            </a:r>
            <a:endParaRPr lang="en-US" altLang="zh-CN" dirty="0">
              <a:solidFill>
                <a:srgbClr val="FF0000"/>
              </a:solidFill>
            </a:endParaRPr>
          </a:p>
          <a:p>
            <a:r>
              <a:rPr lang="zh-CN" altLang="en-US" dirty="0">
                <a:solidFill>
                  <a:srgbClr val="FF0000"/>
                </a:solidFill>
              </a:rPr>
              <a:t>专利技术！！！</a:t>
            </a:r>
            <a:endParaRPr lang="zh-CN" altLang="en-US" dirty="0">
              <a:solidFill>
                <a:srgbClr val="FF0000"/>
              </a:solidFill>
            </a:endParaRPr>
          </a:p>
        </p:txBody>
      </p:sp>
      <p:sp>
        <p:nvSpPr>
          <p:cNvPr id="32" name="文本框 159"/>
          <p:cNvSpPr txBox="1"/>
          <p:nvPr/>
        </p:nvSpPr>
        <p:spPr>
          <a:xfrm>
            <a:off x="220345" y="3551485"/>
            <a:ext cx="1305313" cy="307777"/>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charset="-122"/>
                <a:ea typeface="微软雅黑" panose="020B0503020204020204" charset="-122"/>
              </a:rPr>
              <a:t>有截屏权限</a:t>
            </a:r>
            <a:endParaRPr lang="zh-CN" altLang="en-US" sz="1400" b="1" dirty="0">
              <a:solidFill>
                <a:schemeClr val="bg1">
                  <a:lumMod val="50000"/>
                </a:schemeClr>
              </a:solidFill>
              <a:latin typeface="微软雅黑" panose="020B0503020204020204" charset="-122"/>
              <a:ea typeface="微软雅黑" panose="020B0503020204020204" charset="-122"/>
            </a:endParaRPr>
          </a:p>
        </p:txBody>
      </p:sp>
      <p:pic>
        <p:nvPicPr>
          <p:cNvPr id="35" name="图片 34"/>
          <p:cNvPicPr>
            <a:picLocks noChangeAspect="1"/>
          </p:cNvPicPr>
          <p:nvPr/>
        </p:nvPicPr>
        <p:blipFill>
          <a:blip r:embed="rId4"/>
          <a:stretch>
            <a:fillRect/>
          </a:stretch>
        </p:blipFill>
        <p:spPr>
          <a:xfrm>
            <a:off x="1494238" y="4919455"/>
            <a:ext cx="3286761" cy="1858483"/>
          </a:xfrm>
          <a:prstGeom prst="rect">
            <a:avLst/>
          </a:prstGeom>
        </p:spPr>
      </p:pic>
      <p:pic>
        <p:nvPicPr>
          <p:cNvPr id="39" name="图片 38"/>
          <p:cNvPicPr>
            <a:picLocks noChangeAspect="1"/>
          </p:cNvPicPr>
          <p:nvPr/>
        </p:nvPicPr>
        <p:blipFill>
          <a:blip r:embed="rId5"/>
          <a:stretch>
            <a:fillRect/>
          </a:stretch>
        </p:blipFill>
        <p:spPr>
          <a:xfrm>
            <a:off x="5877682" y="4921504"/>
            <a:ext cx="3268836" cy="184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rPr>
              <a:t>2.11 </a:t>
            </a:r>
            <a:r>
              <a:rPr lang="zh-CN" altLang="en-US" sz="2200" b="1" dirty="0">
                <a:solidFill>
                  <a:schemeClr val="accent1"/>
                </a:solidFill>
                <a:latin typeface="微软雅黑" panose="020B0503020204020204" charset="-122"/>
                <a:ea typeface="微软雅黑" panose="020B0503020204020204" charset="-122"/>
              </a:rPr>
              <a:t>通用安全防护场景</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34" name="组合 33"/>
          <p:cNvGrpSpPr/>
          <p:nvPr/>
        </p:nvGrpSpPr>
        <p:grpSpPr>
          <a:xfrm>
            <a:off x="220345" y="1016000"/>
            <a:ext cx="5918200" cy="4568825"/>
            <a:chOff x="816722" y="1486561"/>
            <a:chExt cx="5939312" cy="9989007"/>
          </a:xfrm>
        </p:grpSpPr>
        <p:sp>
          <p:nvSpPr>
            <p:cNvPr id="3" name="文本框 2"/>
            <p:cNvSpPr txBox="1"/>
            <p:nvPr/>
          </p:nvSpPr>
          <p:spPr>
            <a:xfrm>
              <a:off x="2457610" y="1486561"/>
              <a:ext cx="3010333" cy="871869"/>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⑥</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违规告警</a:t>
              </a:r>
              <a:endParaRPr lang="zh-CN" altLang="en-US" sz="2000" dirty="0">
                <a:solidFill>
                  <a:schemeClr val="tx1"/>
                </a:solidFill>
                <a:latin typeface="微软雅黑" panose="020B0503020204020204" charset="-122"/>
                <a:ea typeface="微软雅黑" panose="020B0503020204020204" charset="-122"/>
              </a:endParaRPr>
            </a:p>
          </p:txBody>
        </p:sp>
        <p:sp>
          <p:nvSpPr>
            <p:cNvPr id="44" name="矩形 43"/>
            <p:cNvSpPr/>
            <p:nvPr/>
          </p:nvSpPr>
          <p:spPr>
            <a:xfrm>
              <a:off x="816722" y="2506981"/>
              <a:ext cx="5939312" cy="8968587"/>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grpSp>
      <p:sp>
        <p:nvSpPr>
          <p:cNvPr id="15" name="矩形 14"/>
          <p:cNvSpPr/>
          <p:nvPr/>
        </p:nvSpPr>
        <p:spPr>
          <a:xfrm>
            <a:off x="7017385" y="1873250"/>
            <a:ext cx="5034280" cy="2916555"/>
          </a:xfrm>
          <a:prstGeom prst="rect">
            <a:avLst/>
          </a:prstGeom>
          <a:noFill/>
          <a:ln w="12700">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tx1"/>
              </a:solidFill>
              <a:latin typeface="微软雅黑" panose="020B0503020204020204" charset="-122"/>
              <a:ea typeface="微软雅黑" panose="020B0503020204020204" charset="-122"/>
            </a:endParaRPr>
          </a:p>
        </p:txBody>
      </p:sp>
      <p:sp>
        <p:nvSpPr>
          <p:cNvPr id="25" name="文本框 24"/>
          <p:cNvSpPr txBox="1"/>
          <p:nvPr/>
        </p:nvSpPr>
        <p:spPr>
          <a:xfrm>
            <a:off x="8075225" y="1379220"/>
            <a:ext cx="2999632" cy="398780"/>
          </a:xfrm>
          <a:prstGeom prst="rect">
            <a:avLst/>
          </a:prstGeom>
          <a:noFill/>
        </p:spPr>
        <p:txBody>
          <a:bodyPr wrap="square" rtlCol="0">
            <a:spAutoFit/>
          </a:bodyPr>
          <a:lstStyle>
            <a:defPPr>
              <a:defRPr lang="zh-CN"/>
            </a:defPPr>
            <a:lvl1pPr>
              <a:defRPr b="1">
                <a:solidFill>
                  <a:srgbClr val="FF0000"/>
                </a:solidFill>
              </a:defRPr>
            </a:lvl1pPr>
          </a:lstStyle>
          <a:p>
            <a:pPr algn="ctr"/>
            <a:r>
              <a:rPr lang="zh-CN" altLang="en-US" sz="2000" dirty="0">
                <a:solidFill>
                  <a:schemeClr val="tx1"/>
                </a:solidFill>
                <a:latin typeface="微软雅黑" panose="020B0503020204020204" charset="-122"/>
                <a:ea typeface="微软雅黑" panose="020B0503020204020204" charset="-122"/>
              </a:rPr>
              <a:t>⑦</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日志全审计</a:t>
            </a:r>
            <a:endParaRPr lang="zh-CN" altLang="en-US" sz="2000" dirty="0">
              <a:solidFill>
                <a:schemeClr val="tx1"/>
              </a:solidFill>
              <a:latin typeface="微软雅黑" panose="020B0503020204020204" charset="-122"/>
              <a:ea typeface="微软雅黑" panose="020B0503020204020204" charset="-122"/>
            </a:endParaRPr>
          </a:p>
        </p:txBody>
      </p:sp>
      <p:sp>
        <p:nvSpPr>
          <p:cNvPr id="21" name="文本框 29"/>
          <p:cNvSpPr txBox="1"/>
          <p:nvPr/>
        </p:nvSpPr>
        <p:spPr>
          <a:xfrm>
            <a:off x="114300" y="1774825"/>
            <a:ext cx="1559560" cy="33718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tx1"/>
                </a:solidFill>
              </a:rPr>
              <a:t>用户</a:t>
            </a:r>
            <a:endParaRPr lang="zh-CN" altLang="en-US" sz="1600" dirty="0">
              <a:solidFill>
                <a:schemeClr val="tx1"/>
              </a:solidFill>
            </a:endParaRPr>
          </a:p>
        </p:txBody>
      </p:sp>
      <p:sp>
        <p:nvSpPr>
          <p:cNvPr id="7" name="燕尾形箭头 6"/>
          <p:cNvSpPr/>
          <p:nvPr/>
        </p:nvSpPr>
        <p:spPr>
          <a:xfrm rot="1500000">
            <a:off x="3608705" y="2840990"/>
            <a:ext cx="534670" cy="2749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bwMode="auto">
          <a:xfrm>
            <a:off x="1444625" y="2233295"/>
            <a:ext cx="1995170" cy="1332230"/>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9" name="文本框 29"/>
          <p:cNvSpPr txBox="1"/>
          <p:nvPr/>
        </p:nvSpPr>
        <p:spPr>
          <a:xfrm>
            <a:off x="1673860" y="2316480"/>
            <a:ext cx="155956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账号密码超限</a:t>
            </a:r>
            <a:endParaRPr lang="zh-CN" altLang="en-US" dirty="0">
              <a:solidFill>
                <a:schemeClr val="tx1"/>
              </a:solidFill>
            </a:endParaRPr>
          </a:p>
        </p:txBody>
      </p:sp>
      <p:sp>
        <p:nvSpPr>
          <p:cNvPr id="10" name="文本框 29"/>
          <p:cNvSpPr txBox="1"/>
          <p:nvPr/>
        </p:nvSpPr>
        <p:spPr>
          <a:xfrm>
            <a:off x="1685290" y="2624455"/>
            <a:ext cx="155956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用户违规登录</a:t>
            </a:r>
            <a:endParaRPr lang="zh-CN" altLang="en-US" dirty="0">
              <a:solidFill>
                <a:schemeClr val="tx1"/>
              </a:solidFill>
            </a:endParaRPr>
          </a:p>
        </p:txBody>
      </p:sp>
      <p:sp>
        <p:nvSpPr>
          <p:cNvPr id="11" name="文本框 29"/>
          <p:cNvSpPr txBox="1"/>
          <p:nvPr/>
        </p:nvSpPr>
        <p:spPr>
          <a:xfrm>
            <a:off x="1689100" y="2941320"/>
            <a:ext cx="155956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外发文件超限</a:t>
            </a:r>
            <a:endParaRPr lang="zh-CN" altLang="en-US" dirty="0">
              <a:solidFill>
                <a:schemeClr val="tx1"/>
              </a:solidFill>
            </a:endParaRPr>
          </a:p>
        </p:txBody>
      </p:sp>
      <p:sp>
        <p:nvSpPr>
          <p:cNvPr id="16" name="文本框 29"/>
          <p:cNvSpPr txBox="1"/>
          <p:nvPr/>
        </p:nvSpPr>
        <p:spPr>
          <a:xfrm>
            <a:off x="1619250" y="3223260"/>
            <a:ext cx="1699895"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授权文件违规流转</a:t>
            </a:r>
            <a:endParaRPr lang="zh-CN" altLang="en-US" dirty="0">
              <a:solidFill>
                <a:schemeClr val="tx1"/>
              </a:solidFill>
            </a:endParaRPr>
          </a:p>
        </p:txBody>
      </p:sp>
      <p:sp>
        <p:nvSpPr>
          <p:cNvPr id="17" name="文本框 29"/>
          <p:cNvSpPr txBox="1"/>
          <p:nvPr/>
        </p:nvSpPr>
        <p:spPr>
          <a:xfrm>
            <a:off x="1461770" y="3778885"/>
            <a:ext cx="1984375"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重要拷贝</a:t>
            </a:r>
            <a:endParaRPr lang="zh-CN" altLang="en-US" dirty="0">
              <a:solidFill>
                <a:schemeClr val="tx1"/>
              </a:solidFill>
            </a:endParaRPr>
          </a:p>
        </p:txBody>
      </p:sp>
      <p:sp>
        <p:nvSpPr>
          <p:cNvPr id="19" name="文本框 29"/>
          <p:cNvSpPr txBox="1"/>
          <p:nvPr/>
        </p:nvSpPr>
        <p:spPr>
          <a:xfrm>
            <a:off x="1477010" y="4370070"/>
            <a:ext cx="1984375"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重要数据违规外发</a:t>
            </a:r>
            <a:endParaRPr lang="zh-CN" altLang="en-US" dirty="0">
              <a:solidFill>
                <a:schemeClr val="tx1"/>
              </a:solidFill>
            </a:endParaRPr>
          </a:p>
        </p:txBody>
      </p:sp>
      <p:sp>
        <p:nvSpPr>
          <p:cNvPr id="24" name="文本框 29"/>
          <p:cNvSpPr txBox="1"/>
          <p:nvPr/>
        </p:nvSpPr>
        <p:spPr>
          <a:xfrm>
            <a:off x="1477010" y="4076065"/>
            <a:ext cx="1984375"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重要数据打印</a:t>
            </a:r>
            <a:endParaRPr lang="zh-CN" altLang="en-US" dirty="0">
              <a:solidFill>
                <a:schemeClr val="tx1"/>
              </a:solidFill>
            </a:endParaRPr>
          </a:p>
        </p:txBody>
      </p:sp>
      <p:sp>
        <p:nvSpPr>
          <p:cNvPr id="26" name="文本框 29"/>
          <p:cNvSpPr txBox="1"/>
          <p:nvPr/>
        </p:nvSpPr>
        <p:spPr>
          <a:xfrm>
            <a:off x="1477010" y="4625975"/>
            <a:ext cx="1984375"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en-US" altLang="zh-CN" dirty="0">
                <a:solidFill>
                  <a:schemeClr val="tx1"/>
                </a:solidFill>
              </a:rPr>
              <a:t>......</a:t>
            </a:r>
            <a:endParaRPr lang="en-US" altLang="zh-CN" dirty="0">
              <a:solidFill>
                <a:schemeClr val="tx1"/>
              </a:solidFill>
            </a:endParaRPr>
          </a:p>
        </p:txBody>
      </p:sp>
      <p:pic>
        <p:nvPicPr>
          <p:cNvPr id="27" name="Picture 4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1751" y="3000865"/>
            <a:ext cx="975232" cy="77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文本框 29"/>
          <p:cNvSpPr txBox="1"/>
          <p:nvPr/>
        </p:nvSpPr>
        <p:spPr>
          <a:xfrm>
            <a:off x="1689735" y="1775460"/>
            <a:ext cx="1559560" cy="33718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tx1"/>
                </a:solidFill>
              </a:rPr>
              <a:t>违规操作</a:t>
            </a:r>
            <a:endParaRPr lang="zh-CN" altLang="en-US" sz="1600" dirty="0">
              <a:solidFill>
                <a:schemeClr val="tx1"/>
              </a:solidFill>
            </a:endParaRPr>
          </a:p>
        </p:txBody>
      </p:sp>
      <p:sp>
        <p:nvSpPr>
          <p:cNvPr id="29" name="圆角矩形 28"/>
          <p:cNvSpPr/>
          <p:nvPr/>
        </p:nvSpPr>
        <p:spPr bwMode="auto">
          <a:xfrm>
            <a:off x="4189095" y="2740660"/>
            <a:ext cx="1572260" cy="659765"/>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nvSpPr>
        <p:spPr>
          <a:xfrm>
            <a:off x="4651375" y="2925445"/>
            <a:ext cx="133731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邮件告警</a:t>
            </a:r>
            <a:endParaRPr lang="zh-CN" altLang="en-US" dirty="0">
              <a:solidFill>
                <a:schemeClr val="tx1"/>
              </a:solidFill>
            </a:endParaRPr>
          </a:p>
        </p:txBody>
      </p:sp>
      <p:pic>
        <p:nvPicPr>
          <p:cNvPr id="31" name="图片 30"/>
          <p:cNvPicPr>
            <a:picLocks noChangeAspect="1"/>
          </p:cNvPicPr>
          <p:nvPr/>
        </p:nvPicPr>
        <p:blipFill>
          <a:blip r:embed="rId2" cstate="print"/>
          <a:stretch>
            <a:fillRect/>
          </a:stretch>
        </p:blipFill>
        <p:spPr>
          <a:xfrm>
            <a:off x="4356255" y="2915358"/>
            <a:ext cx="497178" cy="357782"/>
          </a:xfrm>
          <a:prstGeom prst="rect">
            <a:avLst/>
          </a:prstGeom>
          <a:solidFill>
            <a:schemeClr val="bg1"/>
          </a:solidFill>
        </p:spPr>
      </p:pic>
      <p:pic>
        <p:nvPicPr>
          <p:cNvPr id="32" name="图片 31" descr="343435333334393b333633343637383bb8d0ccbebac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0730" y="2915285"/>
            <a:ext cx="76200" cy="336550"/>
          </a:xfrm>
          <a:prstGeom prst="rect">
            <a:avLst/>
          </a:prstGeom>
        </p:spPr>
      </p:pic>
      <p:sp>
        <p:nvSpPr>
          <p:cNvPr id="33" name="圆角矩形 32"/>
          <p:cNvSpPr/>
          <p:nvPr/>
        </p:nvSpPr>
        <p:spPr bwMode="auto">
          <a:xfrm>
            <a:off x="1477010" y="3712210"/>
            <a:ext cx="1995170" cy="1332230"/>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35" name="燕尾形箭头 34"/>
          <p:cNvSpPr/>
          <p:nvPr/>
        </p:nvSpPr>
        <p:spPr>
          <a:xfrm rot="20520000">
            <a:off x="3552190" y="4091305"/>
            <a:ext cx="529590" cy="2749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bwMode="auto">
          <a:xfrm>
            <a:off x="4189095" y="3710305"/>
            <a:ext cx="1572260" cy="659765"/>
          </a:xfrm>
          <a:prstGeom prst="roundRect">
            <a:avLst/>
          </a:prstGeom>
          <a:noFill/>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39" name="图片 38" descr="343435333336343b333633363933313bbed8d0ceb1ead7a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3720" y="3820160"/>
            <a:ext cx="439420" cy="439420"/>
          </a:xfrm>
          <a:prstGeom prst="rect">
            <a:avLst/>
          </a:prstGeom>
        </p:spPr>
      </p:pic>
      <p:sp>
        <p:nvSpPr>
          <p:cNvPr id="40" name="文本框 39"/>
          <p:cNvSpPr txBox="1"/>
          <p:nvPr/>
        </p:nvSpPr>
        <p:spPr>
          <a:xfrm>
            <a:off x="4610735" y="3881120"/>
            <a:ext cx="133731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气泡弹窗</a:t>
            </a:r>
            <a:endParaRPr lang="zh-CN" altLang="en-US" dirty="0">
              <a:solidFill>
                <a:schemeClr val="tx1"/>
              </a:solidFill>
            </a:endParaRPr>
          </a:p>
        </p:txBody>
      </p:sp>
      <p:sp>
        <p:nvSpPr>
          <p:cNvPr id="46" name="燕尾形箭头 45"/>
          <p:cNvSpPr/>
          <p:nvPr/>
        </p:nvSpPr>
        <p:spPr>
          <a:xfrm rot="18060000">
            <a:off x="3427095" y="3498215"/>
            <a:ext cx="889635" cy="2749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4137660" y="4679950"/>
            <a:ext cx="1718310" cy="73723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l"/>
            <a:r>
              <a:rPr lang="zh-CN" altLang="en-US" dirty="0">
                <a:solidFill>
                  <a:srgbClr val="C00000"/>
                </a:solidFill>
              </a:rPr>
              <a:t>注：</a:t>
            </a:r>
            <a:endParaRPr lang="zh-CN" altLang="en-US" dirty="0">
              <a:solidFill>
                <a:srgbClr val="C00000"/>
              </a:solidFill>
            </a:endParaRPr>
          </a:p>
          <a:p>
            <a:pPr algn="ctr"/>
            <a:r>
              <a:rPr lang="zh-CN" altLang="en-US" b="0" dirty="0">
                <a:solidFill>
                  <a:srgbClr val="C00000"/>
                </a:solidFill>
              </a:rPr>
              <a:t>为</a:t>
            </a:r>
            <a:r>
              <a:rPr lang="en-US" altLang="zh-CN" b="0" dirty="0">
                <a:solidFill>
                  <a:srgbClr val="C00000"/>
                </a:solidFill>
              </a:rPr>
              <a:t>TDLP</a:t>
            </a:r>
            <a:r>
              <a:rPr lang="zh-CN" altLang="en-US" b="0" dirty="0">
                <a:solidFill>
                  <a:srgbClr val="C00000"/>
                </a:solidFill>
              </a:rPr>
              <a:t>模块专属</a:t>
            </a:r>
            <a:endParaRPr lang="zh-CN" altLang="en-US" b="0" dirty="0">
              <a:solidFill>
                <a:srgbClr val="C00000"/>
              </a:solidFill>
            </a:endParaRPr>
          </a:p>
          <a:p>
            <a:pPr algn="ctr"/>
            <a:r>
              <a:rPr lang="zh-CN" altLang="en-US" b="0" dirty="0">
                <a:solidFill>
                  <a:srgbClr val="C00000"/>
                </a:solidFill>
              </a:rPr>
              <a:t>弹窗内容可自定义</a:t>
            </a:r>
            <a:endParaRPr lang="zh-CN" altLang="en-US" b="0" dirty="0">
              <a:solidFill>
                <a:srgbClr val="C00000"/>
              </a:solidFill>
            </a:endParaRPr>
          </a:p>
        </p:txBody>
      </p:sp>
      <p:cxnSp>
        <p:nvCxnSpPr>
          <p:cNvPr id="48" name="直接箭头连接符 47"/>
          <p:cNvCxnSpPr>
            <a:stCxn id="47" idx="0"/>
            <a:endCxn id="37" idx="2"/>
          </p:cNvCxnSpPr>
          <p:nvPr/>
        </p:nvCxnSpPr>
        <p:spPr>
          <a:xfrm flipH="1" flipV="1">
            <a:off x="4975225" y="4370070"/>
            <a:ext cx="21590" cy="30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文本框 29"/>
          <p:cNvSpPr txBox="1"/>
          <p:nvPr/>
        </p:nvSpPr>
        <p:spPr>
          <a:xfrm>
            <a:off x="4110990" y="1766570"/>
            <a:ext cx="1559560" cy="33718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tx1"/>
                </a:solidFill>
              </a:rPr>
              <a:t>告警方式</a:t>
            </a:r>
            <a:endParaRPr lang="zh-CN" altLang="en-US" sz="1600" dirty="0">
              <a:solidFill>
                <a:schemeClr val="tx1"/>
              </a:solidFill>
            </a:endParaRPr>
          </a:p>
        </p:txBody>
      </p:sp>
      <p:sp>
        <p:nvSpPr>
          <p:cNvPr id="51" name="AutoShape 88"/>
          <p:cNvSpPr>
            <a:spLocks noChangeArrowheads="1"/>
          </p:cNvSpPr>
          <p:nvPr/>
        </p:nvSpPr>
        <p:spPr bwMode="gray">
          <a:xfrm>
            <a:off x="6214681" y="3189114"/>
            <a:ext cx="725507" cy="589679"/>
          </a:xfrm>
          <a:custGeom>
            <a:avLst/>
            <a:gdLst>
              <a:gd name="T0" fmla="*/ 540544 w 21600"/>
              <a:gd name="T1" fmla="*/ 0 h 21600"/>
              <a:gd name="T2" fmla="*/ 0 w 21600"/>
              <a:gd name="T3" fmla="*/ 323850 h 21600"/>
              <a:gd name="T4" fmla="*/ 540544 w 21600"/>
              <a:gd name="T5" fmla="*/ 647700 h 21600"/>
              <a:gd name="T6" fmla="*/ 720725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75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99CC"/>
              </a:solidFill>
              <a:effectLst/>
              <a:uLnTx/>
              <a:uFillTx/>
            </a:endParaRPr>
          </a:p>
        </p:txBody>
      </p:sp>
      <p:sp>
        <p:nvSpPr>
          <p:cNvPr id="52" name="文本框 51"/>
          <p:cNvSpPr txBox="1"/>
          <p:nvPr/>
        </p:nvSpPr>
        <p:spPr>
          <a:xfrm>
            <a:off x="5898515" y="2905125"/>
            <a:ext cx="1337310" cy="30670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dirty="0">
                <a:solidFill>
                  <a:schemeClr val="tx1"/>
                </a:solidFill>
              </a:rPr>
              <a:t>违规记录</a:t>
            </a:r>
            <a:endParaRPr lang="zh-CN" altLang="en-US" dirty="0">
              <a:solidFill>
                <a:schemeClr val="tx1"/>
              </a:solidFill>
            </a:endParaRPr>
          </a:p>
        </p:txBody>
      </p:sp>
      <p:grpSp>
        <p:nvGrpSpPr>
          <p:cNvPr id="112" name="组合 60"/>
          <p:cNvGrpSpPr/>
          <p:nvPr/>
        </p:nvGrpSpPr>
        <p:grpSpPr>
          <a:xfrm>
            <a:off x="7382510" y="3078480"/>
            <a:ext cx="488950" cy="636905"/>
            <a:chOff x="3866291" y="1280005"/>
            <a:chExt cx="561462" cy="704757"/>
          </a:xfrm>
        </p:grpSpPr>
        <p:sp>
          <p:nvSpPr>
            <p:cNvPr id="113" name="male-user-manager_70850"/>
            <p:cNvSpPr>
              <a:spLocks noChangeAspect="1"/>
            </p:cNvSpPr>
            <p:nvPr/>
          </p:nvSpPr>
          <p:spPr bwMode="auto">
            <a:xfrm>
              <a:off x="3866291" y="1280005"/>
              <a:ext cx="504005" cy="609685"/>
            </a:xfrm>
            <a:custGeom>
              <a:avLst/>
              <a:gdLst>
                <a:gd name="T0" fmla="*/ 3226 w 4805"/>
                <a:gd name="T1" fmla="*/ 2963 h 5821"/>
                <a:gd name="T2" fmla="*/ 3265 w 4805"/>
                <a:gd name="T3" fmla="*/ 2628 h 5821"/>
                <a:gd name="T4" fmla="*/ 3556 w 4805"/>
                <a:gd name="T5" fmla="*/ 2031 h 5821"/>
                <a:gd name="T6" fmla="*/ 3671 w 4805"/>
                <a:gd name="T7" fmla="*/ 1553 h 5821"/>
                <a:gd name="T8" fmla="*/ 3611 w 4805"/>
                <a:gd name="T9" fmla="*/ 1040 h 5821"/>
                <a:gd name="T10" fmla="*/ 2234 w 4805"/>
                <a:gd name="T11" fmla="*/ 0 h 5821"/>
                <a:gd name="T12" fmla="*/ 1194 w 4805"/>
                <a:gd name="T13" fmla="*/ 1367 h 5821"/>
                <a:gd name="T14" fmla="*/ 1134 w 4805"/>
                <a:gd name="T15" fmla="*/ 1785 h 5821"/>
                <a:gd name="T16" fmla="*/ 1316 w 4805"/>
                <a:gd name="T17" fmla="*/ 2208 h 5821"/>
                <a:gd name="T18" fmla="*/ 1692 w 4805"/>
                <a:gd name="T19" fmla="*/ 2822 h 5821"/>
                <a:gd name="T20" fmla="*/ 837 w 4805"/>
                <a:gd name="T21" fmla="*/ 3187 h 5821"/>
                <a:gd name="T22" fmla="*/ 2 w 4805"/>
                <a:gd name="T23" fmla="*/ 5593 h 5821"/>
                <a:gd name="T24" fmla="*/ 197 w 4805"/>
                <a:gd name="T25" fmla="*/ 5821 h 5821"/>
                <a:gd name="T26" fmla="*/ 4805 w 4805"/>
                <a:gd name="T27" fmla="*/ 5624 h 5821"/>
                <a:gd name="T28" fmla="*/ 2223 w 4805"/>
                <a:gd name="T29" fmla="*/ 3365 h 5821"/>
                <a:gd name="T30" fmla="*/ 2203 w 4805"/>
                <a:gd name="T31" fmla="*/ 3771 h 5821"/>
                <a:gd name="T32" fmla="*/ 2137 w 4805"/>
                <a:gd name="T33" fmla="*/ 3831 h 5821"/>
                <a:gd name="T34" fmla="*/ 1896 w 4805"/>
                <a:gd name="T35" fmla="*/ 3556 h 5821"/>
                <a:gd name="T36" fmla="*/ 1883 w 4805"/>
                <a:gd name="T37" fmla="*/ 3118 h 5821"/>
                <a:gd name="T38" fmla="*/ 1981 w 4805"/>
                <a:gd name="T39" fmla="*/ 3059 h 5821"/>
                <a:gd name="T40" fmla="*/ 2197 w 4805"/>
                <a:gd name="T41" fmla="*/ 3182 h 5821"/>
                <a:gd name="T42" fmla="*/ 2223 w 4805"/>
                <a:gd name="T43" fmla="*/ 3365 h 5821"/>
                <a:gd name="T44" fmla="*/ 2582 w 4805"/>
                <a:gd name="T45" fmla="*/ 3365 h 5821"/>
                <a:gd name="T46" fmla="*/ 2607 w 4805"/>
                <a:gd name="T47" fmla="*/ 3182 h 5821"/>
                <a:gd name="T48" fmla="*/ 2824 w 4805"/>
                <a:gd name="T49" fmla="*/ 3059 h 5821"/>
                <a:gd name="T50" fmla="*/ 2922 w 4805"/>
                <a:gd name="T51" fmla="*/ 3118 h 5821"/>
                <a:gd name="T52" fmla="*/ 2909 w 4805"/>
                <a:gd name="T53" fmla="*/ 3556 h 5821"/>
                <a:gd name="T54" fmla="*/ 2668 w 4805"/>
                <a:gd name="T55" fmla="*/ 3831 h 5821"/>
                <a:gd name="T56" fmla="*/ 2602 w 4805"/>
                <a:gd name="T57" fmla="*/ 3771 h 5821"/>
                <a:gd name="T58" fmla="*/ 1589 w 4805"/>
                <a:gd name="T59" fmla="*/ 1869 h 5821"/>
                <a:gd name="T60" fmla="*/ 1521 w 4805"/>
                <a:gd name="T61" fmla="*/ 1799 h 5821"/>
                <a:gd name="T62" fmla="*/ 1491 w 4805"/>
                <a:gd name="T63" fmla="*/ 1634 h 5821"/>
                <a:gd name="T64" fmla="*/ 1584 w 4805"/>
                <a:gd name="T65" fmla="*/ 1567 h 5821"/>
                <a:gd name="T66" fmla="*/ 1621 w 4805"/>
                <a:gd name="T67" fmla="*/ 1388 h 5821"/>
                <a:gd name="T68" fmla="*/ 2455 w 4805"/>
                <a:gd name="T69" fmla="*/ 1414 h 5821"/>
                <a:gd name="T70" fmla="*/ 3126 w 4805"/>
                <a:gd name="T71" fmla="*/ 1540 h 5821"/>
                <a:gd name="T72" fmla="*/ 3211 w 4805"/>
                <a:gd name="T73" fmla="*/ 1567 h 5821"/>
                <a:gd name="T74" fmla="*/ 3314 w 4805"/>
                <a:gd name="T75" fmla="*/ 1634 h 5821"/>
                <a:gd name="T76" fmla="*/ 3284 w 4805"/>
                <a:gd name="T77" fmla="*/ 1799 h 5821"/>
                <a:gd name="T78" fmla="*/ 3216 w 4805"/>
                <a:gd name="T79" fmla="*/ 1869 h 5821"/>
                <a:gd name="T80" fmla="*/ 2582 w 4805"/>
                <a:gd name="T81" fmla="*/ 2763 h 5821"/>
                <a:gd name="T82" fmla="*/ 1828 w 4805"/>
                <a:gd name="T83" fmla="*/ 2421 h 5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05" h="5821">
                  <a:moveTo>
                    <a:pt x="3967" y="3187"/>
                  </a:moveTo>
                  <a:lnTo>
                    <a:pt x="3226" y="2963"/>
                  </a:lnTo>
                  <a:cubicBezTo>
                    <a:pt x="3208" y="2908"/>
                    <a:pt x="3168" y="2861"/>
                    <a:pt x="3113" y="2822"/>
                  </a:cubicBezTo>
                  <a:cubicBezTo>
                    <a:pt x="3174" y="2754"/>
                    <a:pt x="3225" y="2685"/>
                    <a:pt x="3265" y="2628"/>
                  </a:cubicBezTo>
                  <a:cubicBezTo>
                    <a:pt x="3358" y="2493"/>
                    <a:pt x="3435" y="2348"/>
                    <a:pt x="3489" y="2208"/>
                  </a:cubicBezTo>
                  <a:cubicBezTo>
                    <a:pt x="3515" y="2149"/>
                    <a:pt x="3538" y="2089"/>
                    <a:pt x="3556" y="2031"/>
                  </a:cubicBezTo>
                  <a:cubicBezTo>
                    <a:pt x="3628" y="1970"/>
                    <a:pt x="3671" y="1880"/>
                    <a:pt x="3671" y="1785"/>
                  </a:cubicBezTo>
                  <a:lnTo>
                    <a:pt x="3671" y="1553"/>
                  </a:lnTo>
                  <a:cubicBezTo>
                    <a:pt x="3671" y="1486"/>
                    <a:pt x="3650" y="1421"/>
                    <a:pt x="3611" y="1367"/>
                  </a:cubicBezTo>
                  <a:lnTo>
                    <a:pt x="3611" y="1040"/>
                  </a:lnTo>
                  <a:cubicBezTo>
                    <a:pt x="3611" y="467"/>
                    <a:pt x="3144" y="0"/>
                    <a:pt x="2571" y="0"/>
                  </a:cubicBezTo>
                  <a:lnTo>
                    <a:pt x="2234" y="0"/>
                  </a:lnTo>
                  <a:cubicBezTo>
                    <a:pt x="1660" y="0"/>
                    <a:pt x="1194" y="467"/>
                    <a:pt x="1194" y="1040"/>
                  </a:cubicBezTo>
                  <a:lnTo>
                    <a:pt x="1194" y="1367"/>
                  </a:lnTo>
                  <a:cubicBezTo>
                    <a:pt x="1155" y="1421"/>
                    <a:pt x="1134" y="1486"/>
                    <a:pt x="1134" y="1553"/>
                  </a:cubicBezTo>
                  <a:lnTo>
                    <a:pt x="1134" y="1785"/>
                  </a:lnTo>
                  <a:cubicBezTo>
                    <a:pt x="1134" y="1880"/>
                    <a:pt x="1177" y="1970"/>
                    <a:pt x="1249" y="2031"/>
                  </a:cubicBezTo>
                  <a:cubicBezTo>
                    <a:pt x="1267" y="2089"/>
                    <a:pt x="1290" y="2149"/>
                    <a:pt x="1316" y="2208"/>
                  </a:cubicBezTo>
                  <a:cubicBezTo>
                    <a:pt x="1370" y="2348"/>
                    <a:pt x="1447" y="2493"/>
                    <a:pt x="1540" y="2628"/>
                  </a:cubicBezTo>
                  <a:cubicBezTo>
                    <a:pt x="1579" y="2685"/>
                    <a:pt x="1631" y="2754"/>
                    <a:pt x="1692" y="2822"/>
                  </a:cubicBezTo>
                  <a:cubicBezTo>
                    <a:pt x="1637" y="2861"/>
                    <a:pt x="1597" y="2908"/>
                    <a:pt x="1579" y="2963"/>
                  </a:cubicBezTo>
                  <a:lnTo>
                    <a:pt x="837" y="3187"/>
                  </a:lnTo>
                  <a:cubicBezTo>
                    <a:pt x="315" y="3337"/>
                    <a:pt x="2" y="5593"/>
                    <a:pt x="2" y="5593"/>
                  </a:cubicBezTo>
                  <a:lnTo>
                    <a:pt x="2" y="5593"/>
                  </a:lnTo>
                  <a:cubicBezTo>
                    <a:pt x="1" y="5603"/>
                    <a:pt x="0" y="5613"/>
                    <a:pt x="0" y="5624"/>
                  </a:cubicBezTo>
                  <a:cubicBezTo>
                    <a:pt x="0" y="5733"/>
                    <a:pt x="88" y="5821"/>
                    <a:pt x="197" y="5821"/>
                  </a:cubicBezTo>
                  <a:lnTo>
                    <a:pt x="4608" y="5821"/>
                  </a:lnTo>
                  <a:cubicBezTo>
                    <a:pt x="4717" y="5821"/>
                    <a:pt x="4805" y="5733"/>
                    <a:pt x="4805" y="5624"/>
                  </a:cubicBezTo>
                  <a:cubicBezTo>
                    <a:pt x="4805" y="5530"/>
                    <a:pt x="4490" y="3337"/>
                    <a:pt x="3967" y="3187"/>
                  </a:cubicBezTo>
                  <a:close/>
                  <a:moveTo>
                    <a:pt x="2223" y="3365"/>
                  </a:moveTo>
                  <a:cubicBezTo>
                    <a:pt x="2235" y="3379"/>
                    <a:pt x="2241" y="3398"/>
                    <a:pt x="2239" y="3417"/>
                  </a:cubicBezTo>
                  <a:lnTo>
                    <a:pt x="2203" y="3771"/>
                  </a:lnTo>
                  <a:cubicBezTo>
                    <a:pt x="2200" y="3799"/>
                    <a:pt x="2181" y="3821"/>
                    <a:pt x="2154" y="3829"/>
                  </a:cubicBezTo>
                  <a:cubicBezTo>
                    <a:pt x="2148" y="3830"/>
                    <a:pt x="2142" y="3831"/>
                    <a:pt x="2137" y="3831"/>
                  </a:cubicBezTo>
                  <a:cubicBezTo>
                    <a:pt x="2116" y="3831"/>
                    <a:pt x="2096" y="3822"/>
                    <a:pt x="2083" y="3805"/>
                  </a:cubicBezTo>
                  <a:lnTo>
                    <a:pt x="1896" y="3556"/>
                  </a:lnTo>
                  <a:cubicBezTo>
                    <a:pt x="1887" y="3545"/>
                    <a:pt x="1882" y="3530"/>
                    <a:pt x="1883" y="3516"/>
                  </a:cubicBezTo>
                  <a:lnTo>
                    <a:pt x="1883" y="3118"/>
                  </a:lnTo>
                  <a:cubicBezTo>
                    <a:pt x="1883" y="3094"/>
                    <a:pt x="1895" y="3073"/>
                    <a:pt x="1915" y="3060"/>
                  </a:cubicBezTo>
                  <a:cubicBezTo>
                    <a:pt x="1935" y="3048"/>
                    <a:pt x="1960" y="3048"/>
                    <a:pt x="1981" y="3059"/>
                  </a:cubicBezTo>
                  <a:cubicBezTo>
                    <a:pt x="2035" y="3087"/>
                    <a:pt x="2090" y="3107"/>
                    <a:pt x="2142" y="3116"/>
                  </a:cubicBezTo>
                  <a:cubicBezTo>
                    <a:pt x="2174" y="3122"/>
                    <a:pt x="2197" y="3150"/>
                    <a:pt x="2197" y="3182"/>
                  </a:cubicBezTo>
                  <a:lnTo>
                    <a:pt x="2197" y="3348"/>
                  </a:lnTo>
                  <a:cubicBezTo>
                    <a:pt x="2207" y="3352"/>
                    <a:pt x="2216" y="3358"/>
                    <a:pt x="2223" y="3365"/>
                  </a:cubicBezTo>
                  <a:close/>
                  <a:moveTo>
                    <a:pt x="2565" y="3417"/>
                  </a:moveTo>
                  <a:cubicBezTo>
                    <a:pt x="2563" y="3398"/>
                    <a:pt x="2570" y="3379"/>
                    <a:pt x="2582" y="3365"/>
                  </a:cubicBezTo>
                  <a:cubicBezTo>
                    <a:pt x="2589" y="3358"/>
                    <a:pt x="2598" y="3352"/>
                    <a:pt x="2607" y="3348"/>
                  </a:cubicBezTo>
                  <a:lnTo>
                    <a:pt x="2607" y="3182"/>
                  </a:lnTo>
                  <a:cubicBezTo>
                    <a:pt x="2607" y="3150"/>
                    <a:pt x="2631" y="3122"/>
                    <a:pt x="2662" y="3116"/>
                  </a:cubicBezTo>
                  <a:cubicBezTo>
                    <a:pt x="2715" y="3107"/>
                    <a:pt x="2770" y="3087"/>
                    <a:pt x="2824" y="3059"/>
                  </a:cubicBezTo>
                  <a:cubicBezTo>
                    <a:pt x="2845" y="3048"/>
                    <a:pt x="2870" y="3048"/>
                    <a:pt x="2890" y="3061"/>
                  </a:cubicBezTo>
                  <a:cubicBezTo>
                    <a:pt x="2910" y="3073"/>
                    <a:pt x="2922" y="3094"/>
                    <a:pt x="2922" y="3118"/>
                  </a:cubicBezTo>
                  <a:lnTo>
                    <a:pt x="2922" y="3516"/>
                  </a:lnTo>
                  <a:cubicBezTo>
                    <a:pt x="2922" y="3530"/>
                    <a:pt x="2917" y="3545"/>
                    <a:pt x="2909" y="3556"/>
                  </a:cubicBezTo>
                  <a:lnTo>
                    <a:pt x="2721" y="3804"/>
                  </a:lnTo>
                  <a:cubicBezTo>
                    <a:pt x="2709" y="3821"/>
                    <a:pt x="2689" y="3831"/>
                    <a:pt x="2668" y="3831"/>
                  </a:cubicBezTo>
                  <a:cubicBezTo>
                    <a:pt x="2662" y="3831"/>
                    <a:pt x="2656" y="3830"/>
                    <a:pt x="2650" y="3829"/>
                  </a:cubicBezTo>
                  <a:cubicBezTo>
                    <a:pt x="2624" y="3821"/>
                    <a:pt x="2605" y="3798"/>
                    <a:pt x="2602" y="3771"/>
                  </a:cubicBezTo>
                  <a:lnTo>
                    <a:pt x="2565" y="3417"/>
                  </a:lnTo>
                  <a:close/>
                  <a:moveTo>
                    <a:pt x="1589" y="1869"/>
                  </a:moveTo>
                  <a:lnTo>
                    <a:pt x="1586" y="1841"/>
                  </a:lnTo>
                  <a:lnTo>
                    <a:pt x="1521" y="1799"/>
                  </a:lnTo>
                  <a:cubicBezTo>
                    <a:pt x="1502" y="1787"/>
                    <a:pt x="1491" y="1766"/>
                    <a:pt x="1491" y="1743"/>
                  </a:cubicBezTo>
                  <a:lnTo>
                    <a:pt x="1491" y="1634"/>
                  </a:lnTo>
                  <a:cubicBezTo>
                    <a:pt x="1491" y="1597"/>
                    <a:pt x="1520" y="1567"/>
                    <a:pt x="1557" y="1567"/>
                  </a:cubicBezTo>
                  <a:lnTo>
                    <a:pt x="1584" y="1567"/>
                  </a:lnTo>
                  <a:lnTo>
                    <a:pt x="1584" y="1448"/>
                  </a:lnTo>
                  <a:cubicBezTo>
                    <a:pt x="1584" y="1423"/>
                    <a:pt x="1599" y="1400"/>
                    <a:pt x="1621" y="1388"/>
                  </a:cubicBezTo>
                  <a:cubicBezTo>
                    <a:pt x="1713" y="1343"/>
                    <a:pt x="1895" y="1266"/>
                    <a:pt x="2084" y="1266"/>
                  </a:cubicBezTo>
                  <a:cubicBezTo>
                    <a:pt x="2234" y="1266"/>
                    <a:pt x="2359" y="1316"/>
                    <a:pt x="2455" y="1414"/>
                  </a:cubicBezTo>
                  <a:cubicBezTo>
                    <a:pt x="2574" y="1538"/>
                    <a:pt x="2711" y="1600"/>
                    <a:pt x="2863" y="1600"/>
                  </a:cubicBezTo>
                  <a:cubicBezTo>
                    <a:pt x="2949" y="1600"/>
                    <a:pt x="3037" y="1580"/>
                    <a:pt x="3126" y="1540"/>
                  </a:cubicBezTo>
                  <a:cubicBezTo>
                    <a:pt x="3147" y="1530"/>
                    <a:pt x="3171" y="1532"/>
                    <a:pt x="3190" y="1545"/>
                  </a:cubicBezTo>
                  <a:cubicBezTo>
                    <a:pt x="3199" y="1550"/>
                    <a:pt x="3206" y="1558"/>
                    <a:pt x="3211" y="1567"/>
                  </a:cubicBezTo>
                  <a:lnTo>
                    <a:pt x="3248" y="1567"/>
                  </a:lnTo>
                  <a:cubicBezTo>
                    <a:pt x="3284" y="1567"/>
                    <a:pt x="3314" y="1597"/>
                    <a:pt x="3314" y="1634"/>
                  </a:cubicBezTo>
                  <a:lnTo>
                    <a:pt x="3314" y="1743"/>
                  </a:lnTo>
                  <a:cubicBezTo>
                    <a:pt x="3314" y="1766"/>
                    <a:pt x="3303" y="1787"/>
                    <a:pt x="3284" y="1799"/>
                  </a:cubicBezTo>
                  <a:lnTo>
                    <a:pt x="3219" y="1841"/>
                  </a:lnTo>
                  <a:lnTo>
                    <a:pt x="3216" y="1869"/>
                  </a:lnTo>
                  <a:cubicBezTo>
                    <a:pt x="3195" y="2028"/>
                    <a:pt x="3105" y="2235"/>
                    <a:pt x="2976" y="2421"/>
                  </a:cubicBezTo>
                  <a:cubicBezTo>
                    <a:pt x="2813" y="2658"/>
                    <a:pt x="2661" y="2763"/>
                    <a:pt x="2582" y="2763"/>
                  </a:cubicBezTo>
                  <a:lnTo>
                    <a:pt x="2223" y="2763"/>
                  </a:lnTo>
                  <a:cubicBezTo>
                    <a:pt x="2144" y="2763"/>
                    <a:pt x="1991" y="2658"/>
                    <a:pt x="1828" y="2421"/>
                  </a:cubicBezTo>
                  <a:cubicBezTo>
                    <a:pt x="1700" y="2235"/>
                    <a:pt x="1610" y="2028"/>
                    <a:pt x="1589" y="1869"/>
                  </a:cubicBezTo>
                  <a:close/>
                </a:path>
              </a:pathLst>
            </a:custGeom>
            <a:solidFill>
              <a:schemeClr val="accent1">
                <a:lumMod val="50000"/>
              </a:schemeClr>
            </a:solidFill>
            <a:ln>
              <a:noFill/>
            </a:ln>
          </p:spPr>
        </p:sp>
        <p:grpSp>
          <p:nvGrpSpPr>
            <p:cNvPr id="114" name="组合 65"/>
            <p:cNvGrpSpPr/>
            <p:nvPr/>
          </p:nvGrpSpPr>
          <p:grpSpPr>
            <a:xfrm>
              <a:off x="4153042" y="1710051"/>
              <a:ext cx="274711" cy="274711"/>
              <a:chOff x="5777423" y="2253798"/>
              <a:chExt cx="966021" cy="966021"/>
            </a:xfrm>
          </p:grpSpPr>
          <p:sp>
            <p:nvSpPr>
              <p:cNvPr id="115" name="椭圆 114"/>
              <p:cNvSpPr/>
              <p:nvPr/>
            </p:nvSpPr>
            <p:spPr>
              <a:xfrm>
                <a:off x="5809480" y="2292930"/>
                <a:ext cx="823187" cy="849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15">
                  <a:solidFill>
                    <a:schemeClr val="bg1"/>
                  </a:solidFill>
                  <a:latin typeface="微软雅黑" panose="020B0503020204020204" charset="-122"/>
                  <a:ea typeface="微软雅黑" panose="020B0503020204020204" charset="-122"/>
                </a:endParaRPr>
              </a:p>
            </p:txBody>
          </p:sp>
          <p:pic>
            <p:nvPicPr>
              <p:cNvPr id="121" name="图形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423" y="2253798"/>
                <a:ext cx="966021" cy="966021"/>
              </a:xfrm>
              <a:prstGeom prst="rect">
                <a:avLst/>
              </a:prstGeom>
            </p:spPr>
          </p:pic>
        </p:grpSp>
      </p:grpSp>
      <p:sp>
        <p:nvSpPr>
          <p:cNvPr id="130" name="矩形 129"/>
          <p:cNvSpPr/>
          <p:nvPr/>
        </p:nvSpPr>
        <p:spPr bwMode="auto">
          <a:xfrm>
            <a:off x="8075295" y="2129155"/>
            <a:ext cx="1847850" cy="2449195"/>
          </a:xfrm>
          <a:prstGeom prst="rect">
            <a:avLst/>
          </a:prstGeom>
          <a:solidFill>
            <a:schemeClr val="bg1">
              <a:lumMod val="95000"/>
            </a:schemeClr>
          </a:solidFill>
          <a:ln w="28575" cmpd="sng">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1219200" fontAlgn="auto">
              <a:spcBef>
                <a:spcPts val="0"/>
              </a:spcBef>
              <a:spcAft>
                <a:spcPts val="0"/>
              </a:spcAft>
            </a:pP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44" name="文本框 143"/>
          <p:cNvSpPr txBox="1"/>
          <p:nvPr/>
        </p:nvSpPr>
        <p:spPr>
          <a:xfrm>
            <a:off x="8084820" y="2113280"/>
            <a:ext cx="1848485" cy="2676525"/>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fontAlgn="auto">
              <a:lnSpc>
                <a:spcPct val="150000"/>
              </a:lnSpc>
            </a:pPr>
            <a:r>
              <a:rPr lang="zh-CN" altLang="en-US" dirty="0">
                <a:solidFill>
                  <a:schemeClr val="tx1"/>
                </a:solidFill>
              </a:rPr>
              <a:t>文件日志</a:t>
            </a:r>
            <a:endParaRPr lang="zh-CN" altLang="en-US" dirty="0">
              <a:solidFill>
                <a:schemeClr val="tx1"/>
              </a:solidFill>
            </a:endParaRPr>
          </a:p>
          <a:p>
            <a:pPr algn="ctr" fontAlgn="auto">
              <a:lnSpc>
                <a:spcPct val="150000"/>
              </a:lnSpc>
            </a:pPr>
            <a:r>
              <a:rPr lang="zh-CN" altLang="en-US" dirty="0">
                <a:solidFill>
                  <a:schemeClr val="tx1"/>
                </a:solidFill>
              </a:rPr>
              <a:t>登录日志</a:t>
            </a:r>
            <a:endParaRPr lang="zh-CN" altLang="en-US" dirty="0">
              <a:solidFill>
                <a:schemeClr val="tx1"/>
              </a:solidFill>
            </a:endParaRPr>
          </a:p>
          <a:p>
            <a:pPr algn="ctr" fontAlgn="auto">
              <a:lnSpc>
                <a:spcPct val="150000"/>
              </a:lnSpc>
            </a:pPr>
            <a:r>
              <a:rPr lang="zh-CN" altLang="en-US" dirty="0">
                <a:solidFill>
                  <a:schemeClr val="tx1"/>
                </a:solidFill>
              </a:rPr>
              <a:t>管理日志</a:t>
            </a:r>
            <a:endParaRPr lang="zh-CN" altLang="en-US" dirty="0">
              <a:solidFill>
                <a:schemeClr val="tx1"/>
              </a:solidFill>
            </a:endParaRPr>
          </a:p>
          <a:p>
            <a:pPr algn="ctr" fontAlgn="auto">
              <a:lnSpc>
                <a:spcPct val="150000"/>
              </a:lnSpc>
            </a:pPr>
            <a:r>
              <a:rPr lang="zh-CN" altLang="en-US" dirty="0">
                <a:solidFill>
                  <a:schemeClr val="tx1"/>
                </a:solidFill>
              </a:rPr>
              <a:t>授权文件查看</a:t>
            </a:r>
            <a:endParaRPr lang="zh-CN" altLang="en-US" dirty="0">
              <a:solidFill>
                <a:schemeClr val="tx1"/>
              </a:solidFill>
            </a:endParaRPr>
          </a:p>
          <a:p>
            <a:pPr algn="ctr" fontAlgn="auto">
              <a:lnSpc>
                <a:spcPct val="150000"/>
              </a:lnSpc>
            </a:pPr>
            <a:r>
              <a:rPr lang="zh-CN" altLang="en-US" dirty="0">
                <a:solidFill>
                  <a:schemeClr val="tx1"/>
                </a:solidFill>
              </a:rPr>
              <a:t>移动介质使用记录</a:t>
            </a:r>
            <a:endParaRPr lang="zh-CN" altLang="en-US" dirty="0">
              <a:solidFill>
                <a:schemeClr val="tx1"/>
              </a:solidFill>
            </a:endParaRPr>
          </a:p>
          <a:p>
            <a:pPr algn="ctr" fontAlgn="auto">
              <a:lnSpc>
                <a:spcPct val="150000"/>
              </a:lnSpc>
            </a:pPr>
            <a:r>
              <a:rPr lang="zh-CN" altLang="en-US" dirty="0">
                <a:solidFill>
                  <a:schemeClr val="tx1"/>
                </a:solidFill>
                <a:sym typeface="+mn-ea"/>
              </a:rPr>
              <a:t>流程监控</a:t>
            </a:r>
            <a:endParaRPr lang="zh-CN" altLang="en-US" dirty="0">
              <a:solidFill>
                <a:schemeClr val="tx1"/>
              </a:solidFill>
            </a:endParaRPr>
          </a:p>
          <a:p>
            <a:pPr algn="ctr" fontAlgn="auto">
              <a:lnSpc>
                <a:spcPct val="150000"/>
              </a:lnSpc>
            </a:pPr>
            <a:r>
              <a:rPr lang="zh-CN" altLang="en-US" dirty="0">
                <a:solidFill>
                  <a:schemeClr val="tx1"/>
                </a:solidFill>
              </a:rPr>
              <a:t>泄漏事件记录</a:t>
            </a:r>
            <a:endParaRPr lang="zh-CN" altLang="en-US" dirty="0">
              <a:solidFill>
                <a:schemeClr val="tx1"/>
              </a:solidFill>
            </a:endParaRPr>
          </a:p>
          <a:p>
            <a:pPr algn="ctr" fontAlgn="auto">
              <a:lnSpc>
                <a:spcPct val="150000"/>
              </a:lnSpc>
            </a:pPr>
            <a:endParaRPr lang="zh-CN" altLang="en-US" dirty="0">
              <a:solidFill>
                <a:schemeClr val="tx1"/>
              </a:solidFill>
            </a:endParaRPr>
          </a:p>
        </p:txBody>
      </p:sp>
      <p:sp>
        <p:nvSpPr>
          <p:cNvPr id="150" name="燕尾形箭头 149"/>
          <p:cNvSpPr/>
          <p:nvPr/>
        </p:nvSpPr>
        <p:spPr>
          <a:xfrm>
            <a:off x="10072370" y="3346450"/>
            <a:ext cx="534670" cy="2749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29"/>
          <p:cNvSpPr txBox="1"/>
          <p:nvPr/>
        </p:nvSpPr>
        <p:spPr>
          <a:xfrm>
            <a:off x="10393680" y="2682240"/>
            <a:ext cx="1731645" cy="1322070"/>
          </a:xfrm>
          <a:prstGeom prst="rect">
            <a:avLst/>
          </a:prstGeom>
          <a:noFill/>
        </p:spPr>
        <p:txBody>
          <a:bodyPr wrap="square" rtlCol="0">
            <a:spAutoFit/>
          </a:bodyPr>
          <a:lstStyle>
            <a:defPPr>
              <a:defRPr lang="zh-CN"/>
            </a:defPPr>
            <a:lvl1pPr>
              <a:defRPr sz="1400" b="1">
                <a:solidFill>
                  <a:schemeClr val="bg1"/>
                </a:solidFill>
                <a:latin typeface="微软雅黑" panose="020B0503020204020204" charset="-122"/>
                <a:ea typeface="微软雅黑" panose="020B0503020204020204" charset="-122"/>
              </a:defRPr>
            </a:lvl1pPr>
          </a:lstStyle>
          <a:p>
            <a:pPr algn="ctr"/>
            <a:r>
              <a:rPr lang="zh-CN" altLang="en-US" sz="1600" dirty="0">
                <a:solidFill>
                  <a:schemeClr val="accent1"/>
                </a:solidFill>
                <a:effectLst>
                  <a:outerShdw blurRad="38100" dist="25400" dir="5400000" algn="ctr" rotWithShape="0">
                    <a:srgbClr val="6E747A">
                      <a:alpha val="43000"/>
                    </a:srgbClr>
                  </a:outerShdw>
                </a:effectLst>
              </a:rPr>
              <a:t>可视化报表</a:t>
            </a:r>
            <a:endParaRPr lang="zh-CN" altLang="en-US" sz="1600" dirty="0">
              <a:solidFill>
                <a:schemeClr val="accent1"/>
              </a:solidFill>
              <a:effectLst>
                <a:outerShdw blurRad="38100" dist="25400" dir="5400000" algn="ctr" rotWithShape="0">
                  <a:srgbClr val="6E747A">
                    <a:alpha val="43000"/>
                  </a:srgbClr>
                </a:outerShdw>
              </a:effectLst>
            </a:endParaRPr>
          </a:p>
          <a:p>
            <a:pPr algn="ctr"/>
            <a:endParaRPr lang="zh-CN" altLang="en-US" sz="1600" dirty="0">
              <a:solidFill>
                <a:schemeClr val="tx1"/>
              </a:solidFill>
            </a:endParaRPr>
          </a:p>
          <a:p>
            <a:pPr algn="ctr"/>
            <a:r>
              <a:rPr lang="zh-CN" altLang="en-US" sz="1600" dirty="0">
                <a:solidFill>
                  <a:srgbClr val="FFC000"/>
                </a:solidFill>
                <a:effectLst>
                  <a:outerShdw blurRad="38100" dist="25400" dir="5400000" algn="ctr" rotWithShape="0">
                    <a:srgbClr val="6E747A">
                      <a:alpha val="43000"/>
                    </a:srgbClr>
                  </a:outerShdw>
                </a:effectLst>
              </a:rPr>
              <a:t>日志筛选查看</a:t>
            </a:r>
            <a:endParaRPr lang="zh-CN" altLang="en-US" sz="1600" dirty="0">
              <a:solidFill>
                <a:schemeClr val="tx1"/>
              </a:solidFill>
            </a:endParaRPr>
          </a:p>
          <a:p>
            <a:pPr algn="ctr"/>
            <a:endParaRPr lang="zh-CN" altLang="en-US" sz="1600" dirty="0">
              <a:solidFill>
                <a:schemeClr val="tx1"/>
              </a:solidFill>
            </a:endParaRPr>
          </a:p>
          <a:p>
            <a:pPr algn="ctr"/>
            <a:r>
              <a:rPr lang="zh-CN" altLang="en-US" sz="1600" dirty="0">
                <a:solidFill>
                  <a:srgbClr val="7030A0"/>
                </a:solidFill>
                <a:effectLst>
                  <a:outerShdw blurRad="38100" dist="25400" dir="5400000" algn="ctr" rotWithShape="0">
                    <a:srgbClr val="6E747A">
                      <a:alpha val="43000"/>
                    </a:srgbClr>
                  </a:outerShdw>
                </a:effectLst>
              </a:rPr>
              <a:t>日志筛选导出</a:t>
            </a:r>
            <a:endParaRPr lang="zh-CN" altLang="en-US" sz="1600" dirty="0">
              <a:solidFill>
                <a:srgbClr val="7030A0"/>
              </a:solidFill>
              <a:effectLst>
                <a:outerShdw blurRad="38100" dist="25400" dir="5400000" algn="ctr" rotWithShape="0">
                  <a:srgbClr val="6E747A">
                    <a:alpha val="43000"/>
                  </a:srgbClr>
                </a:outerShdw>
              </a:effectLst>
            </a:endParaRPr>
          </a:p>
        </p:txBody>
      </p:sp>
      <p:sp>
        <p:nvSpPr>
          <p:cNvPr id="166" name="文本框 165"/>
          <p:cNvSpPr txBox="1"/>
          <p:nvPr/>
        </p:nvSpPr>
        <p:spPr>
          <a:xfrm>
            <a:off x="6710045" y="5044440"/>
            <a:ext cx="5415280" cy="829945"/>
          </a:xfrm>
          <a:prstGeom prst="rect">
            <a:avLst/>
          </a:prstGeom>
          <a:noFill/>
        </p:spPr>
        <p:txBody>
          <a:bodyPr wrap="square" rtlCol="0">
            <a:spAutoFit/>
          </a:bodyPr>
          <a:lstStyle/>
          <a:p>
            <a:pPr marL="285750" indent="-285750" algn="l">
              <a:lnSpc>
                <a:spcPct val="150000"/>
              </a:lnSpc>
              <a:buClr>
                <a:schemeClr val="accent1"/>
              </a:buClr>
              <a:buSzTx/>
              <a:buFont typeface="Wingdings" panose="05000000000000000000" pitchFamily="2" charset="2"/>
              <a:buChar char="l"/>
            </a:pPr>
            <a:r>
              <a:rPr lang="zh-CN" altLang="en-US" sz="1600" dirty="0">
                <a:solidFill>
                  <a:schemeClr val="tx1"/>
                </a:solidFill>
                <a:latin typeface="微软雅黑" panose="020B0503020204020204" charset="-122"/>
                <a:ea typeface="微软雅黑" panose="020B0503020204020204" charset="-122"/>
                <a:sym typeface="+mn-ea"/>
              </a:rPr>
              <a:t>每种日志详细记录了操作人、操作终端、操作时间以及对应的操作内容等，便于管理员</a:t>
            </a:r>
            <a:r>
              <a:rPr lang="zh-CN" altLang="en-US" sz="1600" b="1" dirty="0">
                <a:solidFill>
                  <a:srgbClr val="C00000"/>
                </a:solidFill>
                <a:latin typeface="微软雅黑" panose="020B0503020204020204" charset="-122"/>
                <a:ea typeface="微软雅黑" panose="020B0503020204020204" charset="-122"/>
              </a:rPr>
              <a:t>追溯审计</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矩形: 圆角 70"/>
          <p:cNvSpPr/>
          <p:nvPr/>
        </p:nvSpPr>
        <p:spPr>
          <a:xfrm flipV="1">
            <a:off x="4599305" y="1072515"/>
            <a:ext cx="7329170" cy="875030"/>
          </a:xfrm>
          <a:prstGeom prst="roundRect">
            <a:avLst>
              <a:gd name="adj" fmla="val 1594"/>
            </a:avLst>
          </a:prstGeom>
          <a:gradFill>
            <a:gsLst>
              <a:gs pos="100000">
                <a:schemeClr val="accent1">
                  <a:lumMod val="5000"/>
                  <a:lumOff val="95000"/>
                  <a:alpha val="0"/>
                </a:schemeClr>
              </a:gs>
              <a:gs pos="6000">
                <a:schemeClr val="accent5">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3" name="矩形: 圆角 70"/>
          <p:cNvSpPr/>
          <p:nvPr/>
        </p:nvSpPr>
        <p:spPr>
          <a:xfrm flipV="1">
            <a:off x="220345" y="1072515"/>
            <a:ext cx="4212590" cy="1155700"/>
          </a:xfrm>
          <a:prstGeom prst="roundRect">
            <a:avLst>
              <a:gd name="adj" fmla="val 1594"/>
            </a:avLst>
          </a:prstGeom>
          <a:gradFill>
            <a:gsLst>
              <a:gs pos="85000">
                <a:schemeClr val="accent1">
                  <a:lumMod val="5000"/>
                  <a:lumOff val="95000"/>
                  <a:alpha val="0"/>
                </a:schemeClr>
              </a:gs>
              <a:gs pos="0">
                <a:srgbClr val="C00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4870275" cy="429895"/>
          </a:xfrm>
          <a:prstGeom prst="rect">
            <a:avLst/>
          </a:prstGeom>
          <a:noFill/>
        </p:spPr>
        <p:txBody>
          <a:bodyPr wrap="square" rtlCol="0">
            <a:spAutoFit/>
          </a:bodyPr>
          <a:lstStyle/>
          <a:p>
            <a:pPr algn="l"/>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1.1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数据泄漏事件频发</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21" name="组合 45"/>
          <p:cNvGrpSpPr/>
          <p:nvPr/>
        </p:nvGrpSpPr>
        <p:grpSpPr>
          <a:xfrm>
            <a:off x="473674" y="1136015"/>
            <a:ext cx="11454801" cy="4716145"/>
            <a:chOff x="1286" y="2099"/>
            <a:chExt cx="17499" cy="7427"/>
          </a:xfrm>
        </p:grpSpPr>
        <p:sp>
          <p:nvSpPr>
            <p:cNvPr id="27" name="TextBox 96"/>
            <p:cNvSpPr txBox="1"/>
            <p:nvPr/>
          </p:nvSpPr>
          <p:spPr>
            <a:xfrm>
              <a:off x="1591" y="2099"/>
              <a:ext cx="5744" cy="490"/>
            </a:xfrm>
            <a:prstGeom prst="rect">
              <a:avLst/>
            </a:prstGeom>
            <a:noFill/>
            <a:ln w="9525">
              <a:noFill/>
            </a:ln>
          </p:spPr>
          <p:txBody>
            <a:bodyPr wrap="square" lIns="91422" tIns="45711" rIns="91422" bIns="45711" anchor="t">
              <a:spAutoFit/>
            </a:bodyPr>
            <a:lstStyle/>
            <a:p>
              <a:pPr algn="ctr">
                <a:lnSpc>
                  <a:spcPct val="80000"/>
                </a:lnSpc>
              </a:pPr>
              <a:r>
                <a:rPr lang="zh-CN" altLang="en-US" b="1" dirty="0">
                  <a:solidFill>
                    <a:schemeClr val="bg1"/>
                  </a:solidFill>
                  <a:latin typeface="微软雅黑" panose="020B0503020204020204" charset="-122"/>
                  <a:ea typeface="微软雅黑" panose="020B0503020204020204" charset="-122"/>
                </a:rPr>
                <a:t>国内数据泄漏事件</a:t>
              </a:r>
              <a:endParaRPr lang="zh-CN" altLang="en-US" b="1" dirty="0">
                <a:solidFill>
                  <a:schemeClr val="bg1"/>
                </a:solidFill>
                <a:latin typeface="微软雅黑" panose="020B0503020204020204" charset="-122"/>
                <a:ea typeface="微软雅黑" panose="020B0503020204020204" charset="-122"/>
              </a:endParaRPr>
            </a:p>
          </p:txBody>
        </p:sp>
        <p:sp>
          <p:nvSpPr>
            <p:cNvPr id="28" name="TextBox 96"/>
            <p:cNvSpPr txBox="1"/>
            <p:nvPr/>
          </p:nvSpPr>
          <p:spPr>
            <a:xfrm>
              <a:off x="1286" y="3032"/>
              <a:ext cx="5660" cy="5909"/>
            </a:xfrm>
            <a:prstGeom prst="rect">
              <a:avLst/>
            </a:prstGeom>
            <a:noFill/>
            <a:ln w="9525">
              <a:noFill/>
            </a:ln>
          </p:spPr>
          <p:txBody>
            <a:bodyPr wrap="square" lIns="91422" tIns="45711" rIns="91422" bIns="45711" anchor="ctr">
              <a:spAutoFit/>
            </a:bodyPr>
            <a:lstStyle/>
            <a:p>
              <a:pPr algn="just"/>
              <a:r>
                <a:rPr lang="zh-CN" altLang="en-US" sz="1400" dirty="0">
                  <a:solidFill>
                    <a:srgbClr val="404040"/>
                  </a:solidFill>
                  <a:latin typeface="微软雅黑" panose="020B0503020204020204" charset="-122"/>
                  <a:ea typeface="微软雅黑" panose="020B0503020204020204" charset="-122"/>
                </a:rPr>
                <a:t>1、</a:t>
              </a:r>
              <a:r>
                <a:rPr lang="zh-CN" altLang="en-US" sz="1400" b="1" dirty="0">
                  <a:solidFill>
                    <a:srgbClr val="404040"/>
                  </a:solidFill>
                  <a:latin typeface="微软雅黑" panose="020B0503020204020204" charset="-122"/>
                  <a:ea typeface="微软雅黑" panose="020B0503020204020204" charset="-122"/>
                </a:rPr>
                <a:t>微博</a:t>
              </a:r>
              <a:r>
                <a:rPr lang="en-US" altLang="zh-CN" sz="1400" dirty="0">
                  <a:solidFill>
                    <a:srgbClr val="404040"/>
                  </a:solidFill>
                  <a:latin typeface="微软雅黑" panose="020B0503020204020204" charset="-122"/>
                  <a:ea typeface="微软雅黑" panose="020B0503020204020204" charset="-122"/>
                </a:rPr>
                <a:t>5.38</a:t>
              </a:r>
              <a:r>
                <a:rPr lang="zh-CN" altLang="en-US" sz="1400" dirty="0">
                  <a:solidFill>
                    <a:srgbClr val="404040"/>
                  </a:solidFill>
                  <a:latin typeface="微软雅黑" panose="020B0503020204020204" charset="-122"/>
                  <a:ea typeface="微软雅黑" panose="020B0503020204020204" charset="-122"/>
                </a:rPr>
                <a:t>亿账号信息在暗网出售，其中，</a:t>
              </a:r>
              <a:r>
                <a:rPr lang="en-US" altLang="zh-CN" sz="1400" dirty="0">
                  <a:solidFill>
                    <a:srgbClr val="404040"/>
                  </a:solidFill>
                  <a:latin typeface="微软雅黑" panose="020B0503020204020204" charset="-122"/>
                  <a:ea typeface="微软雅黑" panose="020B0503020204020204" charset="-122"/>
                </a:rPr>
                <a:t>1.72</a:t>
              </a:r>
              <a:r>
                <a:rPr lang="zh-CN" altLang="en-US" sz="1400" dirty="0">
                  <a:solidFill>
                    <a:srgbClr val="404040"/>
                  </a:solidFill>
                  <a:latin typeface="微软雅黑" panose="020B0503020204020204" charset="-122"/>
                  <a:ea typeface="微软雅黑" panose="020B0503020204020204" charset="-122"/>
                </a:rPr>
                <a:t>亿条有账户基本信息</a:t>
              </a:r>
              <a:endParaRPr lang="en-US" altLang="zh-CN" sz="1400" dirty="0">
                <a:solidFill>
                  <a:srgbClr val="404040"/>
                </a:solidFill>
                <a:latin typeface="微软雅黑" panose="020B0503020204020204" charset="-122"/>
                <a:ea typeface="微软雅黑" panose="020B0503020204020204" charset="-122"/>
              </a:endParaRPr>
            </a:p>
            <a:p>
              <a:pPr algn="just"/>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2、中国台湾发生重大个人数据泄漏事件，</a:t>
              </a:r>
              <a:r>
                <a:rPr lang="en-US" altLang="zh-CN" sz="1400" b="1" dirty="0">
                  <a:solidFill>
                    <a:srgbClr val="404040"/>
                  </a:solidFill>
                  <a:latin typeface="微软雅黑" panose="020B0503020204020204" charset="-122"/>
                  <a:ea typeface="微软雅黑" panose="020B0503020204020204" charset="-122"/>
                </a:rPr>
                <a:t>84%</a:t>
              </a:r>
              <a:r>
                <a:rPr lang="zh-CN" altLang="en-US" sz="1400" b="1" dirty="0">
                  <a:solidFill>
                    <a:srgbClr val="404040"/>
                  </a:solidFill>
                  <a:latin typeface="微软雅黑" panose="020B0503020204020204" charset="-122"/>
                  <a:ea typeface="微软雅黑" panose="020B0503020204020204" charset="-122"/>
                </a:rPr>
                <a:t>台湾人民</a:t>
              </a:r>
              <a:r>
                <a:rPr lang="zh-CN" altLang="en-US" sz="1400" dirty="0">
                  <a:solidFill>
                    <a:srgbClr val="404040"/>
                  </a:solidFill>
                  <a:latin typeface="微软雅黑" panose="020B0503020204020204" charset="-122"/>
                  <a:ea typeface="微软雅黑" panose="020B0503020204020204" charset="-122"/>
                </a:rPr>
                <a:t>的个人隐私数据泄漏</a:t>
              </a:r>
              <a:endParaRPr lang="zh-CN" altLang="en-US" sz="1400" dirty="0">
                <a:solidFill>
                  <a:srgbClr val="404040"/>
                </a:solidFill>
                <a:latin typeface="微软雅黑" panose="020B0503020204020204" charset="-122"/>
                <a:ea typeface="微软雅黑" panose="020B0503020204020204" charset="-122"/>
              </a:endParaRPr>
            </a:p>
            <a:p>
              <a:pPr algn="just"/>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3、</a:t>
              </a:r>
              <a:r>
                <a:rPr lang="zh-CN" altLang="en-US" sz="1400" b="1" dirty="0">
                  <a:solidFill>
                    <a:srgbClr val="404040"/>
                  </a:solidFill>
                  <a:latin typeface="微软雅黑" panose="020B0503020204020204" charset="-122"/>
                  <a:ea typeface="微软雅黑" panose="020B0503020204020204" charset="-122"/>
                </a:rPr>
                <a:t>深网视界</a:t>
              </a:r>
              <a:r>
                <a:rPr lang="zh-CN" altLang="en-US" sz="1400" dirty="0">
                  <a:solidFill>
                    <a:srgbClr val="404040"/>
                  </a:solidFill>
                  <a:latin typeface="微软雅黑" panose="020B0503020204020204" charset="-122"/>
                  <a:ea typeface="微软雅黑" panose="020B0503020204020204" charset="-122"/>
                </a:rPr>
                <a:t>（AI安防）泄漏250万人的人脸</a:t>
              </a:r>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     数据</a:t>
              </a:r>
              <a:endParaRPr lang="en-US" altLang="zh-CN" sz="1400" dirty="0">
                <a:solidFill>
                  <a:srgbClr val="404040"/>
                </a:solidFill>
                <a:latin typeface="微软雅黑" panose="020B0503020204020204" charset="-122"/>
                <a:ea typeface="微软雅黑" panose="020B0503020204020204" charset="-122"/>
              </a:endParaRPr>
            </a:p>
            <a:p>
              <a:pPr algn="just"/>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4</a:t>
              </a:r>
              <a:r>
                <a:rPr lang="zh-CN" altLang="en-US" sz="1400" b="1" dirty="0">
                  <a:solidFill>
                    <a:srgbClr val="404040"/>
                  </a:solidFill>
                  <a:latin typeface="微软雅黑" panose="020B0503020204020204" charset="-122"/>
                  <a:ea typeface="微软雅黑" panose="020B0503020204020204" charset="-122"/>
                </a:rPr>
                <a:t>、PACS服务器</a:t>
              </a:r>
              <a:r>
                <a:rPr lang="zh-CN" altLang="en-US" sz="1400" dirty="0">
                  <a:solidFill>
                    <a:srgbClr val="404040"/>
                  </a:solidFill>
                  <a:latin typeface="微软雅黑" panose="020B0503020204020204" charset="-122"/>
                  <a:ea typeface="微软雅黑" panose="020B0503020204020204" charset="-122"/>
                </a:rPr>
                <a:t>泄漏涉及中国近28万条患者</a:t>
              </a:r>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     记录</a:t>
              </a:r>
              <a:endParaRPr lang="en-US" altLang="zh-CN" sz="1400" dirty="0">
                <a:solidFill>
                  <a:srgbClr val="404040"/>
                </a:solidFill>
                <a:latin typeface="微软雅黑" panose="020B0503020204020204" charset="-122"/>
                <a:ea typeface="微软雅黑" panose="020B0503020204020204" charset="-122"/>
              </a:endParaRPr>
            </a:p>
            <a:p>
              <a:pPr algn="just"/>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5、</a:t>
              </a:r>
              <a:r>
                <a:rPr lang="zh-CN" altLang="en-US" sz="1400" b="1" dirty="0">
                  <a:solidFill>
                    <a:srgbClr val="404040"/>
                  </a:solidFill>
                  <a:latin typeface="微软雅黑" panose="020B0503020204020204" charset="-122"/>
                  <a:ea typeface="微软雅黑" panose="020B0503020204020204" charset="-122"/>
                </a:rPr>
                <a:t>哔哩哔哩</a:t>
              </a:r>
              <a:r>
                <a:rPr lang="zh-CN" altLang="en-US" sz="1400" dirty="0">
                  <a:solidFill>
                    <a:srgbClr val="404040"/>
                  </a:solidFill>
                  <a:latin typeface="微软雅黑" panose="020B0503020204020204" charset="-122"/>
                  <a:ea typeface="微软雅黑" panose="020B0503020204020204" charset="-122"/>
                </a:rPr>
                <a:t>公司（B站）后台源码泄漏涉及</a:t>
              </a:r>
              <a:endParaRPr lang="zh-CN" altLang="en-US" sz="1400" dirty="0">
                <a:solidFill>
                  <a:srgbClr val="404040"/>
                </a:solidFill>
                <a:latin typeface="微软雅黑" panose="020B0503020204020204" charset="-122"/>
                <a:ea typeface="微软雅黑" panose="020B0503020204020204" charset="-122"/>
              </a:endParaRPr>
            </a:p>
            <a:p>
              <a:pPr algn="just"/>
              <a:r>
                <a:rPr lang="zh-CN" altLang="en-US" sz="1400" dirty="0">
                  <a:solidFill>
                    <a:srgbClr val="404040"/>
                  </a:solidFill>
                  <a:latin typeface="微软雅黑" panose="020B0503020204020204" charset="-122"/>
                  <a:ea typeface="微软雅黑" panose="020B0503020204020204" charset="-122"/>
                </a:rPr>
                <a:t>     多个用户密码</a:t>
              </a:r>
              <a:endParaRPr lang="en-US" altLang="zh-CN" sz="1400" dirty="0">
                <a:solidFill>
                  <a:srgbClr val="404040"/>
                </a:solidFill>
                <a:latin typeface="微软雅黑" panose="020B0503020204020204" charset="-122"/>
                <a:ea typeface="微软雅黑" panose="020B0503020204020204" charset="-122"/>
              </a:endParaRPr>
            </a:p>
            <a:p>
              <a:pPr algn="just"/>
              <a:endParaRPr lang="en-US" altLang="zh-CN" sz="1400" dirty="0">
                <a:solidFill>
                  <a:srgbClr val="404040"/>
                </a:solidFill>
                <a:latin typeface="微软雅黑" panose="020B0503020204020204" charset="-122"/>
                <a:ea typeface="微软雅黑" panose="020B0503020204020204" charset="-122"/>
              </a:endParaRPr>
            </a:p>
            <a:p>
              <a:pPr algn="just"/>
              <a:r>
                <a:rPr lang="en-US" altLang="zh-CN" sz="1400" dirty="0">
                  <a:solidFill>
                    <a:srgbClr val="404040"/>
                  </a:solidFill>
                  <a:latin typeface="微软雅黑" panose="020B0503020204020204" charset="-122"/>
                  <a:ea typeface="微软雅黑" panose="020B0503020204020204" charset="-122"/>
                </a:rPr>
                <a:t>6</a:t>
              </a:r>
              <a:r>
                <a:rPr lang="zh-CN" altLang="en-US" sz="1400" dirty="0">
                  <a:solidFill>
                    <a:srgbClr val="404040"/>
                  </a:solidFill>
                  <a:latin typeface="微软雅黑" panose="020B0503020204020204" charset="-122"/>
                  <a:ea typeface="微软雅黑" panose="020B0503020204020204" charset="-122"/>
                </a:rPr>
                <a:t>、</a:t>
              </a:r>
              <a:r>
                <a:rPr lang="zh-CN" altLang="en-US" sz="1400" b="1" dirty="0">
                  <a:solidFill>
                    <a:srgbClr val="404040"/>
                  </a:solidFill>
                  <a:latin typeface="微软雅黑" panose="020B0503020204020204" charset="-122"/>
                  <a:ea typeface="微软雅黑" panose="020B0503020204020204" charset="-122"/>
                </a:rPr>
                <a:t>建行</a:t>
              </a:r>
              <a:r>
                <a:rPr lang="zh-CN" altLang="en-US" sz="1400" dirty="0">
                  <a:solidFill>
                    <a:srgbClr val="404040"/>
                  </a:solidFill>
                  <a:latin typeface="微软雅黑" panose="020B0503020204020204" charset="-122"/>
                  <a:ea typeface="微软雅黑" panose="020B0503020204020204" charset="-122"/>
                </a:rPr>
                <a:t>数据泄漏事件（个人信息贩卖），因“数据问题”被罚款</a:t>
              </a:r>
              <a:r>
                <a:rPr lang="en-US" altLang="zh-CN" sz="1400" dirty="0">
                  <a:solidFill>
                    <a:srgbClr val="404040"/>
                  </a:solidFill>
                  <a:latin typeface="微软雅黑" panose="020B0503020204020204" charset="-122"/>
                  <a:ea typeface="微软雅黑" panose="020B0503020204020204" charset="-122"/>
                </a:rPr>
                <a:t>230</a:t>
              </a:r>
              <a:r>
                <a:rPr lang="zh-CN" altLang="en-US" sz="1400" dirty="0">
                  <a:solidFill>
                    <a:srgbClr val="404040"/>
                  </a:solidFill>
                  <a:latin typeface="微软雅黑" panose="020B0503020204020204" charset="-122"/>
                  <a:ea typeface="微软雅黑" panose="020B0503020204020204" charset="-122"/>
                </a:rPr>
                <a:t>万元</a:t>
              </a:r>
              <a:endParaRPr lang="zh-CN" altLang="en-US" sz="1400" dirty="0">
                <a:solidFill>
                  <a:srgbClr val="404040"/>
                </a:solidFill>
                <a:latin typeface="微软雅黑" panose="020B0503020204020204" charset="-122"/>
                <a:ea typeface="微软雅黑" panose="020B0503020204020204" charset="-122"/>
              </a:endParaRPr>
            </a:p>
          </p:txBody>
        </p:sp>
        <p:sp>
          <p:nvSpPr>
            <p:cNvPr id="31" name="TextBox 96"/>
            <p:cNvSpPr txBox="1"/>
            <p:nvPr/>
          </p:nvSpPr>
          <p:spPr>
            <a:xfrm>
              <a:off x="8873" y="2133"/>
              <a:ext cx="9912" cy="490"/>
            </a:xfrm>
            <a:prstGeom prst="rect">
              <a:avLst/>
            </a:prstGeom>
            <a:noFill/>
            <a:ln w="9525">
              <a:noFill/>
            </a:ln>
          </p:spPr>
          <p:txBody>
            <a:bodyPr wrap="square" lIns="91422" tIns="45711" rIns="91422" bIns="45711" anchor="t">
              <a:spAutoFit/>
            </a:bodyPr>
            <a:lstStyle/>
            <a:p>
              <a:pPr algn="ctr">
                <a:lnSpc>
                  <a:spcPct val="80000"/>
                </a:lnSpc>
              </a:pPr>
              <a:r>
                <a:rPr lang="zh-CN" altLang="en-US" b="1" dirty="0">
                  <a:solidFill>
                    <a:schemeClr val="bg1"/>
                  </a:solidFill>
                  <a:latin typeface="微软雅黑" panose="020B0503020204020204" charset="-122"/>
                  <a:ea typeface="微软雅黑" panose="020B0503020204020204" charset="-122"/>
                </a:rPr>
                <a:t>国外数据泄漏事件</a:t>
              </a:r>
              <a:endParaRPr lang="zh-CN" altLang="en-US" b="1" dirty="0">
                <a:solidFill>
                  <a:schemeClr val="bg1"/>
                </a:solidFill>
                <a:latin typeface="微软雅黑" panose="020B0503020204020204" charset="-122"/>
                <a:ea typeface="微软雅黑" panose="020B0503020204020204" charset="-122"/>
              </a:endParaRPr>
            </a:p>
          </p:txBody>
        </p:sp>
        <p:sp>
          <p:nvSpPr>
            <p:cNvPr id="32" name="TextBox 96"/>
            <p:cNvSpPr txBox="1"/>
            <p:nvPr/>
          </p:nvSpPr>
          <p:spPr>
            <a:xfrm>
              <a:off x="7869" y="2986"/>
              <a:ext cx="10753" cy="6540"/>
            </a:xfrm>
            <a:prstGeom prst="rect">
              <a:avLst/>
            </a:prstGeom>
            <a:noFill/>
            <a:ln w="9525">
              <a:noFill/>
            </a:ln>
          </p:spPr>
          <p:txBody>
            <a:bodyPr wrap="square" lIns="91422" tIns="45711" rIns="91422" bIns="45711" anchor="ctr">
              <a:spAutoFit/>
            </a:bodyPr>
            <a:lstStyle/>
            <a:p>
              <a:pPr algn="just"/>
              <a:r>
                <a:rPr lang="zh-CN" altLang="en-US" sz="1200" dirty="0">
                  <a:solidFill>
                    <a:srgbClr val="404040"/>
                  </a:solidFill>
                  <a:latin typeface="微软雅黑" panose="020B0503020204020204" charset="-122"/>
                  <a:ea typeface="微软雅黑" panose="020B0503020204020204" charset="-122"/>
                </a:rPr>
                <a:t>1、</a:t>
              </a:r>
              <a:r>
                <a:rPr lang="en-US" altLang="zh-CN" sz="1200" dirty="0">
                  <a:solidFill>
                    <a:srgbClr val="404040"/>
                  </a:solidFill>
                  <a:latin typeface="微软雅黑" panose="020B0503020204020204" charset="-122"/>
                  <a:ea typeface="微软雅黑" panose="020B0503020204020204" charset="-122"/>
                </a:rPr>
                <a:t>ZOOM</a:t>
              </a:r>
              <a:r>
                <a:rPr lang="zh-CN" altLang="en-US" sz="1200" dirty="0">
                  <a:solidFill>
                    <a:srgbClr val="404040"/>
                  </a:solidFill>
                  <a:latin typeface="微软雅黑" panose="020B0503020204020204" charset="-122"/>
                  <a:ea typeface="微软雅黑" panose="020B0503020204020204" charset="-122"/>
                </a:rPr>
                <a:t>云存储空间中</a:t>
              </a:r>
              <a:r>
                <a:rPr lang="en-US" altLang="zh-CN" sz="1200" dirty="0">
                  <a:solidFill>
                    <a:srgbClr val="404040"/>
                  </a:solidFill>
                  <a:latin typeface="微软雅黑" panose="020B0503020204020204" charset="-122"/>
                  <a:ea typeface="微软雅黑" panose="020B0503020204020204" charset="-122"/>
                </a:rPr>
                <a:t>15000</a:t>
              </a:r>
              <a:r>
                <a:rPr lang="zh-CN" altLang="en-US" sz="1200" dirty="0">
                  <a:solidFill>
                    <a:srgbClr val="404040"/>
                  </a:solidFill>
                  <a:latin typeface="微软雅黑" panose="020B0503020204020204" charset="-122"/>
                  <a:ea typeface="微软雅黑" panose="020B0503020204020204" charset="-122"/>
                </a:rPr>
                <a:t>个视频被任意观看，超</a:t>
              </a:r>
              <a:r>
                <a:rPr lang="en-US" altLang="zh-CN" sz="1200" dirty="0">
                  <a:solidFill>
                    <a:srgbClr val="404040"/>
                  </a:solidFill>
                  <a:latin typeface="微软雅黑" panose="020B0503020204020204" charset="-122"/>
                  <a:ea typeface="微软雅黑" panose="020B0503020204020204" charset="-122"/>
                </a:rPr>
                <a:t>50</a:t>
              </a:r>
              <a:r>
                <a:rPr lang="zh-CN" altLang="en-US" sz="1200" dirty="0">
                  <a:solidFill>
                    <a:srgbClr val="404040"/>
                  </a:solidFill>
                  <a:latin typeface="微软雅黑" panose="020B0503020204020204" charset="-122"/>
                  <a:ea typeface="微软雅黑" panose="020B0503020204020204" charset="-122"/>
                </a:rPr>
                <a:t>万个</a:t>
              </a:r>
              <a:r>
                <a:rPr lang="en-US" altLang="zh-CN" sz="1200" dirty="0">
                  <a:solidFill>
                    <a:srgbClr val="404040"/>
                  </a:solidFill>
                  <a:latin typeface="微软雅黑" panose="020B0503020204020204" charset="-122"/>
                  <a:ea typeface="微软雅黑" panose="020B0503020204020204" charset="-122"/>
                </a:rPr>
                <a:t>Zoom</a:t>
              </a:r>
              <a:r>
                <a:rPr lang="zh-CN" altLang="en-US" sz="1200" dirty="0">
                  <a:solidFill>
                    <a:srgbClr val="404040"/>
                  </a:solidFill>
                  <a:latin typeface="微软雅黑" panose="020B0503020204020204" charset="-122"/>
                  <a:ea typeface="微软雅黑" panose="020B0503020204020204" charset="-122"/>
                </a:rPr>
                <a:t>账户泄漏</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2、电信巨头</a:t>
              </a:r>
              <a:r>
                <a:rPr lang="en-US" altLang="zh-CN" sz="1200" dirty="0">
                  <a:solidFill>
                    <a:srgbClr val="404040"/>
                  </a:solidFill>
                  <a:latin typeface="微软雅黑" panose="020B0503020204020204" charset="-122"/>
                  <a:ea typeface="微软雅黑" panose="020B0503020204020204" charset="-122"/>
                </a:rPr>
                <a:t>T-Mobile</a:t>
              </a:r>
              <a:r>
                <a:rPr lang="zh-CN" altLang="en-US" sz="1200" dirty="0">
                  <a:solidFill>
                    <a:srgbClr val="404040"/>
                  </a:solidFill>
                  <a:latin typeface="微软雅黑" panose="020B0503020204020204" charset="-122"/>
                  <a:ea typeface="微软雅黑" panose="020B0503020204020204" charset="-122"/>
                </a:rPr>
                <a:t>数据泄漏导致用户个人和财务信息泄漏</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3、美国电子邮件验证公司Verifications.io的数据库泄漏超过8亿电子邮件地址信息</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4、澳大利亚 </a:t>
              </a:r>
              <a:r>
                <a:rPr lang="en-US" altLang="zh-CN" sz="1200" dirty="0">
                  <a:solidFill>
                    <a:srgbClr val="404040"/>
                  </a:solidFill>
                  <a:latin typeface="微软雅黑" panose="020B0503020204020204" charset="-122"/>
                  <a:ea typeface="微软雅黑" panose="020B0503020204020204" charset="-122"/>
                </a:rPr>
                <a:t>P&amp;N </a:t>
              </a:r>
              <a:r>
                <a:rPr lang="zh-CN" altLang="en-US" sz="1200" dirty="0">
                  <a:solidFill>
                    <a:srgbClr val="404040"/>
                  </a:solidFill>
                  <a:latin typeface="微软雅黑" panose="020B0503020204020204" charset="-122"/>
                  <a:ea typeface="微软雅黑" panose="020B0503020204020204" charset="-122"/>
                </a:rPr>
                <a:t>银行发生数据泄漏，导致</a:t>
              </a:r>
              <a:r>
                <a:rPr lang="en-US" altLang="zh-CN" sz="1200" dirty="0">
                  <a:solidFill>
                    <a:srgbClr val="404040"/>
                  </a:solidFill>
                  <a:latin typeface="微软雅黑" panose="020B0503020204020204" charset="-122"/>
                  <a:ea typeface="微软雅黑" panose="020B0503020204020204" charset="-122"/>
                </a:rPr>
                <a:t>10</a:t>
              </a:r>
              <a:r>
                <a:rPr lang="zh-CN" altLang="en-US" sz="1200" dirty="0">
                  <a:solidFill>
                    <a:srgbClr val="404040"/>
                  </a:solidFill>
                  <a:latin typeface="微软雅黑" panose="020B0503020204020204" charset="-122"/>
                  <a:ea typeface="微软雅黑" panose="020B0503020204020204" charset="-122"/>
                </a:rPr>
                <a:t>万个人信息和隐私账户信息被泄漏</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5、美国第一资本投资国际集团Capital One泄漏1.06亿信用记录</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6、印度移动支付应用程序</a:t>
              </a:r>
              <a:r>
                <a:rPr lang="en-US" altLang="zh-CN" sz="1200" dirty="0">
                  <a:solidFill>
                    <a:srgbClr val="404040"/>
                  </a:solidFill>
                  <a:latin typeface="微软雅黑" panose="020B0503020204020204" charset="-122"/>
                  <a:ea typeface="微软雅黑" panose="020B0503020204020204" charset="-122"/>
                </a:rPr>
                <a:t>BHIM</a:t>
              </a:r>
              <a:r>
                <a:rPr lang="zh-CN" altLang="en-US" sz="1200" dirty="0">
                  <a:solidFill>
                    <a:srgbClr val="404040"/>
                  </a:solidFill>
                  <a:latin typeface="微软雅黑" panose="020B0503020204020204" charset="-122"/>
                  <a:ea typeface="微软雅黑" panose="020B0503020204020204" charset="-122"/>
                </a:rPr>
                <a:t>，泄漏数百万印度用户的个人数据和财务数据</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7、美国医疗机构Medical Collection Agency泄漏近2000万条付款记录</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8、厄瓜多尔Novaestrat公司服务器数据泄漏涉及超过2000万人的记录</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9、印度天然气能源公司Indane泄漏可能超过670万客户数据，包括客户的姓名、地址、以及隐藏在每</a:t>
              </a:r>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     条记录链接中的身份Aadhaar ID号码</a:t>
              </a:r>
              <a:endParaRPr lang="en-US" altLang="zh-CN" sz="1200" dirty="0">
                <a:solidFill>
                  <a:srgbClr val="404040"/>
                </a:solidFill>
                <a:latin typeface="微软雅黑" panose="020B0503020204020204" charset="-122"/>
                <a:ea typeface="微软雅黑" panose="020B0503020204020204" charset="-122"/>
              </a:endParaRPr>
            </a:p>
            <a:p>
              <a:pPr algn="just"/>
              <a:endParaRPr lang="zh-CN" altLang="en-US" sz="1200" dirty="0">
                <a:solidFill>
                  <a:srgbClr val="404040"/>
                </a:solidFill>
                <a:latin typeface="微软雅黑" panose="020B0503020204020204" charset="-122"/>
                <a:ea typeface="微软雅黑" panose="020B0503020204020204" charset="-122"/>
              </a:endParaRPr>
            </a:p>
            <a:p>
              <a:pPr algn="just"/>
              <a:r>
                <a:rPr lang="zh-CN" altLang="en-US" sz="1200" dirty="0">
                  <a:solidFill>
                    <a:srgbClr val="404040"/>
                  </a:solidFill>
                  <a:latin typeface="微软雅黑" panose="020B0503020204020204" charset="-122"/>
                  <a:ea typeface="微软雅黑" panose="020B0503020204020204" charset="-122"/>
                </a:rPr>
                <a:t>10、美国联邦应急管理局 (FEMA) 泄漏230万条敏感信息</a:t>
              </a:r>
              <a:endParaRPr lang="en-US" altLang="zh-CN" sz="1200" dirty="0">
                <a:solidFill>
                  <a:srgbClr val="404040"/>
                </a:solidFill>
                <a:latin typeface="微软雅黑" panose="020B0503020204020204" charset="-122"/>
                <a:ea typeface="微软雅黑" panose="020B0503020204020204" charset="-122"/>
              </a:endParaRPr>
            </a:p>
            <a:p>
              <a:pPr algn="just"/>
              <a:endParaRPr lang="en-US" altLang="zh-CN" sz="1200" dirty="0">
                <a:solidFill>
                  <a:srgbClr val="404040"/>
                </a:solidFill>
                <a:latin typeface="微软雅黑" panose="020B0503020204020204" charset="-122"/>
                <a:ea typeface="微软雅黑" panose="020B0503020204020204" charset="-122"/>
              </a:endParaRPr>
            </a:p>
            <a:p>
              <a:pPr algn="just"/>
              <a:r>
                <a:rPr lang="en-US" altLang="zh-CN" sz="1200" dirty="0">
                  <a:solidFill>
                    <a:srgbClr val="404040"/>
                  </a:solidFill>
                  <a:latin typeface="微软雅黑" panose="020B0503020204020204" charset="-122"/>
                  <a:ea typeface="微软雅黑" panose="020B0503020204020204" charset="-122"/>
                </a:rPr>
                <a:t>11</a:t>
              </a:r>
              <a:r>
                <a:rPr lang="zh-CN" altLang="en-US" sz="1200" dirty="0">
                  <a:solidFill>
                    <a:srgbClr val="404040"/>
                  </a:solidFill>
                  <a:latin typeface="微软雅黑" panose="020B0503020204020204" charset="-122"/>
                  <a:ea typeface="微软雅黑" panose="020B0503020204020204" charset="-122"/>
                </a:rPr>
                <a:t>、未受保护的</a:t>
              </a:r>
              <a:r>
                <a:rPr lang="en-US" altLang="zh-CN" sz="1200" dirty="0" err="1">
                  <a:solidFill>
                    <a:srgbClr val="404040"/>
                  </a:solidFill>
                  <a:latin typeface="微软雅黑" panose="020B0503020204020204" charset="-122"/>
                  <a:ea typeface="微软雅黑" panose="020B0503020204020204" charset="-122"/>
                </a:rPr>
                <a:t>Elasticsearch</a:t>
              </a:r>
              <a:r>
                <a:rPr lang="zh-CN" altLang="en-US" sz="1200" dirty="0">
                  <a:solidFill>
                    <a:srgbClr val="404040"/>
                  </a:solidFill>
                  <a:latin typeface="微软雅黑" panose="020B0503020204020204" charset="-122"/>
                  <a:ea typeface="微软雅黑" panose="020B0503020204020204" charset="-122"/>
                </a:rPr>
                <a:t>服务器漏洞暴露了</a:t>
              </a:r>
              <a:r>
                <a:rPr lang="en-US" altLang="zh-CN" sz="1200" dirty="0">
                  <a:solidFill>
                    <a:srgbClr val="404040"/>
                  </a:solidFill>
                  <a:latin typeface="微软雅黑" panose="020B0503020204020204" charset="-122"/>
                  <a:ea typeface="微软雅黑" panose="020B0503020204020204" charset="-122"/>
                </a:rPr>
                <a:t>50</a:t>
              </a:r>
              <a:r>
                <a:rPr lang="zh-CN" altLang="en-US" sz="1200" dirty="0">
                  <a:solidFill>
                    <a:srgbClr val="404040"/>
                  </a:solidFill>
                  <a:latin typeface="微软雅黑" panose="020B0503020204020204" charset="-122"/>
                  <a:ea typeface="微软雅黑" panose="020B0503020204020204" charset="-122"/>
                </a:rPr>
                <a:t>亿条记录</a:t>
              </a:r>
              <a:endParaRPr lang="zh-CN" altLang="en-US" sz="1200" dirty="0">
                <a:solidFill>
                  <a:srgbClr val="404040"/>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图片 1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34615" y="1595120"/>
            <a:ext cx="572770" cy="484505"/>
          </a:xfrm>
          <a:prstGeom prst="rect">
            <a:avLst/>
          </a:prstGeom>
        </p:spPr>
      </p:pic>
      <p:pic>
        <p:nvPicPr>
          <p:cNvPr id="147" name="图片 1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9" y="3235816"/>
            <a:ext cx="862532" cy="750695"/>
          </a:xfrm>
          <a:prstGeom prst="rect">
            <a:avLst/>
          </a:prstGeom>
        </p:spPr>
      </p:pic>
      <p:pic>
        <p:nvPicPr>
          <p:cNvPr id="143" name="图片 1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86555" y="4262120"/>
            <a:ext cx="572770" cy="484505"/>
          </a:xfrm>
          <a:prstGeom prst="rect">
            <a:avLst/>
          </a:prstGeom>
        </p:spPr>
      </p:pic>
      <p:pic>
        <p:nvPicPr>
          <p:cNvPr id="142" name="图片 1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86555" y="3794125"/>
            <a:ext cx="572770" cy="484505"/>
          </a:xfrm>
          <a:prstGeom prst="rect">
            <a:avLst/>
          </a:prstGeom>
        </p:spPr>
      </p:pic>
      <p:pic>
        <p:nvPicPr>
          <p:cNvPr id="139" name="图片 13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4970" y="3291205"/>
            <a:ext cx="572770" cy="484505"/>
          </a:xfrm>
          <a:prstGeom prst="rect">
            <a:avLst/>
          </a:prstGeom>
        </p:spPr>
      </p:pic>
      <p:pic>
        <p:nvPicPr>
          <p:cNvPr id="138" name="图片 1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22115" y="2755265"/>
            <a:ext cx="572770" cy="484505"/>
          </a:xfrm>
          <a:prstGeom prst="rect">
            <a:avLst/>
          </a:prstGeom>
        </p:spPr>
      </p:pic>
      <p:cxnSp>
        <p:nvCxnSpPr>
          <p:cNvPr id="2" name="直接连接符 1"/>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endParaRPr>
          </a:p>
        </p:txBody>
      </p:sp>
      <p:sp>
        <p:nvSpPr>
          <p:cNvPr id="140" name="文本框 139"/>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②</a:t>
            </a:r>
            <a:endParaRPr lang="zh-CN" altLang="en-US" sz="2400" dirty="0">
              <a:solidFill>
                <a:schemeClr val="bg1"/>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91" name="文本框 90"/>
          <p:cNvSpPr txBox="1"/>
          <p:nvPr/>
        </p:nvSpPr>
        <p:spPr>
          <a:xfrm>
            <a:off x="982980" y="203835"/>
            <a:ext cx="4870275" cy="429895"/>
          </a:xfrm>
          <a:prstGeom prst="rect">
            <a:avLst/>
          </a:prstGeom>
          <a:noFill/>
        </p:spPr>
        <p:txBody>
          <a:bodyPr wrap="square" rtlCol="0">
            <a:spAutoFit/>
          </a:bodyPr>
          <a:lstStyle/>
          <a:p>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丨</a:t>
            </a:r>
            <a:r>
              <a:rPr lang="en-US" altLang="zh-CN" sz="2200" b="1">
                <a:solidFill>
                  <a:schemeClr val="accent1"/>
                </a:solidFill>
                <a:latin typeface="微软雅黑" panose="020B0503020204020204" charset="-122"/>
                <a:ea typeface="微软雅黑" panose="020B0503020204020204" charset="-122"/>
                <a:cs typeface="微软雅黑" panose="020B0503020204020204" charset="-122"/>
              </a:rPr>
              <a:t>2.14 </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整体方案效果</a:t>
            </a:r>
            <a:endPar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126" name="图片 125"/>
          <p:cNvPicPr>
            <a:picLocks noChangeAspect="1"/>
          </p:cNvPicPr>
          <p:nvPr/>
        </p:nvPicPr>
        <p:blipFill>
          <a:blip r:embed="rId3"/>
          <a:stretch>
            <a:fillRect/>
          </a:stretch>
        </p:blipFill>
        <p:spPr>
          <a:xfrm>
            <a:off x="4598670" y="5584190"/>
            <a:ext cx="375920" cy="274320"/>
          </a:xfrm>
          <a:prstGeom prst="rect">
            <a:avLst/>
          </a:prstGeom>
        </p:spPr>
      </p:pic>
      <p:pic>
        <p:nvPicPr>
          <p:cNvPr id="124" name="图片 123"/>
          <p:cNvPicPr>
            <a:picLocks noChangeAspect="1"/>
          </p:cNvPicPr>
          <p:nvPr/>
        </p:nvPicPr>
        <p:blipFill>
          <a:blip r:embed="rId3"/>
          <a:stretch>
            <a:fillRect/>
          </a:stretch>
        </p:blipFill>
        <p:spPr>
          <a:xfrm>
            <a:off x="4573905" y="5071110"/>
            <a:ext cx="375920" cy="274320"/>
          </a:xfrm>
          <a:prstGeom prst="rect">
            <a:avLst/>
          </a:prstGeom>
        </p:spPr>
      </p:pic>
      <p:pic>
        <p:nvPicPr>
          <p:cNvPr id="123" name="图片 122"/>
          <p:cNvPicPr>
            <a:picLocks noChangeAspect="1"/>
          </p:cNvPicPr>
          <p:nvPr/>
        </p:nvPicPr>
        <p:blipFill>
          <a:blip r:embed="rId3"/>
          <a:stretch>
            <a:fillRect/>
          </a:stretch>
        </p:blipFill>
        <p:spPr>
          <a:xfrm>
            <a:off x="4610100" y="4579620"/>
            <a:ext cx="375920" cy="274320"/>
          </a:xfrm>
          <a:prstGeom prst="rect">
            <a:avLst/>
          </a:prstGeom>
        </p:spPr>
      </p:pic>
      <p:pic>
        <p:nvPicPr>
          <p:cNvPr id="122" name="图片 121"/>
          <p:cNvPicPr>
            <a:picLocks noChangeAspect="1"/>
          </p:cNvPicPr>
          <p:nvPr/>
        </p:nvPicPr>
        <p:blipFill>
          <a:blip r:embed="rId3"/>
          <a:stretch>
            <a:fillRect/>
          </a:stretch>
        </p:blipFill>
        <p:spPr>
          <a:xfrm>
            <a:off x="4598670" y="4068445"/>
            <a:ext cx="375920" cy="274320"/>
          </a:xfrm>
          <a:prstGeom prst="rect">
            <a:avLst/>
          </a:prstGeom>
        </p:spPr>
      </p:pic>
      <p:pic>
        <p:nvPicPr>
          <p:cNvPr id="120" name="图片 119"/>
          <p:cNvPicPr>
            <a:picLocks noChangeAspect="1"/>
          </p:cNvPicPr>
          <p:nvPr/>
        </p:nvPicPr>
        <p:blipFill>
          <a:blip r:embed="rId3"/>
          <a:stretch>
            <a:fillRect/>
          </a:stretch>
        </p:blipFill>
        <p:spPr>
          <a:xfrm>
            <a:off x="4617085" y="3035935"/>
            <a:ext cx="375920" cy="274320"/>
          </a:xfrm>
          <a:prstGeom prst="rect">
            <a:avLst/>
          </a:prstGeom>
        </p:spPr>
      </p:pic>
      <p:pic>
        <p:nvPicPr>
          <p:cNvPr id="4" name="图片 3"/>
          <p:cNvPicPr>
            <a:picLocks noChangeAspect="1"/>
          </p:cNvPicPr>
          <p:nvPr/>
        </p:nvPicPr>
        <p:blipFill>
          <a:blip r:embed="rId3"/>
          <a:stretch>
            <a:fillRect/>
          </a:stretch>
        </p:blipFill>
        <p:spPr>
          <a:xfrm>
            <a:off x="4617085" y="3565525"/>
            <a:ext cx="375920" cy="274955"/>
          </a:xfrm>
          <a:prstGeom prst="rect">
            <a:avLst/>
          </a:prstGeom>
        </p:spPr>
      </p:pic>
      <p:grpSp>
        <p:nvGrpSpPr>
          <p:cNvPr id="5" name="组合 4"/>
          <p:cNvGrpSpPr/>
          <p:nvPr/>
        </p:nvGrpSpPr>
        <p:grpSpPr>
          <a:xfrm>
            <a:off x="1251573" y="966320"/>
            <a:ext cx="9546416" cy="5238972"/>
            <a:chOff x="1296023" y="937110"/>
            <a:chExt cx="9546416" cy="5238972"/>
          </a:xfrm>
        </p:grpSpPr>
        <p:grpSp>
          <p:nvGrpSpPr>
            <p:cNvPr id="6" name="组合 5"/>
            <p:cNvGrpSpPr/>
            <p:nvPr/>
          </p:nvGrpSpPr>
          <p:grpSpPr>
            <a:xfrm>
              <a:off x="1317437" y="937110"/>
              <a:ext cx="9525002" cy="5238972"/>
              <a:chOff x="865836" y="751325"/>
              <a:chExt cx="9665265" cy="5511122"/>
            </a:xfrm>
          </p:grpSpPr>
          <p:sp>
            <p:nvSpPr>
              <p:cNvPr id="41" name="文本框 40"/>
              <p:cNvSpPr txBox="1"/>
              <p:nvPr/>
            </p:nvSpPr>
            <p:spPr>
              <a:xfrm>
                <a:off x="5122373" y="5947446"/>
                <a:ext cx="2064126" cy="307777"/>
              </a:xfrm>
              <a:prstGeom prst="rect">
                <a:avLst/>
              </a:prstGeom>
              <a:noFill/>
            </p:spPr>
            <p:txBody>
              <a:bodyPr wrap="square" rtlCol="0">
                <a:spAutoFit/>
              </a:bodyPr>
              <a:lstStyle/>
              <a:p>
                <a:r>
                  <a:rPr lang="en-US" altLang="zh-CN" sz="1400" b="1" dirty="0">
                    <a:latin typeface="微软雅黑" panose="020B0503020204020204" charset="-122"/>
                    <a:ea typeface="微软雅黑" panose="020B0503020204020204" charset="-122"/>
                    <a:cs typeface="微软雅黑" panose="020B0503020204020204" charset="-122"/>
                  </a:rPr>
                  <a:t>PLM</a:t>
                </a:r>
                <a:r>
                  <a:rPr lang="zh-CN" altLang="en-US" sz="1400" b="1" dirty="0">
                    <a:latin typeface="微软雅黑" panose="020B0503020204020204" charset="-122"/>
                    <a:ea typeface="微软雅黑" panose="020B0503020204020204" charset="-122"/>
                    <a:cs typeface="微软雅黑" panose="020B0503020204020204" charset="-122"/>
                  </a:rPr>
                  <a:t>系统</a:t>
                </a:r>
                <a:r>
                  <a:rPr lang="en-US" altLang="zh-CN" sz="1400" b="1" dirty="0">
                    <a:latin typeface="微软雅黑" panose="020B0503020204020204" charset="-122"/>
                    <a:ea typeface="微软雅黑" panose="020B0503020204020204" charset="-122"/>
                    <a:cs typeface="微软雅黑" panose="020B0503020204020204" charset="-122"/>
                  </a:rPr>
                  <a:t>\OA</a:t>
                </a:r>
                <a:r>
                  <a:rPr lang="zh-CN" altLang="en-US" sz="1400" b="1" dirty="0">
                    <a:latin typeface="微软雅黑" panose="020B0503020204020204" charset="-122"/>
                    <a:ea typeface="微软雅黑" panose="020B0503020204020204" charset="-122"/>
                    <a:cs typeface="微软雅黑" panose="020B0503020204020204" charset="-122"/>
                  </a:rPr>
                  <a:t>服务器等</a:t>
                </a:r>
                <a:endParaRPr lang="en-US" altLang="zh-CN" sz="1400" b="1" dirty="0">
                  <a:latin typeface="微软雅黑" panose="020B0503020204020204" charset="-122"/>
                  <a:ea typeface="微软雅黑" panose="020B0503020204020204" charset="-122"/>
                  <a:cs typeface="微软雅黑" panose="020B0503020204020204" charset="-122"/>
                </a:endParaRPr>
              </a:p>
            </p:txBody>
          </p:sp>
          <p:grpSp>
            <p:nvGrpSpPr>
              <p:cNvPr id="12" name="组合 11"/>
              <p:cNvGrpSpPr/>
              <p:nvPr/>
            </p:nvGrpSpPr>
            <p:grpSpPr>
              <a:xfrm>
                <a:off x="865836" y="751325"/>
                <a:ext cx="9665265" cy="5511122"/>
                <a:chOff x="838798" y="692315"/>
                <a:chExt cx="9665265" cy="5511122"/>
              </a:xfrm>
            </p:grpSpPr>
            <p:sp>
              <p:nvSpPr>
                <p:cNvPr id="13" name="右弧形箭头 17"/>
                <p:cNvSpPr/>
                <p:nvPr/>
              </p:nvSpPr>
              <p:spPr>
                <a:xfrm rot="10800000">
                  <a:off x="1868250" y="1088812"/>
                  <a:ext cx="305665" cy="435870"/>
                </a:xfrm>
                <a:prstGeom prst="curvedLeftArrow">
                  <a:avLst>
                    <a:gd name="adj1" fmla="val 15551"/>
                    <a:gd name="adj2" fmla="val 28930"/>
                    <a:gd name="adj3" fmla="val 2345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928" y="1056462"/>
                  <a:ext cx="462734" cy="46407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338" y="1056462"/>
                  <a:ext cx="462734" cy="464079"/>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1502" y="809831"/>
                  <a:ext cx="462734" cy="464079"/>
                </a:xfrm>
                <a:prstGeom prst="rect">
                  <a:avLst/>
                </a:prstGeom>
              </p:spPr>
            </p:pic>
            <p:sp>
              <p:nvSpPr>
                <p:cNvPr id="36" name="右弧形箭头 22"/>
                <p:cNvSpPr/>
                <p:nvPr/>
              </p:nvSpPr>
              <p:spPr>
                <a:xfrm>
                  <a:off x="2763403" y="1113784"/>
                  <a:ext cx="305665" cy="435870"/>
                </a:xfrm>
                <a:prstGeom prst="curvedLeftArrow">
                  <a:avLst>
                    <a:gd name="adj1" fmla="val 15551"/>
                    <a:gd name="adj2" fmla="val 28930"/>
                    <a:gd name="adj3" fmla="val 2345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38" name="矩形 37"/>
                <p:cNvSpPr/>
                <p:nvPr/>
              </p:nvSpPr>
              <p:spPr>
                <a:xfrm>
                  <a:off x="1129396" y="692315"/>
                  <a:ext cx="3567771" cy="1712717"/>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42" name="直接连接符 41"/>
                <p:cNvCxnSpPr/>
                <p:nvPr/>
              </p:nvCxnSpPr>
              <p:spPr>
                <a:xfrm>
                  <a:off x="4220549" y="692473"/>
                  <a:ext cx="12887" cy="1712049"/>
                </a:xfrm>
                <a:prstGeom prst="lin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3" name="文本框 42"/>
                <p:cNvSpPr txBox="1"/>
                <p:nvPr/>
              </p:nvSpPr>
              <p:spPr>
                <a:xfrm>
                  <a:off x="1392390" y="1863501"/>
                  <a:ext cx="2129755" cy="523220"/>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产生文件自动强制加密</a:t>
                  </a:r>
                  <a:endParaRPr lang="en-US" altLang="zh-CN" sz="1400" b="1" dirty="0">
                    <a:latin typeface="微软雅黑" panose="020B0503020204020204" charset="-122"/>
                    <a:ea typeface="微软雅黑" panose="020B0503020204020204" charset="-122"/>
                  </a:endParaRPr>
                </a:p>
                <a:p>
                  <a:pPr algn="ctr"/>
                  <a:r>
                    <a:rPr lang="zh-CN" altLang="en-US" sz="1400" b="1" dirty="0">
                      <a:latin typeface="微软雅黑" panose="020B0503020204020204" charset="-122"/>
                      <a:ea typeface="微软雅黑" panose="020B0503020204020204" charset="-122"/>
                    </a:rPr>
                    <a:t>内部透明使用</a:t>
                  </a:r>
                  <a:endParaRPr lang="zh-CN" altLang="en-US" sz="1400" b="1" dirty="0">
                    <a:latin typeface="微软雅黑" panose="020B0503020204020204" charset="-122"/>
                    <a:ea typeface="微软雅黑" panose="020B0503020204020204" charset="-122"/>
                  </a:endParaRPr>
                </a:p>
              </p:txBody>
            </p:sp>
            <p:pic>
              <p:nvPicPr>
                <p:cNvPr id="4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273" y="1601079"/>
                  <a:ext cx="214274" cy="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右箭头 27"/>
                <p:cNvSpPr/>
                <p:nvPr/>
              </p:nvSpPr>
              <p:spPr>
                <a:xfrm>
                  <a:off x="5237991" y="1452235"/>
                  <a:ext cx="1675367" cy="168024"/>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3" name="右箭头 28"/>
                <p:cNvSpPr/>
                <p:nvPr/>
              </p:nvSpPr>
              <p:spPr>
                <a:xfrm rot="10800000">
                  <a:off x="5232953" y="1658580"/>
                  <a:ext cx="1675367" cy="168024"/>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4" name="文本框 53"/>
                <p:cNvSpPr txBox="1"/>
                <p:nvPr/>
              </p:nvSpPr>
              <p:spPr>
                <a:xfrm>
                  <a:off x="5645652" y="1857283"/>
                  <a:ext cx="1023874" cy="354701"/>
                </a:xfrm>
                <a:prstGeom prst="rect">
                  <a:avLst/>
                </a:prstGeom>
                <a:noFill/>
              </p:spPr>
              <p:txBody>
                <a:bodyPr wrap="square" rtlCol="0">
                  <a:spAutoFit/>
                </a:bodyPr>
                <a:lstStyle/>
                <a:p>
                  <a:pPr algn="ctr"/>
                  <a:r>
                    <a:rPr lang="zh-CN" altLang="en-US" sz="1600" b="1" dirty="0">
                      <a:latin typeface="微软雅黑" panose="020B0503020204020204" charset="-122"/>
                      <a:ea typeface="微软雅黑" panose="020B0503020204020204" charset="-122"/>
                    </a:rPr>
                    <a:t>互通互用</a:t>
                  </a:r>
                  <a:endParaRPr lang="zh-CN" altLang="en-US" sz="1600" b="1" dirty="0">
                    <a:latin typeface="微软雅黑" panose="020B0503020204020204" charset="-122"/>
                    <a:ea typeface="微软雅黑" panose="020B0503020204020204" charset="-122"/>
                  </a:endParaRPr>
                </a:p>
              </p:txBody>
            </p:sp>
            <p:sp>
              <p:nvSpPr>
                <p:cNvPr id="55" name="文本框 54"/>
                <p:cNvSpPr txBox="1"/>
                <p:nvPr/>
              </p:nvSpPr>
              <p:spPr>
                <a:xfrm>
                  <a:off x="4302192" y="772473"/>
                  <a:ext cx="319598" cy="1455542"/>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透</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明</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加</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密</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部</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门</a:t>
                  </a:r>
                  <a:endParaRPr lang="zh-CN" altLang="en-US" sz="1400" b="1" dirty="0">
                    <a:latin typeface="微软雅黑" panose="020B0503020204020204" charset="-122"/>
                    <a:ea typeface="微软雅黑" panose="020B0503020204020204" charset="-122"/>
                  </a:endParaRPr>
                </a:p>
              </p:txBody>
            </p:sp>
            <p:pic>
              <p:nvPicPr>
                <p:cNvPr id="5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741" y="3430383"/>
                  <a:ext cx="331037" cy="3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直接箭头连接符 57"/>
                <p:cNvCxnSpPr>
                  <a:stCxn id="38" idx="3"/>
                </p:cNvCxnSpPr>
                <p:nvPr/>
              </p:nvCxnSpPr>
              <p:spPr>
                <a:xfrm>
                  <a:off x="4697368" y="1548831"/>
                  <a:ext cx="1483296" cy="1535033"/>
                </a:xfrm>
                <a:prstGeom prst="straightConnector1">
                  <a:avLst/>
                </a:prstGeom>
                <a:ln w="28575">
                  <a:solidFill>
                    <a:schemeClr val="tx1">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147" idx="0"/>
                  <a:endCxn id="99" idx="1"/>
                </p:cNvCxnSpPr>
                <p:nvPr/>
              </p:nvCxnSpPr>
              <p:spPr>
                <a:xfrm flipV="1">
                  <a:off x="6211587" y="1548831"/>
                  <a:ext cx="1074777" cy="1531025"/>
                </a:xfrm>
                <a:prstGeom prst="straightConnector1">
                  <a:avLst/>
                </a:prstGeom>
                <a:ln w="28575">
                  <a:solidFill>
                    <a:schemeClr val="tx1">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6149762" y="3819815"/>
                  <a:ext cx="0" cy="1008142"/>
                </a:xfrm>
                <a:prstGeom prst="straightConnector1">
                  <a:avLst/>
                </a:prstGeom>
                <a:ln w="28575">
                  <a:solidFill>
                    <a:schemeClr val="tx1">
                      <a:lumMod val="50000"/>
                      <a:lumOff val="5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6267961" y="3854324"/>
                  <a:ext cx="0" cy="1008142"/>
                </a:xfrm>
                <a:prstGeom prst="straightConnector1">
                  <a:avLst/>
                </a:prstGeom>
                <a:ln w="28575">
                  <a:solidFill>
                    <a:schemeClr val="tx1">
                      <a:lumMod val="50000"/>
                      <a:lumOff val="5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6237031" y="4378677"/>
                  <a:ext cx="1333578"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上传自动解密</a:t>
                  </a:r>
                  <a:endParaRPr lang="zh-CN" altLang="en-US" sz="1400" b="1" dirty="0">
                    <a:latin typeface="微软雅黑" panose="020B0503020204020204" charset="-122"/>
                    <a:ea typeface="微软雅黑" panose="020B0503020204020204" charset="-122"/>
                  </a:endParaRPr>
                </a:p>
              </p:txBody>
            </p:sp>
            <p:sp>
              <p:nvSpPr>
                <p:cNvPr id="63" name="文本框 62"/>
                <p:cNvSpPr txBox="1"/>
                <p:nvPr/>
              </p:nvSpPr>
              <p:spPr>
                <a:xfrm>
                  <a:off x="4820595" y="4380361"/>
                  <a:ext cx="1333578"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下载自动加密</a:t>
                  </a:r>
                  <a:endParaRPr lang="zh-CN" altLang="en-US" sz="1400" b="1" dirty="0">
                    <a:latin typeface="微软雅黑" panose="020B0503020204020204" charset="-122"/>
                    <a:ea typeface="微软雅黑" panose="020B0503020204020204" charset="-122"/>
                  </a:endParaRPr>
                </a:p>
              </p:txBody>
            </p:sp>
            <p:pic>
              <p:nvPicPr>
                <p:cNvPr id="64" name="图片 63" descr="网关.png"/>
                <p:cNvPicPr>
                  <a:picLocks noChangeAspect="1"/>
                </p:cNvPicPr>
                <p:nvPr/>
              </p:nvPicPr>
              <p:blipFill>
                <a:blip r:embed="rId6">
                  <a:duotone>
                    <a:prstClr val="black"/>
                    <a:schemeClr val="accent1">
                      <a:tint val="45000"/>
                      <a:satMod val="400000"/>
                    </a:schemeClr>
                  </a:duotone>
                </a:blip>
                <a:stretch>
                  <a:fillRect/>
                </a:stretch>
              </p:blipFill>
              <p:spPr bwMode="auto">
                <a:xfrm>
                  <a:off x="5747705" y="4886000"/>
                  <a:ext cx="928157" cy="352520"/>
                </a:xfrm>
                <a:prstGeom prst="rect">
                  <a:avLst/>
                </a:prstGeom>
                <a:effectLst>
                  <a:outerShdw blurRad="50800" dist="38100" dir="5400000" algn="t" rotWithShape="0">
                    <a:prstClr val="black">
                      <a:alpha val="40000"/>
                    </a:prstClr>
                  </a:outerShdw>
                </a:effectLst>
              </p:spPr>
            </p:pic>
            <p:pic>
              <p:nvPicPr>
                <p:cNvPr id="65" name="图片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7076" y="5392447"/>
                  <a:ext cx="528789" cy="530326"/>
                </a:xfrm>
                <a:prstGeom prst="rect">
                  <a:avLst/>
                </a:prstGeom>
              </p:spPr>
            </p:pic>
            <p:pic>
              <p:nvPicPr>
                <p:cNvPr id="66" name="图片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2172" y="5392447"/>
                  <a:ext cx="528789" cy="530326"/>
                </a:xfrm>
                <a:prstGeom prst="rect">
                  <a:avLst/>
                </a:prstGeom>
              </p:spPr>
            </p:pic>
            <p:pic>
              <p:nvPicPr>
                <p:cNvPr id="67" name="图片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9811" y="5392448"/>
                  <a:ext cx="528789" cy="530326"/>
                </a:xfrm>
                <a:prstGeom prst="rect">
                  <a:avLst/>
                </a:prstGeom>
              </p:spPr>
            </p:pic>
            <p:sp>
              <p:nvSpPr>
                <p:cNvPr id="68" name="矩形 67"/>
                <p:cNvSpPr/>
                <p:nvPr/>
              </p:nvSpPr>
              <p:spPr>
                <a:xfrm>
                  <a:off x="4965777" y="5329198"/>
                  <a:ext cx="2355227" cy="874239"/>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69" name="图片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0901" y="2648848"/>
                  <a:ext cx="358903" cy="360045"/>
                </a:xfrm>
                <a:prstGeom prst="rect">
                  <a:avLst/>
                </a:prstGeom>
              </p:spPr>
            </p:pic>
            <p:pic>
              <p:nvPicPr>
                <p:cNvPr id="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987" y="2804394"/>
                  <a:ext cx="214274" cy="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224830" y="4113073"/>
                  <a:ext cx="419472" cy="420831"/>
                </a:xfrm>
                <a:prstGeom prst="rect">
                  <a:avLst/>
                </a:prstGeom>
              </p:spPr>
            </p:pic>
            <p:pic>
              <p:nvPicPr>
                <p:cNvPr id="73" name="图片 72"/>
                <p:cNvPicPr>
                  <a:picLocks noChangeAspect="1"/>
                </p:cNvPicPr>
                <p:nvPr/>
              </p:nvPicPr>
              <p:blipFill>
                <a:blip r:embed="rId10" cstate="print">
                  <a:biLevel thresh="75000"/>
                  <a:extLst>
                    <a:ext uri="{28A0092B-C50C-407E-A947-70E740481C1C}">
                      <a14:useLocalDpi xmlns:a14="http://schemas.microsoft.com/office/drawing/2010/main" val="0"/>
                    </a:ext>
                  </a:extLst>
                </a:blip>
                <a:stretch>
                  <a:fillRect/>
                </a:stretch>
              </p:blipFill>
              <p:spPr>
                <a:xfrm>
                  <a:off x="3251235" y="3685562"/>
                  <a:ext cx="324753" cy="326645"/>
                </a:xfrm>
                <a:prstGeom prst="rect">
                  <a:avLst/>
                </a:prstGeom>
              </p:spPr>
            </p:pic>
            <p:pic>
              <p:nvPicPr>
                <p:cNvPr id="74" name="图片 73"/>
                <p:cNvPicPr>
                  <a:picLocks noChangeAspect="1"/>
                </p:cNvPicPr>
                <p:nvPr/>
              </p:nvPicPr>
              <p:blipFill>
                <a:blip r:embed="rId11" cstate="print">
                  <a:biLevel thresh="75000"/>
                  <a:extLst>
                    <a:ext uri="{28A0092B-C50C-407E-A947-70E740481C1C}">
                      <a14:useLocalDpi xmlns:a14="http://schemas.microsoft.com/office/drawing/2010/main" val="0"/>
                    </a:ext>
                  </a:extLst>
                </a:blip>
                <a:stretch>
                  <a:fillRect/>
                </a:stretch>
              </p:blipFill>
              <p:spPr>
                <a:xfrm>
                  <a:off x="3265412" y="3254711"/>
                  <a:ext cx="384033" cy="313286"/>
                </a:xfrm>
                <a:prstGeom prst="rect">
                  <a:avLst/>
                </a:prstGeom>
              </p:spPr>
            </p:pic>
            <p:pic>
              <p:nvPicPr>
                <p:cNvPr id="75" name="图片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1163" y="5392267"/>
                  <a:ext cx="384677" cy="386096"/>
                </a:xfrm>
                <a:prstGeom prst="rect">
                  <a:avLst/>
                </a:prstGeom>
              </p:spPr>
            </p:pic>
            <p:pic>
              <p:nvPicPr>
                <p:cNvPr id="76" name="图片 75" descr="网关.png"/>
                <p:cNvPicPr>
                  <a:picLocks noChangeAspect="1"/>
                </p:cNvPicPr>
                <p:nvPr/>
              </p:nvPicPr>
              <p:blipFill>
                <a:blip r:embed="rId6">
                  <a:duotone>
                    <a:prstClr val="black"/>
                    <a:schemeClr val="accent1">
                      <a:tint val="45000"/>
                      <a:satMod val="400000"/>
                    </a:schemeClr>
                  </a:duotone>
                </a:blip>
                <a:stretch>
                  <a:fillRect/>
                </a:stretch>
              </p:blipFill>
              <p:spPr bwMode="auto">
                <a:xfrm>
                  <a:off x="3862736" y="4934697"/>
                  <a:ext cx="465221" cy="177016"/>
                </a:xfrm>
                <a:prstGeom prst="rect">
                  <a:avLst/>
                </a:prstGeom>
                <a:effectLst>
                  <a:outerShdw blurRad="50800" dist="38100" dir="5400000" algn="t" rotWithShape="0">
                    <a:prstClr val="black">
                      <a:alpha val="40000"/>
                    </a:prstClr>
                  </a:outerShdw>
                </a:effectLst>
              </p:spPr>
            </p:pic>
            <p:sp>
              <p:nvSpPr>
                <p:cNvPr id="77" name="文本框 76"/>
                <p:cNvSpPr txBox="1"/>
                <p:nvPr/>
              </p:nvSpPr>
              <p:spPr>
                <a:xfrm>
                  <a:off x="1033159" y="2671572"/>
                  <a:ext cx="2222262" cy="32263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密文外发（</a:t>
                  </a:r>
                  <a:r>
                    <a:rPr lang="en-US" altLang="zh-CN" sz="1400" b="1" dirty="0">
                      <a:latin typeface="微软雅黑" panose="020B0503020204020204" charset="-122"/>
                      <a:ea typeface="微软雅黑" panose="020B0503020204020204" charset="-122"/>
                      <a:cs typeface="微软雅黑" panose="020B0503020204020204" charset="-122"/>
                    </a:rPr>
                    <a:t>	ODC)</a:t>
                  </a:r>
                  <a:endParaRPr lang="zh-CN" altLang="en-US" sz="1400" b="1" dirty="0">
                    <a:latin typeface="微软雅黑" panose="020B0503020204020204" charset="-122"/>
                    <a:ea typeface="微软雅黑" panose="020B0503020204020204" charset="-122"/>
                    <a:cs typeface="微软雅黑" panose="020B0503020204020204" charset="-122"/>
                  </a:endParaRPr>
                </a:p>
              </p:txBody>
            </p:sp>
            <p:sp>
              <p:nvSpPr>
                <p:cNvPr id="78" name="文本框 77"/>
                <p:cNvSpPr txBox="1"/>
                <p:nvPr/>
              </p:nvSpPr>
              <p:spPr>
                <a:xfrm>
                  <a:off x="863271" y="4176853"/>
                  <a:ext cx="2205419" cy="32263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内部外出，合法离网脱机</a:t>
                  </a:r>
                  <a:endParaRPr lang="zh-CN" altLang="en-US" sz="1400" b="1" dirty="0">
                    <a:latin typeface="微软雅黑" panose="020B0503020204020204" charset="-122"/>
                    <a:ea typeface="微软雅黑" panose="020B0503020204020204" charset="-122"/>
                  </a:endParaRPr>
                </a:p>
              </p:txBody>
            </p:sp>
            <p:sp>
              <p:nvSpPr>
                <p:cNvPr id="79" name="文本框 78"/>
                <p:cNvSpPr txBox="1"/>
                <p:nvPr/>
              </p:nvSpPr>
              <p:spPr>
                <a:xfrm>
                  <a:off x="923195" y="3730198"/>
                  <a:ext cx="2322885" cy="32263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外部合作（</a:t>
                  </a:r>
                  <a:r>
                    <a:rPr lang="en-US" altLang="zh-CN" sz="1400" b="1" dirty="0">
                      <a:latin typeface="微软雅黑" panose="020B0503020204020204" charset="-122"/>
                      <a:ea typeface="微软雅黑" panose="020B0503020204020204" charset="-122"/>
                      <a:cs typeface="微软雅黑" panose="020B0503020204020204" charset="-122"/>
                    </a:rPr>
                    <a:t>UES)</a:t>
                  </a:r>
                  <a:endParaRPr lang="en-US" altLang="zh-CN" sz="1400" b="1" dirty="0">
                    <a:latin typeface="微软雅黑" panose="020B0503020204020204" charset="-122"/>
                    <a:ea typeface="微软雅黑" panose="020B0503020204020204" charset="-122"/>
                    <a:cs typeface="微软雅黑" panose="020B0503020204020204" charset="-122"/>
                  </a:endParaRPr>
                </a:p>
              </p:txBody>
            </p:sp>
            <p:sp>
              <p:nvSpPr>
                <p:cNvPr id="80" name="文本框 79"/>
                <p:cNvSpPr txBox="1"/>
                <p:nvPr/>
              </p:nvSpPr>
              <p:spPr>
                <a:xfrm>
                  <a:off x="1100362" y="3231734"/>
                  <a:ext cx="2129755" cy="32263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移动办公（</a:t>
                  </a:r>
                  <a:r>
                    <a:rPr lang="en-US" altLang="zh-CN" sz="1400" b="1" dirty="0">
                      <a:latin typeface="微软雅黑" panose="020B0503020204020204" charset="-122"/>
                      <a:ea typeface="微软雅黑" panose="020B0503020204020204" charset="-122"/>
                      <a:cs typeface="微软雅黑" panose="020B0503020204020204" charset="-122"/>
                    </a:rPr>
                    <a:t>MTS</a:t>
                  </a:r>
                  <a:r>
                    <a:rPr lang="zh-CN" altLang="en-US" sz="1400" b="1" dirty="0">
                      <a:latin typeface="微软雅黑" panose="020B0503020204020204" charset="-122"/>
                      <a:ea typeface="微软雅黑" panose="020B0503020204020204" charset="-122"/>
                      <a:cs typeface="微软雅黑" panose="020B0503020204020204" charset="-122"/>
                    </a:rPr>
                    <a:t>）</a:t>
                  </a:r>
                  <a:endParaRPr lang="zh-CN" altLang="en-US" sz="1400" b="1" dirty="0">
                    <a:latin typeface="微软雅黑" panose="020B0503020204020204" charset="-122"/>
                    <a:ea typeface="微软雅黑" panose="020B0503020204020204" charset="-122"/>
                    <a:cs typeface="微软雅黑" panose="020B0503020204020204" charset="-122"/>
                  </a:endParaRPr>
                </a:p>
              </p:txBody>
            </p:sp>
            <p:sp>
              <p:nvSpPr>
                <p:cNvPr id="81" name="文本框 80"/>
                <p:cNvSpPr txBox="1"/>
                <p:nvPr/>
              </p:nvSpPr>
              <p:spPr>
                <a:xfrm>
                  <a:off x="838798" y="5423707"/>
                  <a:ext cx="2254675" cy="32263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外发阻断</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审计</a:t>
                  </a:r>
                  <a:r>
                    <a:rPr lang="en-US" altLang="zh-CN" sz="1400" b="1" dirty="0">
                      <a:latin typeface="微软雅黑" panose="020B0503020204020204" charset="-122"/>
                      <a:ea typeface="微软雅黑" panose="020B0503020204020204" charset="-122"/>
                      <a:cs typeface="微软雅黑" panose="020B0503020204020204" charset="-122"/>
                    </a:rPr>
                    <a:t>(TDLP)</a:t>
                  </a:r>
                  <a:endParaRPr lang="en-US" altLang="zh-CN" sz="1400" b="1" dirty="0">
                    <a:latin typeface="微软雅黑" panose="020B0503020204020204" charset="-122"/>
                    <a:ea typeface="微软雅黑" panose="020B0503020204020204" charset="-122"/>
                    <a:cs typeface="微软雅黑" panose="020B0503020204020204" charset="-122"/>
                  </a:endParaRPr>
                </a:p>
              </p:txBody>
            </p:sp>
            <p:cxnSp>
              <p:nvCxnSpPr>
                <p:cNvPr id="82" name="直接连接符 81"/>
                <p:cNvCxnSpPr/>
                <p:nvPr/>
              </p:nvCxnSpPr>
              <p:spPr>
                <a:xfrm>
                  <a:off x="1166156" y="3062869"/>
                  <a:ext cx="3015660" cy="0"/>
                </a:xfrm>
                <a:prstGeom prst="line">
                  <a:avLst/>
                </a:prstGeom>
                <a:ln w="28575">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3" name="图片 82"/>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7596750" y="2702287"/>
                  <a:ext cx="359548" cy="360713"/>
                </a:xfrm>
                <a:prstGeom prst="rect">
                  <a:avLst/>
                </a:prstGeom>
                <a:ln>
                  <a:noFill/>
                </a:ln>
              </p:spPr>
            </p:pic>
            <p:pic>
              <p:nvPicPr>
                <p:cNvPr id="84" name="图片 8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6751" y="3345557"/>
                  <a:ext cx="379523" cy="384760"/>
                </a:xfrm>
                <a:prstGeom prst="rect">
                  <a:avLst/>
                </a:prstGeom>
                <a:ln w="12700" cmpd="sng">
                  <a:noFill/>
                  <a:prstDash val="solid"/>
                </a:ln>
              </p:spPr>
            </p:pic>
            <p:pic>
              <p:nvPicPr>
                <p:cNvPr id="85" name="图片 8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6750" y="3869259"/>
                  <a:ext cx="407874" cy="391440"/>
                </a:xfrm>
                <a:prstGeom prst="rect">
                  <a:avLst/>
                </a:prstGeom>
                <a:ln w="12700" cmpd="sng">
                  <a:noFill/>
                  <a:prstDash val="solid"/>
                </a:ln>
              </p:spPr>
            </p:pic>
            <p:pic>
              <p:nvPicPr>
                <p:cNvPr id="86" name="图片 8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29612" y="4425023"/>
                  <a:ext cx="404008" cy="388100"/>
                </a:xfrm>
                <a:prstGeom prst="rect">
                  <a:avLst/>
                </a:prstGeom>
                <a:ln>
                  <a:noFill/>
                </a:ln>
              </p:spPr>
            </p:pic>
            <p:pic>
              <p:nvPicPr>
                <p:cNvPr id="87" name="图片 8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7700104" y="4976285"/>
                  <a:ext cx="313286" cy="519347"/>
                </a:xfrm>
                <a:prstGeom prst="rect">
                  <a:avLst/>
                </a:prstGeom>
                <a:ln w="12700" cmpd="sng">
                  <a:noFill/>
                  <a:prstDash val="solid"/>
                </a:ln>
              </p:spPr>
            </p:pic>
            <p:sp>
              <p:nvSpPr>
                <p:cNvPr id="88" name="文本框 87"/>
                <p:cNvSpPr txBox="1"/>
                <p:nvPr/>
              </p:nvSpPr>
              <p:spPr>
                <a:xfrm>
                  <a:off x="8334178" y="2702215"/>
                  <a:ext cx="1050768" cy="307777"/>
                </a:xfrm>
                <a:prstGeom prst="rect">
                  <a:avLst/>
                </a:prstGeom>
                <a:noFill/>
                <a:ln>
                  <a:noFill/>
                </a:ln>
              </p:spPr>
              <p:txBody>
                <a:bodyPr wrap="square" rtlCol="0">
                  <a:spAutoFit/>
                </a:bodyPr>
                <a:lstStyle>
                  <a:defPPr>
                    <a:defRPr lang="zh-CN"/>
                  </a:defPPr>
                  <a:lvl1pPr algn="ctr">
                    <a:defRPr sz="1400" b="1"/>
                  </a:lvl1pPr>
                </a:lstStyle>
                <a:p>
                  <a:r>
                    <a:rPr lang="zh-CN" altLang="en-US" dirty="0">
                      <a:solidFill>
                        <a:schemeClr val="tx1"/>
                      </a:solidFill>
                      <a:latin typeface="微软雅黑" panose="020B0503020204020204" charset="-122"/>
                      <a:ea typeface="微软雅黑" panose="020B0503020204020204" charset="-122"/>
                    </a:rPr>
                    <a:t>黑客入侵</a:t>
                  </a:r>
                  <a:endParaRPr lang="zh-CN" altLang="en-US" dirty="0">
                    <a:solidFill>
                      <a:schemeClr val="tx1"/>
                    </a:solidFill>
                    <a:latin typeface="微软雅黑" panose="020B0503020204020204" charset="-122"/>
                    <a:ea typeface="微软雅黑" panose="020B0503020204020204" charset="-122"/>
                  </a:endParaRPr>
                </a:p>
              </p:txBody>
            </p:sp>
            <p:sp>
              <p:nvSpPr>
                <p:cNvPr id="89" name="文本框 88"/>
                <p:cNvSpPr txBox="1"/>
                <p:nvPr/>
              </p:nvSpPr>
              <p:spPr>
                <a:xfrm>
                  <a:off x="8286839" y="3955428"/>
                  <a:ext cx="1484584" cy="322637"/>
                </a:xfrm>
                <a:prstGeom prst="rect">
                  <a:avLst/>
                </a:prstGeom>
                <a:noFill/>
                <a:ln>
                  <a:noFill/>
                </a:ln>
              </p:spPr>
              <p:txBody>
                <a:bodyPr wrap="square" rtlCol="0">
                  <a:spAutoFit/>
                </a:bodyPr>
                <a:lstStyle>
                  <a:defPPr>
                    <a:defRPr lang="zh-CN"/>
                  </a:defPPr>
                  <a:lvl1pPr algn="ctr">
                    <a:defRPr sz="1400" b="1">
                      <a:solidFill>
                        <a:schemeClr val="bg1"/>
                      </a:solidFill>
                    </a:defRPr>
                  </a:lvl1pPr>
                </a:lstStyle>
                <a:p>
                  <a:r>
                    <a:rPr lang="zh-CN" altLang="en-US" dirty="0">
                      <a:solidFill>
                        <a:schemeClr val="tx1"/>
                      </a:solidFill>
                      <a:latin typeface="微软雅黑" panose="020B0503020204020204" charset="-122"/>
                      <a:ea typeface="微软雅黑" panose="020B0503020204020204" charset="-122"/>
                    </a:rPr>
                    <a:t>离职恶意拷贝</a:t>
                  </a:r>
                  <a:endParaRPr lang="zh-CN" altLang="en-US" dirty="0">
                    <a:solidFill>
                      <a:schemeClr val="tx1"/>
                    </a:solidFill>
                    <a:latin typeface="微软雅黑" panose="020B0503020204020204" charset="-122"/>
                    <a:ea typeface="微软雅黑" panose="020B0503020204020204" charset="-122"/>
                  </a:endParaRPr>
                </a:p>
              </p:txBody>
            </p:sp>
            <p:sp>
              <p:nvSpPr>
                <p:cNvPr id="90" name="文本框 89"/>
                <p:cNvSpPr txBox="1"/>
                <p:nvPr/>
              </p:nvSpPr>
              <p:spPr>
                <a:xfrm>
                  <a:off x="8323474" y="4551316"/>
                  <a:ext cx="1061233" cy="307777"/>
                </a:xfrm>
                <a:prstGeom prst="rect">
                  <a:avLst/>
                </a:prstGeom>
                <a:noFill/>
                <a:ln>
                  <a:noFill/>
                </a:ln>
              </p:spPr>
              <p:txBody>
                <a:bodyPr wrap="square" rtlCol="0">
                  <a:spAutoFit/>
                </a:bodyPr>
                <a:lstStyle>
                  <a:defPPr>
                    <a:defRPr lang="zh-CN"/>
                  </a:defPPr>
                  <a:lvl1pPr algn="ctr">
                    <a:defRPr sz="1400" b="1">
                      <a:solidFill>
                        <a:schemeClr val="bg1"/>
                      </a:solidFill>
                    </a:defRPr>
                  </a:lvl1pPr>
                </a:lstStyle>
                <a:p>
                  <a:r>
                    <a:rPr lang="zh-CN" altLang="en-US" dirty="0">
                      <a:solidFill>
                        <a:schemeClr val="tx1"/>
                      </a:solidFill>
                      <a:latin typeface="微软雅黑" panose="020B0503020204020204" charset="-122"/>
                      <a:ea typeface="微软雅黑" panose="020B0503020204020204" charset="-122"/>
                    </a:rPr>
                    <a:t>设备丢失</a:t>
                  </a:r>
                  <a:endParaRPr lang="zh-CN" altLang="en-US" dirty="0">
                    <a:solidFill>
                      <a:schemeClr val="tx1"/>
                    </a:solidFill>
                    <a:latin typeface="微软雅黑" panose="020B0503020204020204" charset="-122"/>
                    <a:ea typeface="微软雅黑" panose="020B0503020204020204" charset="-122"/>
                  </a:endParaRPr>
                </a:p>
              </p:txBody>
            </p:sp>
            <p:sp>
              <p:nvSpPr>
                <p:cNvPr id="92" name="文本框 91"/>
                <p:cNvSpPr txBox="1"/>
                <p:nvPr/>
              </p:nvSpPr>
              <p:spPr>
                <a:xfrm>
                  <a:off x="8323578" y="5101025"/>
                  <a:ext cx="1374400" cy="322637"/>
                </a:xfrm>
                <a:prstGeom prst="rect">
                  <a:avLst/>
                </a:prstGeom>
                <a:noFill/>
                <a:ln>
                  <a:noFill/>
                </a:ln>
              </p:spPr>
              <p:txBody>
                <a:bodyPr wrap="square" rtlCol="0">
                  <a:spAutoFit/>
                </a:bodyPr>
                <a:lstStyle>
                  <a:defPPr>
                    <a:defRPr lang="zh-CN"/>
                  </a:defPPr>
                  <a:lvl1pPr algn="ctr">
                    <a:defRPr sz="1400" b="1">
                      <a:solidFill>
                        <a:schemeClr val="bg1"/>
                      </a:solidFill>
                    </a:defRPr>
                  </a:lvl1pPr>
                </a:lstStyle>
                <a:p>
                  <a:r>
                    <a:rPr lang="zh-CN" altLang="en-US" dirty="0">
                      <a:solidFill>
                        <a:schemeClr val="tx1"/>
                      </a:solidFill>
                      <a:latin typeface="微软雅黑" panose="020B0503020204020204" charset="-122"/>
                      <a:ea typeface="微软雅黑" panose="020B0503020204020204" charset="-122"/>
                    </a:rPr>
                    <a:t>网络违规外发</a:t>
                  </a:r>
                  <a:endParaRPr lang="zh-CN" altLang="en-US" dirty="0">
                    <a:solidFill>
                      <a:schemeClr val="tx1"/>
                    </a:solidFill>
                    <a:latin typeface="微软雅黑" panose="020B0503020204020204" charset="-122"/>
                    <a:ea typeface="微软雅黑" panose="020B0503020204020204" charset="-122"/>
                  </a:endParaRPr>
                </a:p>
              </p:txBody>
            </p:sp>
            <p:sp>
              <p:nvSpPr>
                <p:cNvPr id="93" name="右弧形箭头 100"/>
                <p:cNvSpPr/>
                <p:nvPr/>
              </p:nvSpPr>
              <p:spPr>
                <a:xfrm rot="10800000">
                  <a:off x="8085443" y="1051918"/>
                  <a:ext cx="305665" cy="435870"/>
                </a:xfrm>
                <a:prstGeom prst="curvedLeftArrow">
                  <a:avLst>
                    <a:gd name="adj1" fmla="val 15551"/>
                    <a:gd name="adj2" fmla="val 28930"/>
                    <a:gd name="adj3" fmla="val 2345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pic>
              <p:nvPicPr>
                <p:cNvPr id="95" name="图片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5121" y="1019569"/>
                  <a:ext cx="462734" cy="464079"/>
                </a:xfrm>
                <a:prstGeom prst="rect">
                  <a:avLst/>
                </a:prstGeom>
              </p:spPr>
            </p:pic>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1531" y="1019569"/>
                  <a:ext cx="462734" cy="464079"/>
                </a:xfrm>
                <a:prstGeom prst="rect">
                  <a:avLst/>
                </a:prstGeom>
              </p:spPr>
            </p:pic>
            <p:pic>
              <p:nvPicPr>
                <p:cNvPr id="97" name="图片 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8695" y="772938"/>
                  <a:ext cx="462734" cy="464079"/>
                </a:xfrm>
                <a:prstGeom prst="rect">
                  <a:avLst/>
                </a:prstGeom>
              </p:spPr>
            </p:pic>
            <p:sp>
              <p:nvSpPr>
                <p:cNvPr id="98" name="右弧形箭头 105"/>
                <p:cNvSpPr/>
                <p:nvPr/>
              </p:nvSpPr>
              <p:spPr>
                <a:xfrm>
                  <a:off x="8990906" y="1070878"/>
                  <a:ext cx="305665" cy="435870"/>
                </a:xfrm>
                <a:prstGeom prst="curvedLeftArrow">
                  <a:avLst>
                    <a:gd name="adj1" fmla="val 15551"/>
                    <a:gd name="adj2" fmla="val 28930"/>
                    <a:gd name="adj3" fmla="val 2345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99" name="矩形 98"/>
                <p:cNvSpPr/>
                <p:nvPr/>
              </p:nvSpPr>
              <p:spPr>
                <a:xfrm>
                  <a:off x="7286161" y="692315"/>
                  <a:ext cx="3146365" cy="1712717"/>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0" name="文本框 99"/>
                <p:cNvSpPr txBox="1"/>
                <p:nvPr/>
              </p:nvSpPr>
              <p:spPr>
                <a:xfrm>
                  <a:off x="7238479" y="1837244"/>
                  <a:ext cx="2802926" cy="54908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加密文件正常使用</a:t>
                  </a:r>
                  <a:endParaRPr lang="en-US" altLang="zh-CN" sz="1400" b="1" dirty="0">
                    <a:latin typeface="微软雅黑" panose="020B0503020204020204" charset="-122"/>
                    <a:ea typeface="微软雅黑" panose="020B0503020204020204" charset="-122"/>
                    <a:cs typeface="微软雅黑" panose="020B0503020204020204" charset="-122"/>
                  </a:endParaRPr>
                </a:p>
                <a:p>
                  <a:pPr algn="ctr"/>
                  <a:r>
                    <a:rPr lang="zh-CN" altLang="en-US" sz="1400" b="1" dirty="0">
                      <a:latin typeface="微软雅黑" panose="020B0503020204020204" charset="-122"/>
                      <a:ea typeface="微软雅黑" panose="020B0503020204020204" charset="-122"/>
                      <a:cs typeface="微软雅黑" panose="020B0503020204020204" charset="-122"/>
                    </a:rPr>
                    <a:t>产生文件不强制加密</a:t>
                  </a:r>
                  <a:r>
                    <a:rPr lang="en-US" altLang="zh-CN" sz="1400" b="1" dirty="0">
                      <a:latin typeface="微软雅黑" panose="020B0503020204020204" charset="-122"/>
                      <a:ea typeface="微软雅黑" panose="020B0503020204020204" charset="-122"/>
                      <a:cs typeface="微软雅黑" panose="020B0503020204020204" charset="-122"/>
                    </a:rPr>
                    <a:t>+</a:t>
                  </a:r>
                  <a:r>
                    <a:rPr lang="zh-CN" altLang="en-US" sz="1400" b="1" dirty="0">
                      <a:latin typeface="微软雅黑" panose="020B0503020204020204" charset="-122"/>
                      <a:ea typeface="微软雅黑" panose="020B0503020204020204" charset="-122"/>
                      <a:cs typeface="微软雅黑" panose="020B0503020204020204" charset="-122"/>
                    </a:rPr>
                    <a:t>主动加密</a:t>
                  </a:r>
                  <a:endParaRPr lang="zh-CN" altLang="en-US" sz="1400" b="1" dirty="0">
                    <a:latin typeface="微软雅黑" panose="020B0503020204020204" charset="-122"/>
                    <a:ea typeface="微软雅黑" panose="020B0503020204020204" charset="-122"/>
                    <a:cs typeface="微软雅黑" panose="020B0503020204020204" charset="-122"/>
                  </a:endParaRPr>
                </a:p>
              </p:txBody>
            </p:sp>
            <p:sp>
              <p:nvSpPr>
                <p:cNvPr id="101" name="文本框 100"/>
                <p:cNvSpPr txBox="1"/>
                <p:nvPr/>
              </p:nvSpPr>
              <p:spPr>
                <a:xfrm>
                  <a:off x="10028532" y="692315"/>
                  <a:ext cx="475531" cy="1682658"/>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rPr>
                    <a:t>半</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透</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明</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加</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密</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部</a:t>
                  </a:r>
                  <a:endParaRPr lang="en-US" altLang="zh-CN" sz="1400" b="1" dirty="0">
                    <a:latin typeface="微软雅黑" panose="020B0503020204020204" charset="-122"/>
                    <a:ea typeface="微软雅黑" panose="020B0503020204020204" charset="-122"/>
                  </a:endParaRPr>
                </a:p>
                <a:p>
                  <a:r>
                    <a:rPr lang="zh-CN" altLang="en-US" sz="1400" b="1" dirty="0">
                      <a:latin typeface="微软雅黑" panose="020B0503020204020204" charset="-122"/>
                      <a:ea typeface="微软雅黑" panose="020B0503020204020204" charset="-122"/>
                    </a:rPr>
                    <a:t>门</a:t>
                  </a:r>
                  <a:endParaRPr lang="zh-CN" altLang="en-US" sz="1400" b="1" dirty="0">
                    <a:latin typeface="微软雅黑" panose="020B0503020204020204" charset="-122"/>
                    <a:ea typeface="微软雅黑" panose="020B0503020204020204" charset="-122"/>
                  </a:endParaRPr>
                </a:p>
              </p:txBody>
            </p:sp>
            <p:pic>
              <p:nvPicPr>
                <p:cNvPr id="10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618" y="4972307"/>
                  <a:ext cx="331037" cy="3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文本框 103"/>
                <p:cNvSpPr txBox="1"/>
                <p:nvPr/>
              </p:nvSpPr>
              <p:spPr>
                <a:xfrm>
                  <a:off x="4574072" y="4934695"/>
                  <a:ext cx="1333578"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安全网关</a:t>
                  </a:r>
                  <a:endParaRPr lang="zh-CN" altLang="en-US" sz="1400" b="1" dirty="0">
                    <a:latin typeface="微软雅黑" panose="020B0503020204020204" charset="-122"/>
                    <a:ea typeface="微软雅黑" panose="020B0503020204020204" charset="-122"/>
                  </a:endParaRPr>
                </a:p>
              </p:txBody>
            </p:sp>
            <p:sp>
              <p:nvSpPr>
                <p:cNvPr id="105" name="文本框 104"/>
                <p:cNvSpPr txBox="1"/>
                <p:nvPr/>
              </p:nvSpPr>
              <p:spPr>
                <a:xfrm>
                  <a:off x="5202982" y="1119826"/>
                  <a:ext cx="1842199" cy="354701"/>
                </a:xfrm>
                <a:prstGeom prst="rect">
                  <a:avLst/>
                </a:prstGeom>
                <a:noFill/>
              </p:spPr>
              <p:txBody>
                <a:bodyPr wrap="square" rtlCol="0">
                  <a:spAutoFit/>
                </a:bodyPr>
                <a:lstStyle/>
                <a:p>
                  <a:pPr algn="ctr"/>
                  <a:r>
                    <a:rPr lang="zh-CN" altLang="en-US" sz="1600" b="1" dirty="0">
                      <a:latin typeface="微软雅黑" panose="020B0503020204020204" charset="-122"/>
                      <a:ea typeface="微软雅黑" panose="020B0503020204020204" charset="-122"/>
                    </a:rPr>
                    <a:t>不改变工作习惯</a:t>
                  </a:r>
                  <a:endParaRPr lang="zh-CN" altLang="en-US" sz="1600" b="1" dirty="0">
                    <a:latin typeface="微软雅黑" panose="020B0503020204020204" charset="-122"/>
                    <a:ea typeface="微软雅黑" panose="020B0503020204020204" charset="-122"/>
                  </a:endParaRPr>
                </a:p>
              </p:txBody>
            </p:sp>
          </p:grpSp>
        </p:grpSp>
        <p:sp>
          <p:nvSpPr>
            <p:cNvPr id="106" name="文本框 105"/>
            <p:cNvSpPr txBox="1"/>
            <p:nvPr/>
          </p:nvSpPr>
          <p:spPr>
            <a:xfrm>
              <a:off x="1296023" y="4736085"/>
              <a:ext cx="2373229" cy="521970"/>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白名单发送使用</a:t>
              </a:r>
              <a:endParaRPr lang="zh-CN" altLang="en-US" sz="1400" b="1" dirty="0">
                <a:latin typeface="微软雅黑" panose="020B0503020204020204" charset="-122"/>
                <a:ea typeface="微软雅黑" panose="020B0503020204020204" charset="-122"/>
              </a:endParaRPr>
            </a:p>
            <a:p>
              <a:pPr algn="ctr"/>
              <a:r>
                <a:rPr lang="zh-CN" altLang="en-US" sz="1400" b="1" dirty="0">
                  <a:latin typeface="微软雅黑" panose="020B0503020204020204" charset="-122"/>
                  <a:ea typeface="微软雅黑" panose="020B0503020204020204" charset="-122"/>
                </a:rPr>
                <a:t>审批发送使用</a:t>
              </a:r>
              <a:endParaRPr lang="zh-CN" altLang="en-US" sz="1400" b="1" dirty="0">
                <a:latin typeface="微软雅黑" panose="020B0503020204020204" charset="-122"/>
                <a:ea typeface="微软雅黑" panose="020B0503020204020204" charset="-122"/>
              </a:endParaRPr>
            </a:p>
          </p:txBody>
        </p:sp>
      </p:grpSp>
      <p:sp>
        <p:nvSpPr>
          <p:cNvPr id="107" name="文本框 106"/>
          <p:cNvSpPr txBox="1"/>
          <p:nvPr/>
        </p:nvSpPr>
        <p:spPr>
          <a:xfrm>
            <a:off x="8672927" y="3549433"/>
            <a:ext cx="1035519" cy="306705"/>
          </a:xfrm>
          <a:prstGeom prst="rect">
            <a:avLst/>
          </a:prstGeom>
          <a:noFill/>
          <a:ln>
            <a:noFill/>
          </a:ln>
        </p:spPr>
        <p:txBody>
          <a:bodyPr wrap="square" rtlCol="0">
            <a:spAutoFit/>
          </a:bodyPr>
          <a:lstStyle>
            <a:defPPr>
              <a:defRPr lang="zh-CN"/>
            </a:defPPr>
            <a:lvl1pPr algn="ctr">
              <a:defRPr sz="1400" b="1"/>
            </a:lvl1pPr>
          </a:lstStyle>
          <a:p>
            <a:r>
              <a:rPr lang="zh-CN" altLang="en-US" dirty="0">
                <a:solidFill>
                  <a:schemeClr val="tx1"/>
                </a:solidFill>
                <a:latin typeface="微软雅黑" panose="020B0503020204020204" charset="-122"/>
                <a:ea typeface="微软雅黑" panose="020B0503020204020204" charset="-122"/>
              </a:rPr>
              <a:t>商业窃密</a:t>
            </a:r>
            <a:endParaRPr lang="zh-CN" altLang="en-US" dirty="0">
              <a:solidFill>
                <a:schemeClr val="tx1"/>
              </a:solidFill>
              <a:latin typeface="微软雅黑" panose="020B0503020204020204" charset="-122"/>
              <a:ea typeface="微软雅黑" panose="020B0503020204020204" charset="-122"/>
            </a:endParaRPr>
          </a:p>
        </p:txBody>
      </p:sp>
      <p:pic>
        <p:nvPicPr>
          <p:cNvPr id="10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088" y="3549411"/>
            <a:ext cx="211164" cy="2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278" y="4006611"/>
            <a:ext cx="211164" cy="2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233" y="4505086"/>
            <a:ext cx="211164" cy="2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图片 124"/>
          <p:cNvPicPr>
            <a:picLocks noChangeAspect="1"/>
          </p:cNvPicPr>
          <p:nvPr/>
        </p:nvPicPr>
        <p:blipFill>
          <a:blip r:embed="rId18"/>
          <a:stretch>
            <a:fillRect/>
          </a:stretch>
        </p:blipFill>
        <p:spPr>
          <a:xfrm>
            <a:off x="7946390" y="5647055"/>
            <a:ext cx="476885" cy="450215"/>
          </a:xfrm>
          <a:prstGeom prst="rect">
            <a:avLst/>
          </a:prstGeom>
        </p:spPr>
      </p:pic>
      <p:sp>
        <p:nvSpPr>
          <p:cNvPr id="127" name="文本框 126"/>
          <p:cNvSpPr txBox="1"/>
          <p:nvPr/>
        </p:nvSpPr>
        <p:spPr>
          <a:xfrm>
            <a:off x="6719570" y="4967605"/>
            <a:ext cx="1325245" cy="306705"/>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rPr>
              <a:t>ASG</a:t>
            </a:r>
            <a:endParaRPr lang="en-US" altLang="zh-CN" sz="1400" b="1" dirty="0">
              <a:latin typeface="微软雅黑" panose="020B0503020204020204" charset="-122"/>
              <a:ea typeface="微软雅黑" panose="020B0503020204020204" charset="-122"/>
            </a:endParaRPr>
          </a:p>
        </p:txBody>
      </p:sp>
      <p:sp>
        <p:nvSpPr>
          <p:cNvPr id="128" name="乘号 127"/>
          <p:cNvSpPr/>
          <p:nvPr/>
        </p:nvSpPr>
        <p:spPr>
          <a:xfrm>
            <a:off x="8122920" y="3041015"/>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29" name="乘号 128"/>
          <p:cNvSpPr/>
          <p:nvPr/>
        </p:nvSpPr>
        <p:spPr>
          <a:xfrm>
            <a:off x="8122920" y="3574415"/>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1" name="乘号 130"/>
          <p:cNvSpPr/>
          <p:nvPr/>
        </p:nvSpPr>
        <p:spPr>
          <a:xfrm>
            <a:off x="8122920" y="4072890"/>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2" name="乘号 131"/>
          <p:cNvSpPr/>
          <p:nvPr/>
        </p:nvSpPr>
        <p:spPr>
          <a:xfrm>
            <a:off x="8122920" y="4591050"/>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3" name="乘号 132"/>
          <p:cNvSpPr/>
          <p:nvPr/>
        </p:nvSpPr>
        <p:spPr>
          <a:xfrm>
            <a:off x="8122920" y="5214620"/>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4" name="乘号 133"/>
          <p:cNvSpPr/>
          <p:nvPr/>
        </p:nvSpPr>
        <p:spPr>
          <a:xfrm>
            <a:off x="8122920" y="5805805"/>
            <a:ext cx="360045" cy="43243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6" name="文本框 135"/>
          <p:cNvSpPr txBox="1"/>
          <p:nvPr/>
        </p:nvSpPr>
        <p:spPr>
          <a:xfrm>
            <a:off x="8235761" y="5775217"/>
            <a:ext cx="2221955"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外设违规获取</a:t>
            </a:r>
            <a:endParaRPr lang="zh-CN" altLang="en-US" sz="1400" b="1" dirty="0">
              <a:latin typeface="微软雅黑" panose="020B0503020204020204" charset="-122"/>
              <a:ea typeface="微软雅黑" panose="020B0503020204020204" charset="-122"/>
            </a:endParaRPr>
          </a:p>
        </p:txBody>
      </p:sp>
      <p:cxnSp>
        <p:nvCxnSpPr>
          <p:cNvPr id="137" name="直接连接符 136"/>
          <p:cNvCxnSpPr/>
          <p:nvPr/>
        </p:nvCxnSpPr>
        <p:spPr>
          <a:xfrm>
            <a:off x="10283190" y="955040"/>
            <a:ext cx="12700" cy="1627505"/>
          </a:xfrm>
          <a:prstGeom prst="lin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45" name="图片 1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65525" y="4765040"/>
            <a:ext cx="572770" cy="484505"/>
          </a:xfrm>
          <a:prstGeom prst="rect">
            <a:avLst/>
          </a:prstGeom>
        </p:spPr>
      </p:pic>
      <p:pic>
        <p:nvPicPr>
          <p:cNvPr id="146" name="图片 1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70605" y="5374005"/>
            <a:ext cx="572770" cy="484505"/>
          </a:xfrm>
          <a:prstGeom prst="rect">
            <a:avLst/>
          </a:prstGeom>
        </p:spPr>
      </p:pic>
      <p:pic>
        <p:nvPicPr>
          <p:cNvPr id="148" name="图片 1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64270" y="1555115"/>
            <a:ext cx="572770" cy="484505"/>
          </a:xfrm>
          <a:prstGeom prst="rect">
            <a:avLst/>
          </a:prstGeom>
        </p:spPr>
      </p:pic>
      <p:pic>
        <p:nvPicPr>
          <p:cNvPr id="3" name="图片 2"/>
          <p:cNvPicPr>
            <a:picLocks noChangeAspect="1"/>
          </p:cNvPicPr>
          <p:nvPr/>
        </p:nvPicPr>
        <p:blipFill>
          <a:blip r:embed="rId19"/>
          <a:stretch>
            <a:fillRect/>
          </a:stretch>
        </p:blipFill>
        <p:spPr>
          <a:xfrm>
            <a:off x="3624580" y="5950585"/>
            <a:ext cx="541020" cy="461645"/>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43375" y="5968365"/>
            <a:ext cx="572770" cy="484505"/>
          </a:xfrm>
          <a:prstGeom prst="rect">
            <a:avLst/>
          </a:prstGeom>
        </p:spPr>
      </p:pic>
      <p:sp>
        <p:nvSpPr>
          <p:cNvPr id="8" name="文本框 7"/>
          <p:cNvSpPr txBox="1"/>
          <p:nvPr/>
        </p:nvSpPr>
        <p:spPr>
          <a:xfrm>
            <a:off x="1297117" y="5996197"/>
            <a:ext cx="2221955"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终端数据发现和分类分级</a:t>
            </a:r>
            <a:endParaRPr lang="zh-CN" altLang="en-US" sz="14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3590926" y="2524125"/>
            <a:ext cx="4816475" cy="1440815"/>
            <a:chOff x="6615" y="3660"/>
            <a:chExt cx="7585" cy="2269"/>
          </a:xfrm>
        </p:grpSpPr>
        <p:sp>
          <p:nvSpPr>
            <p:cNvPr id="9" name="TextBox 3"/>
            <p:cNvSpPr txBox="1"/>
            <p:nvPr/>
          </p:nvSpPr>
          <p:spPr>
            <a:xfrm>
              <a:off x="8900" y="3759"/>
              <a:ext cx="4071" cy="919"/>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Part Three</a:t>
              </a:r>
              <a:endParaRPr lang="en-US" altLang="zh-CN" sz="3200" b="1" dirty="0">
                <a:solidFill>
                  <a:schemeClr val="bg1"/>
                </a:solidFill>
                <a:latin typeface="微软雅黑" panose="020B0503020204020204" charset="-122"/>
                <a:ea typeface="微软雅黑" panose="020B0503020204020204" charset="-122"/>
              </a:endParaRPr>
            </a:p>
          </p:txBody>
        </p:sp>
        <p:sp>
          <p:nvSpPr>
            <p:cNvPr id="10" name="TextBox 4"/>
            <p:cNvSpPr txBox="1"/>
            <p:nvPr/>
          </p:nvSpPr>
          <p:spPr>
            <a:xfrm>
              <a:off x="8900" y="4816"/>
              <a:ext cx="5124" cy="1113"/>
            </a:xfrm>
            <a:prstGeom prst="rect">
              <a:avLst/>
            </a:prstGeom>
            <a:noFill/>
          </p:spPr>
          <p:txBody>
            <a:bodyPr wrap="square" rtlCol="0">
              <a:spAutoFit/>
            </a:bodyPr>
            <a:lstStyle/>
            <a:p>
              <a:pPr algn="dist"/>
              <a:r>
                <a:rPr lang="zh-CN" altLang="en-US" sz="4000" dirty="0">
                  <a:solidFill>
                    <a:schemeClr val="bg1"/>
                  </a:solidFill>
                  <a:latin typeface="微软雅黑" panose="020B0503020204020204" charset="-122"/>
                  <a:ea typeface="微软雅黑" panose="020B0503020204020204" charset="-122"/>
                </a:rPr>
                <a:t>解决方案优势</a:t>
              </a:r>
              <a:endParaRPr lang="zh-CN" altLang="en-US" sz="4000" dirty="0">
                <a:solidFill>
                  <a:schemeClr val="bg1"/>
                </a:solidFill>
                <a:latin typeface="微软雅黑" panose="020B0503020204020204" charset="-122"/>
                <a:ea typeface="微软雅黑" panose="020B0503020204020204" charset="-122"/>
              </a:endParaRPr>
            </a:p>
          </p:txBody>
        </p:sp>
        <p:cxnSp>
          <p:nvCxnSpPr>
            <p:cNvPr id="15" name="直接连接符 14"/>
            <p:cNvCxnSpPr/>
            <p:nvPr/>
          </p:nvCxnSpPr>
          <p:spPr>
            <a:xfrm>
              <a:off x="6615" y="3660"/>
              <a:ext cx="758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grpSp>
      <p:sp>
        <p:nvSpPr>
          <p:cNvPr id="11" name="TextBox 5"/>
          <p:cNvSpPr txBox="1"/>
          <p:nvPr/>
        </p:nvSpPr>
        <p:spPr>
          <a:xfrm>
            <a:off x="3282684" y="2261870"/>
            <a:ext cx="1525905" cy="1630045"/>
          </a:xfrm>
          <a:prstGeom prst="rect">
            <a:avLst/>
          </a:prstGeom>
          <a:noFill/>
        </p:spPr>
        <p:txBody>
          <a:bodyPr wrap="square" rtlCol="0">
            <a:spAutoFit/>
          </a:bodyPr>
          <a:lstStyle/>
          <a:p>
            <a:pPr algn="ctr"/>
            <a:r>
              <a:rPr lang="zh-CN" altLang="en-US" sz="10000" dirty="0">
                <a:solidFill>
                  <a:schemeClr val="bg1"/>
                </a:solidFill>
                <a:latin typeface="微软雅黑" panose="020B0503020204020204" charset="-122"/>
                <a:ea typeface="微软雅黑" panose="020B0503020204020204" charset="-122"/>
              </a:rPr>
              <a:t>③</a:t>
            </a:r>
            <a:endParaRPr lang="zh-CN" altLang="en-US" sz="10000" dirty="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3688081" y="4052570"/>
            <a:ext cx="481647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0" y="763270"/>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prstClr val="white"/>
                </a:solidFill>
                <a:latin typeface="微软雅黑" panose="020B0503020204020204" charset="-122"/>
                <a:ea typeface="微软雅黑" panose="020B0503020204020204" charset="-122"/>
              </a:rPr>
              <a:t>PART</a:t>
            </a:r>
            <a:endParaRPr lang="en-US" sz="1600" dirty="0">
              <a:solidFill>
                <a:prstClr val="white"/>
              </a:solidFill>
              <a:latin typeface="微软雅黑" panose="020B0503020204020204" charset="-122"/>
              <a:ea typeface="微软雅黑" panose="020B0503020204020204" charset="-122"/>
            </a:endParaRPr>
          </a:p>
        </p:txBody>
      </p:sp>
      <p:sp>
        <p:nvSpPr>
          <p:cNvPr id="26" name="文本框 25"/>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3 </a:t>
            </a:r>
            <a:r>
              <a:rPr lang="zh-CN" altLang="en-US" sz="2200" b="1" dirty="0">
                <a:solidFill>
                  <a:schemeClr val="accent1"/>
                </a:solidFill>
                <a:latin typeface="微软雅黑" panose="020B0503020204020204" charset="-122"/>
                <a:ea typeface="微软雅黑" panose="020B0503020204020204" charset="-122"/>
              </a:rPr>
              <a:t>解决方案优势</a:t>
            </a:r>
            <a:r>
              <a:rPr lang="en-US" altLang="zh-CN" sz="2200" b="1" dirty="0">
                <a:solidFill>
                  <a:schemeClr val="accent1"/>
                </a:solidFill>
                <a:latin typeface="微软雅黑" panose="020B0503020204020204" charset="-122"/>
                <a:ea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rPr>
              <a:t>技术优势</a:t>
            </a:r>
            <a:endParaRPr lang="zh-CN" altLang="en-US" sz="2200" b="1" dirty="0">
              <a:solidFill>
                <a:schemeClr val="accent1"/>
              </a:solidFill>
              <a:latin typeface="微软雅黑" panose="020B0503020204020204" charset="-122"/>
              <a:ea typeface="微软雅黑" panose="020B0503020204020204" charset="-122"/>
            </a:endParaRPr>
          </a:p>
        </p:txBody>
      </p:sp>
      <p:sp>
        <p:nvSpPr>
          <p:cNvPr id="16" name="文本框 15"/>
          <p:cNvSpPr txBox="1"/>
          <p:nvPr/>
        </p:nvSpPr>
        <p:spPr>
          <a:xfrm>
            <a:off x="297498" y="85725"/>
            <a:ext cx="544830" cy="460375"/>
          </a:xfrm>
          <a:prstGeom prst="rect">
            <a:avLst/>
          </a:prstGeom>
          <a:noFill/>
        </p:spPr>
        <p:txBody>
          <a:bodyPr wrap="square" rtlCol="0">
            <a:spAutoFit/>
          </a:bodyPr>
          <a:lstStyle/>
          <a:p>
            <a:pPr algn="ctr"/>
            <a:r>
              <a:rPr lang="zh-CN" altLang="en-US" sz="2400" dirty="0">
                <a:solidFill>
                  <a:prstClr val="white"/>
                </a:solidFill>
                <a:latin typeface="微软雅黑" panose="020B0503020204020204" charset="-122"/>
                <a:ea typeface="微软雅黑" panose="020B0503020204020204" charset="-122"/>
              </a:rPr>
              <a:t>③</a:t>
            </a:r>
            <a:endParaRPr lang="zh-CN" altLang="en-US" sz="2400" dirty="0">
              <a:solidFill>
                <a:prstClr val="white"/>
              </a:solidFill>
              <a:latin typeface="微软雅黑" panose="020B0503020204020204" charset="-122"/>
              <a:ea typeface="微软雅黑" panose="020B0503020204020204" charset="-122"/>
            </a:endParaRPr>
          </a:p>
        </p:txBody>
      </p:sp>
      <p:graphicFrame>
        <p:nvGraphicFramePr>
          <p:cNvPr id="2" name="图示 1"/>
          <p:cNvGraphicFramePr/>
          <p:nvPr/>
        </p:nvGraphicFramePr>
        <p:xfrm>
          <a:off x="7124368" y="3425864"/>
          <a:ext cx="2816224" cy="286342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7" name="TextBox 26"/>
          <p:cNvSpPr txBox="1"/>
          <p:nvPr/>
        </p:nvSpPr>
        <p:spPr>
          <a:xfrm>
            <a:off x="6611510" y="1471685"/>
            <a:ext cx="5229225" cy="2490470"/>
          </a:xfrm>
          <a:prstGeom prst="rect">
            <a:avLst/>
          </a:prstGeom>
          <a:noFill/>
        </p:spPr>
        <p:txBody>
          <a:bodyPr wrap="square" rtlCol="0">
            <a:spAutoFit/>
          </a:bodyPr>
          <a:lstStyle/>
          <a:p>
            <a:r>
              <a:rPr lang="en-US" altLang="zh-CN" sz="1600" b="1" dirty="0">
                <a:solidFill>
                  <a:prstClr val="black"/>
                </a:solidFill>
                <a:latin typeface="微软雅黑" panose="020B0503020204020204" charset="-122"/>
                <a:ea typeface="微软雅黑" panose="020B0503020204020204" charset="-122"/>
                <a:cs typeface="微软雅黑" panose="020B0503020204020204" charset="-122"/>
              </a:rPr>
              <a:t>1</a:t>
            </a:r>
            <a:r>
              <a:rPr lang="zh-CN" altLang="en-US" sz="1600" b="1" dirty="0">
                <a:solidFill>
                  <a:prstClr val="black"/>
                </a:solidFill>
                <a:latin typeface="微软雅黑" panose="020B0503020204020204" charset="-122"/>
                <a:ea typeface="微软雅黑" panose="020B0503020204020204" charset="-122"/>
                <a:cs typeface="微软雅黑" panose="020B0503020204020204" charset="-122"/>
              </a:rPr>
              <a:t>、数据安全中间件：</a:t>
            </a:r>
            <a:endParaRPr lang="en-US" altLang="zh-CN" sz="1600" b="1" dirty="0">
              <a:solidFill>
                <a:prstClr val="black"/>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系统使用先进的中间件技术，可方便、快速地与企业其他业务系统无缝对接，赋予业务系统数据加密、数据解密、权限控制、文件内容防复制、防截屏、浮水印、打印控制等数据安全能力。</a:t>
            </a:r>
            <a:endParaRPr lang="en-US" altLang="zh-CN" sz="1400" dirty="0">
              <a:solidFill>
                <a:prstClr val="black"/>
              </a:solidFill>
              <a:latin typeface="微软雅黑" panose="020B0503020204020204" charset="-122"/>
              <a:ea typeface="微软雅黑" panose="020B0503020204020204" charset="-122"/>
              <a:cs typeface="微软雅黑" panose="020B0503020204020204" charset="-122"/>
            </a:endParaRPr>
          </a:p>
          <a:p>
            <a:endParaRPr lang="en-US" altLang="zh-CN" sz="1200" dirty="0">
              <a:solidFill>
                <a:prstClr val="black"/>
              </a:solidFill>
              <a:latin typeface="微软雅黑" panose="020B0503020204020204" charset="-122"/>
              <a:ea typeface="微软雅黑" panose="020B0503020204020204" charset="-122"/>
              <a:cs typeface="微软雅黑" panose="020B0503020204020204" charset="-122"/>
            </a:endParaRPr>
          </a:p>
          <a:p>
            <a:r>
              <a:rPr lang="en-US" altLang="zh-CN" sz="1600" b="1" dirty="0">
                <a:solidFill>
                  <a:prstClr val="black"/>
                </a:solidFill>
                <a:latin typeface="微软雅黑" panose="020B0503020204020204" charset="-122"/>
                <a:ea typeface="微软雅黑" panose="020B0503020204020204" charset="-122"/>
                <a:cs typeface="微软雅黑" panose="020B0503020204020204" charset="-122"/>
              </a:rPr>
              <a:t>2</a:t>
            </a:r>
            <a:r>
              <a:rPr lang="zh-CN" altLang="en-US" sz="1600" b="1" dirty="0">
                <a:solidFill>
                  <a:prstClr val="black"/>
                </a:solidFill>
                <a:latin typeface="微软雅黑" panose="020B0503020204020204" charset="-122"/>
                <a:ea typeface="微软雅黑" panose="020B0503020204020204" charset="-122"/>
                <a:cs typeface="微软雅黑" panose="020B0503020204020204" charset="-122"/>
              </a:rPr>
              <a:t>、组织架构同步：</a:t>
            </a:r>
            <a:endParaRPr lang="en-US" altLang="zh-CN" sz="1600" b="1" dirty="0">
              <a:solidFill>
                <a:prstClr val="black"/>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提供系统开放接口，可快速地与域控管理系统、</a:t>
            </a:r>
            <a:r>
              <a:rPr lang="en-US" altLang="zh-CN" sz="1400" dirty="0">
                <a:solidFill>
                  <a:prstClr val="black"/>
                </a:solidFill>
                <a:latin typeface="微软雅黑" panose="020B0503020204020204" charset="-122"/>
                <a:ea typeface="微软雅黑" panose="020B0503020204020204" charset="-122"/>
                <a:cs typeface="微软雅黑" panose="020B0503020204020204" charset="-122"/>
              </a:rPr>
              <a:t>OA</a:t>
            </a:r>
            <a:r>
              <a:rPr lang="zh-CN" altLang="en-US" sz="1400" dirty="0">
                <a:solidFill>
                  <a:prstClr val="black"/>
                </a:solidFill>
                <a:latin typeface="微软雅黑" panose="020B0503020204020204" charset="-122"/>
                <a:ea typeface="微软雅黑" panose="020B0503020204020204" charset="-122"/>
                <a:cs typeface="微软雅黑" panose="020B0503020204020204" charset="-122"/>
              </a:rPr>
              <a:t>办公系统或其他任意系统实现组织架构实时同步，减少管理员的运维工作量。</a:t>
            </a:r>
            <a:endParaRPr lang="en-US" altLang="zh-CN" sz="1400" dirty="0">
              <a:solidFill>
                <a:prstClr val="black"/>
              </a:solidFill>
              <a:latin typeface="微软雅黑" panose="020B0503020204020204" charset="-122"/>
              <a:ea typeface="微软雅黑" panose="020B0503020204020204" charset="-122"/>
              <a:cs typeface="微软雅黑" panose="020B0503020204020204" charset="-122"/>
            </a:endParaRPr>
          </a:p>
          <a:p>
            <a:endParaRPr lang="en-US" altLang="zh-CN" sz="1400" dirty="0">
              <a:solidFill>
                <a:prstClr val="black"/>
              </a:solidFill>
              <a:latin typeface="微软雅黑" panose="020B0503020204020204" charset="-122"/>
              <a:ea typeface="微软雅黑" panose="020B0503020204020204" charset="-122"/>
              <a:cs typeface="微软雅黑" panose="020B0503020204020204" charset="-122"/>
            </a:endParaRPr>
          </a:p>
        </p:txBody>
      </p:sp>
      <p:graphicFrame>
        <p:nvGraphicFramePr>
          <p:cNvPr id="7" name="图示 6"/>
          <p:cNvGraphicFramePr/>
          <p:nvPr/>
        </p:nvGraphicFramePr>
        <p:xfrm>
          <a:off x="838199" y="1571804"/>
          <a:ext cx="5229226" cy="45527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p:cNvSpPr txBox="1"/>
          <p:nvPr/>
        </p:nvSpPr>
        <p:spPr>
          <a:xfrm>
            <a:off x="1049655" y="2062136"/>
            <a:ext cx="2224722" cy="1383665"/>
          </a:xfrm>
          <a:prstGeom prst="rect">
            <a:avLst/>
          </a:prstGeom>
          <a:noFill/>
        </p:spPr>
        <p:txBody>
          <a:bodyPr wrap="square" rtlCol="0">
            <a:spAutoFit/>
          </a:bodyPr>
          <a:lstStyle/>
          <a:p>
            <a:r>
              <a:rPr lang="zh-CN" altLang="en-US" sz="1200" dirty="0">
                <a:solidFill>
                  <a:prstClr val="white"/>
                </a:solidFill>
                <a:latin typeface="微软雅黑" panose="020B0503020204020204" charset="-122"/>
                <a:ea typeface="微软雅黑" panose="020B0503020204020204" charset="-122"/>
              </a:rPr>
              <a:t>最早在业内推出</a:t>
            </a:r>
            <a:r>
              <a:rPr lang="zh-CN" altLang="en-US" sz="1200" dirty="0">
                <a:solidFill>
                  <a:srgbClr val="FFFF00"/>
                </a:solidFill>
                <a:latin typeface="微软雅黑" panose="020B0503020204020204" charset="-122"/>
                <a:ea typeface="微软雅黑" panose="020B0503020204020204" charset="-122"/>
              </a:rPr>
              <a:t>驱动层及应用层相结合</a:t>
            </a:r>
            <a:r>
              <a:rPr lang="zh-CN" altLang="en-US" sz="1200" dirty="0">
                <a:solidFill>
                  <a:prstClr val="white"/>
                </a:solidFill>
                <a:latin typeface="微软雅黑" panose="020B0503020204020204" charset="-122"/>
                <a:ea typeface="微软雅黑" panose="020B0503020204020204" charset="-122"/>
              </a:rPr>
              <a:t>的第四代文件动态加解密技术；</a:t>
            </a:r>
            <a:endParaRPr lang="zh-CN" altLang="en-US" sz="1200" dirty="0">
              <a:solidFill>
                <a:prstClr val="white"/>
              </a:solidFill>
              <a:latin typeface="微软雅黑" panose="020B0503020204020204" charset="-122"/>
              <a:ea typeface="微软雅黑" panose="020B0503020204020204" charset="-122"/>
            </a:endParaRPr>
          </a:p>
          <a:p>
            <a:r>
              <a:rPr lang="zh-CN" altLang="en-US" sz="1200" dirty="0">
                <a:solidFill>
                  <a:prstClr val="white"/>
                </a:solidFill>
                <a:latin typeface="微软雅黑" panose="020B0503020204020204" charset="-122"/>
                <a:ea typeface="微软雅黑" panose="020B0503020204020204" charset="-122"/>
              </a:rPr>
              <a:t>产品采用的防截屏、内容识别、人工智能、大数据处理等技术都处在行业领先地位，获得</a:t>
            </a:r>
            <a:r>
              <a:rPr lang="zh-CN" altLang="en-US" sz="1200" dirty="0">
                <a:solidFill>
                  <a:srgbClr val="FFFF00"/>
                </a:solidFill>
                <a:latin typeface="微软雅黑" panose="020B0503020204020204" charset="-122"/>
                <a:ea typeface="微软雅黑" panose="020B0503020204020204" charset="-122"/>
              </a:rPr>
              <a:t>多项国家发明专利。</a:t>
            </a:r>
            <a:endParaRPr lang="zh-CN" altLang="en-US" sz="1200" dirty="0">
              <a:solidFill>
                <a:srgbClr val="FFFF00"/>
              </a:solidFill>
              <a:latin typeface="微软雅黑" panose="020B0503020204020204" charset="-122"/>
              <a:ea typeface="微软雅黑" panose="020B0503020204020204" charset="-122"/>
            </a:endParaRPr>
          </a:p>
        </p:txBody>
      </p:sp>
      <p:sp>
        <p:nvSpPr>
          <p:cNvPr id="28" name="TextBox 27"/>
          <p:cNvSpPr txBox="1"/>
          <p:nvPr/>
        </p:nvSpPr>
        <p:spPr>
          <a:xfrm>
            <a:off x="1418131" y="1719024"/>
            <a:ext cx="1135380" cy="368300"/>
          </a:xfrm>
          <a:prstGeom prst="rect">
            <a:avLst/>
          </a:prstGeom>
          <a:noFill/>
        </p:spPr>
        <p:txBody>
          <a:bodyPr wrap="square" rtlCol="0">
            <a:spAutoFit/>
          </a:bodyPr>
          <a:lstStyle/>
          <a:p>
            <a:r>
              <a:rPr lang="zh-CN" altLang="en-US" b="1" dirty="0">
                <a:solidFill>
                  <a:srgbClr val="ED7D31">
                    <a:lumMod val="60000"/>
                    <a:lumOff val="40000"/>
                  </a:srgbClr>
                </a:solidFill>
                <a:latin typeface="微软雅黑" panose="020B0503020204020204" charset="-122"/>
                <a:ea typeface="微软雅黑" panose="020B0503020204020204" charset="-122"/>
              </a:rPr>
              <a:t>创新性</a:t>
            </a:r>
            <a:endParaRPr lang="zh-CN" altLang="en-US" dirty="0">
              <a:solidFill>
                <a:prstClr val="black"/>
              </a:solidFill>
            </a:endParaRPr>
          </a:p>
        </p:txBody>
      </p:sp>
      <p:sp>
        <p:nvSpPr>
          <p:cNvPr id="29" name="TextBox 28"/>
          <p:cNvSpPr txBox="1"/>
          <p:nvPr/>
        </p:nvSpPr>
        <p:spPr>
          <a:xfrm>
            <a:off x="3534727" y="2034184"/>
            <a:ext cx="2224722" cy="461665"/>
          </a:xfrm>
          <a:prstGeom prst="rect">
            <a:avLst/>
          </a:prstGeom>
          <a:noFill/>
        </p:spPr>
        <p:txBody>
          <a:bodyPr wrap="square" rtlCol="0">
            <a:spAutoFit/>
          </a:bodyPr>
          <a:lstStyle/>
          <a:p>
            <a:r>
              <a:rPr lang="en-US" altLang="zh-CN" sz="1200" dirty="0">
                <a:solidFill>
                  <a:srgbClr val="FFFF00"/>
                </a:solidFill>
                <a:latin typeface="微软雅黑" panose="020B0503020204020204" charset="-122"/>
                <a:ea typeface="微软雅黑" panose="020B0503020204020204" charset="-122"/>
              </a:rPr>
              <a:t>15000+</a:t>
            </a:r>
            <a:r>
              <a:rPr lang="zh-CN" altLang="en-US" sz="1200" dirty="0">
                <a:solidFill>
                  <a:prstClr val="white"/>
                </a:solidFill>
                <a:latin typeface="微软雅黑" panose="020B0503020204020204" charset="-122"/>
                <a:ea typeface="微软雅黑" panose="020B0503020204020204" charset="-122"/>
              </a:rPr>
              <a:t>客户，</a:t>
            </a:r>
            <a:r>
              <a:rPr lang="en-US" altLang="zh-CN" sz="1200" dirty="0">
                <a:solidFill>
                  <a:srgbClr val="FFFF00"/>
                </a:solidFill>
                <a:latin typeface="微软雅黑" panose="020B0503020204020204" charset="-122"/>
                <a:ea typeface="微软雅黑" panose="020B0503020204020204" charset="-122"/>
              </a:rPr>
              <a:t>300</a:t>
            </a:r>
            <a:r>
              <a:rPr lang="zh-CN" altLang="en-US" sz="1200" dirty="0">
                <a:solidFill>
                  <a:prstClr val="white"/>
                </a:solidFill>
                <a:latin typeface="微软雅黑" panose="020B0503020204020204" charset="-122"/>
                <a:ea typeface="微软雅黑" panose="020B0503020204020204" charset="-122"/>
              </a:rPr>
              <a:t>万终端稳定无故障运行。</a:t>
            </a:r>
            <a:endParaRPr lang="zh-CN" altLang="en-US" sz="1200" dirty="0">
              <a:solidFill>
                <a:prstClr val="white"/>
              </a:solidFill>
            </a:endParaRPr>
          </a:p>
        </p:txBody>
      </p:sp>
      <p:sp>
        <p:nvSpPr>
          <p:cNvPr id="30" name="TextBox 29"/>
          <p:cNvSpPr txBox="1"/>
          <p:nvPr/>
        </p:nvSpPr>
        <p:spPr>
          <a:xfrm>
            <a:off x="3795252" y="1695629"/>
            <a:ext cx="1612977" cy="368300"/>
          </a:xfrm>
          <a:prstGeom prst="rect">
            <a:avLst/>
          </a:prstGeom>
          <a:noFill/>
        </p:spPr>
        <p:txBody>
          <a:bodyPr wrap="square" rtlCol="0">
            <a:spAutoFit/>
          </a:bodyPr>
          <a:lstStyle/>
          <a:p>
            <a:r>
              <a:rPr lang="zh-CN" altLang="en-US" b="1" dirty="0">
                <a:solidFill>
                  <a:srgbClr val="ED7D31">
                    <a:lumMod val="60000"/>
                    <a:lumOff val="40000"/>
                  </a:srgbClr>
                </a:solidFill>
                <a:latin typeface="微软雅黑" panose="020B0503020204020204" charset="-122"/>
                <a:ea typeface="微软雅黑" panose="020B0503020204020204" charset="-122"/>
              </a:rPr>
              <a:t>稳定性</a:t>
            </a:r>
            <a:endParaRPr lang="zh-CN" altLang="en-US" dirty="0">
              <a:solidFill>
                <a:prstClr val="black"/>
              </a:solidFill>
            </a:endParaRPr>
          </a:p>
        </p:txBody>
      </p:sp>
      <p:sp>
        <p:nvSpPr>
          <p:cNvPr id="31" name="TextBox 30"/>
          <p:cNvSpPr txBox="1"/>
          <p:nvPr/>
        </p:nvSpPr>
        <p:spPr>
          <a:xfrm>
            <a:off x="1011555" y="4445655"/>
            <a:ext cx="2224722" cy="1568450"/>
          </a:xfrm>
          <a:prstGeom prst="rect">
            <a:avLst/>
          </a:prstGeom>
          <a:noFill/>
        </p:spPr>
        <p:txBody>
          <a:bodyPr wrap="square" rtlCol="0">
            <a:spAutoFit/>
          </a:bodyPr>
          <a:lstStyle/>
          <a:p>
            <a:pPr algn="l">
              <a:buClrTx/>
              <a:buSzTx/>
              <a:buFontTx/>
            </a:pPr>
            <a:r>
              <a:rPr lang="zh-CN" altLang="en-US" sz="1200" dirty="0">
                <a:solidFill>
                  <a:schemeClr val="bg1"/>
                </a:solidFill>
                <a:sym typeface="+mn-ea"/>
              </a:rPr>
              <a:t>系统采用最领先的服务器架构，可同时支持分布式、热备、负载均衡部署，</a:t>
            </a:r>
            <a:r>
              <a:rPr lang="zh-CN" altLang="en-US" sz="1200" dirty="0">
                <a:solidFill>
                  <a:srgbClr val="FFFF00"/>
                </a:solidFill>
                <a:sym typeface="+mn-ea"/>
              </a:rPr>
              <a:t>为超大客户提供持续稳定的系统服务；</a:t>
            </a:r>
            <a:endParaRPr lang="zh-CN" altLang="en-US" sz="1200" dirty="0">
              <a:solidFill>
                <a:srgbClr val="FFFF00"/>
              </a:solidFill>
            </a:endParaRPr>
          </a:p>
          <a:p>
            <a:pPr algn="l">
              <a:buClrTx/>
              <a:buSzTx/>
              <a:buFontTx/>
            </a:pPr>
            <a:r>
              <a:rPr lang="zh-CN" altLang="en-US" sz="1200" dirty="0">
                <a:solidFill>
                  <a:schemeClr val="bg1"/>
                </a:solidFill>
                <a:sym typeface="+mn-ea"/>
              </a:rPr>
              <a:t>系统同时使用关系型和非关系型数据库，</a:t>
            </a:r>
            <a:r>
              <a:rPr lang="zh-CN" altLang="en-US" sz="1200" dirty="0">
                <a:solidFill>
                  <a:srgbClr val="FFFF00"/>
                </a:solidFill>
                <a:sym typeface="+mn-ea"/>
              </a:rPr>
              <a:t>轻松应对超大客户海量数据的存储及处理需求。</a:t>
            </a:r>
            <a:endParaRPr lang="zh-CN" altLang="en-US" sz="1200" dirty="0">
              <a:solidFill>
                <a:schemeClr val="bg1"/>
              </a:solidFill>
            </a:endParaRPr>
          </a:p>
          <a:p>
            <a:endParaRPr lang="en-US" altLang="zh-CN" sz="1200" dirty="0">
              <a:solidFill>
                <a:schemeClr val="bg1"/>
              </a:solidFill>
              <a:latin typeface="微软雅黑" panose="020B0503020204020204" charset="-122"/>
              <a:ea typeface="微软雅黑" panose="020B0503020204020204" charset="-122"/>
            </a:endParaRPr>
          </a:p>
        </p:txBody>
      </p:sp>
      <p:sp>
        <p:nvSpPr>
          <p:cNvPr id="32" name="TextBox 31"/>
          <p:cNvSpPr txBox="1"/>
          <p:nvPr/>
        </p:nvSpPr>
        <p:spPr>
          <a:xfrm>
            <a:off x="1385570" y="3993515"/>
            <a:ext cx="1168400" cy="368300"/>
          </a:xfrm>
          <a:prstGeom prst="rect">
            <a:avLst/>
          </a:prstGeom>
          <a:noFill/>
        </p:spPr>
        <p:txBody>
          <a:bodyPr wrap="square" rtlCol="0">
            <a:spAutoFit/>
          </a:bodyPr>
          <a:lstStyle/>
          <a:p>
            <a:r>
              <a:rPr lang="zh-CN" altLang="en-US" b="1" dirty="0">
                <a:solidFill>
                  <a:srgbClr val="ED7D31">
                    <a:lumMod val="60000"/>
                    <a:lumOff val="40000"/>
                  </a:srgbClr>
                </a:solidFill>
                <a:latin typeface="微软雅黑" panose="020B0503020204020204" charset="-122"/>
                <a:ea typeface="微软雅黑" panose="020B0503020204020204" charset="-122"/>
              </a:rPr>
              <a:t>架构领先</a:t>
            </a:r>
            <a:endParaRPr lang="zh-CN" altLang="en-US" b="1" dirty="0">
              <a:solidFill>
                <a:srgbClr val="ED7D31">
                  <a:lumMod val="60000"/>
                  <a:lumOff val="40000"/>
                </a:srgbClr>
              </a:solidFill>
              <a:latin typeface="微软雅黑" panose="020B0503020204020204" charset="-122"/>
              <a:ea typeface="微软雅黑" panose="020B0503020204020204" charset="-122"/>
            </a:endParaRPr>
          </a:p>
        </p:txBody>
      </p:sp>
      <p:sp>
        <p:nvSpPr>
          <p:cNvPr id="34" name="TextBox 33"/>
          <p:cNvSpPr txBox="1"/>
          <p:nvPr/>
        </p:nvSpPr>
        <p:spPr>
          <a:xfrm>
            <a:off x="3484792" y="4545092"/>
            <a:ext cx="2437448" cy="1384995"/>
          </a:xfrm>
          <a:prstGeom prst="rect">
            <a:avLst/>
          </a:prstGeom>
          <a:noFill/>
        </p:spPr>
        <p:txBody>
          <a:bodyPr wrap="square" rtlCol="0">
            <a:spAutoFit/>
          </a:bodyPr>
          <a:lstStyle/>
          <a:p>
            <a:r>
              <a:rPr lang="zh-CN" altLang="en-US" sz="1200" dirty="0">
                <a:solidFill>
                  <a:prstClr val="white"/>
                </a:solidFill>
                <a:latin typeface="微软雅黑" panose="020B0503020204020204" charset="-122"/>
                <a:ea typeface="微软雅黑" panose="020B0503020204020204" charset="-122"/>
              </a:rPr>
              <a:t>加密算法同时支持</a:t>
            </a:r>
            <a:r>
              <a:rPr lang="zh-CN" altLang="en-US" sz="1200" dirty="0">
                <a:solidFill>
                  <a:srgbClr val="FFFF00"/>
                </a:solidFill>
                <a:latin typeface="微软雅黑" panose="020B0503020204020204" charset="-122"/>
                <a:ea typeface="微软雅黑" panose="020B0503020204020204" charset="-122"/>
              </a:rPr>
              <a:t>国密</a:t>
            </a:r>
            <a:r>
              <a:rPr lang="en-US" altLang="zh-CN" sz="1200" dirty="0">
                <a:solidFill>
                  <a:srgbClr val="FFFF00"/>
                </a:solidFill>
                <a:latin typeface="微软雅黑" panose="020B0503020204020204" charset="-122"/>
                <a:ea typeface="微软雅黑" panose="020B0503020204020204" charset="-122"/>
              </a:rPr>
              <a:t>SM4</a:t>
            </a:r>
            <a:r>
              <a:rPr lang="zh-CN" altLang="en-US" sz="1200" dirty="0">
                <a:solidFill>
                  <a:srgbClr val="FFFF00"/>
                </a:solidFill>
                <a:latin typeface="微软雅黑" panose="020B0503020204020204" charset="-122"/>
                <a:ea typeface="微软雅黑" panose="020B0503020204020204" charset="-122"/>
              </a:rPr>
              <a:t>算法，国际</a:t>
            </a:r>
            <a:r>
              <a:rPr lang="en-US" altLang="zh-CN" sz="1200" dirty="0">
                <a:solidFill>
                  <a:srgbClr val="FFFF00"/>
                </a:solidFill>
                <a:latin typeface="微软雅黑" panose="020B0503020204020204" charset="-122"/>
                <a:ea typeface="微软雅黑" panose="020B0503020204020204" charset="-122"/>
              </a:rPr>
              <a:t>AES</a:t>
            </a:r>
            <a:r>
              <a:rPr lang="zh-CN" altLang="en-US" sz="1200" dirty="0">
                <a:solidFill>
                  <a:srgbClr val="FFFF00"/>
                </a:solidFill>
                <a:latin typeface="微软雅黑" panose="020B0503020204020204" charset="-122"/>
                <a:ea typeface="微软雅黑" panose="020B0503020204020204" charset="-122"/>
              </a:rPr>
              <a:t>算法</a:t>
            </a:r>
            <a:r>
              <a:rPr lang="zh-CN" altLang="en-US" sz="1200" dirty="0">
                <a:solidFill>
                  <a:prstClr val="white"/>
                </a:solidFill>
                <a:latin typeface="微软雅黑" panose="020B0503020204020204" charset="-122"/>
                <a:ea typeface="微软雅黑" panose="020B0503020204020204" charset="-122"/>
              </a:rPr>
              <a:t>，密码强度有保障。</a:t>
            </a:r>
            <a:endParaRPr lang="en-US" altLang="zh-CN" sz="1200" dirty="0">
              <a:solidFill>
                <a:prstClr val="white"/>
              </a:solidFill>
              <a:latin typeface="微软雅黑" panose="020B0503020204020204" charset="-122"/>
              <a:ea typeface="微软雅黑" panose="020B0503020204020204" charset="-122"/>
            </a:endParaRPr>
          </a:p>
          <a:p>
            <a:endParaRPr lang="en-US" altLang="zh-CN" sz="1200" dirty="0">
              <a:solidFill>
                <a:prstClr val="white"/>
              </a:solidFill>
              <a:latin typeface="微软雅黑" panose="020B0503020204020204" charset="-122"/>
              <a:ea typeface="微软雅黑" panose="020B0503020204020204" charset="-122"/>
            </a:endParaRPr>
          </a:p>
          <a:p>
            <a:r>
              <a:rPr lang="zh-CN" altLang="en-US" sz="1200" dirty="0">
                <a:solidFill>
                  <a:srgbClr val="FFFF00"/>
                </a:solidFill>
                <a:latin typeface="微软雅黑" panose="020B0503020204020204" charset="-122"/>
                <a:ea typeface="微软雅黑" panose="020B0503020204020204" charset="-122"/>
              </a:rPr>
              <a:t>防破解，防非法注入</a:t>
            </a:r>
            <a:r>
              <a:rPr lang="zh-CN" altLang="en-US" sz="1200" dirty="0">
                <a:solidFill>
                  <a:prstClr val="white"/>
                </a:solidFill>
                <a:latin typeface="微软雅黑" panose="020B0503020204020204" charset="-122"/>
                <a:ea typeface="微软雅黑" panose="020B0503020204020204" charset="-122"/>
              </a:rPr>
              <a:t>，杜绝通过技术手段获取明文。</a:t>
            </a:r>
            <a:endParaRPr lang="en-US" altLang="zh-CN" sz="1200" dirty="0">
              <a:solidFill>
                <a:prstClr val="white"/>
              </a:solidFill>
              <a:latin typeface="微软雅黑" panose="020B0503020204020204" charset="-122"/>
              <a:ea typeface="微软雅黑" panose="020B0503020204020204" charset="-122"/>
            </a:endParaRPr>
          </a:p>
          <a:p>
            <a:endParaRPr lang="en-US" altLang="zh-CN" sz="1200" dirty="0">
              <a:solidFill>
                <a:prstClr val="white"/>
              </a:solidFill>
              <a:latin typeface="微软雅黑" panose="020B0503020204020204" charset="-122"/>
              <a:ea typeface="微软雅黑" panose="020B0503020204020204" charset="-122"/>
            </a:endParaRPr>
          </a:p>
          <a:p>
            <a:endParaRPr lang="zh-CN" altLang="en-US" sz="1200" dirty="0">
              <a:solidFill>
                <a:srgbClr val="FFFF00"/>
              </a:solidFill>
              <a:latin typeface="微软雅黑" panose="020B0503020204020204" charset="-122"/>
              <a:ea typeface="微软雅黑" panose="020B0503020204020204" charset="-122"/>
            </a:endParaRPr>
          </a:p>
        </p:txBody>
      </p:sp>
      <p:sp>
        <p:nvSpPr>
          <p:cNvPr id="35" name="TextBox 34"/>
          <p:cNvSpPr txBox="1"/>
          <p:nvPr/>
        </p:nvSpPr>
        <p:spPr>
          <a:xfrm>
            <a:off x="4345393" y="3972600"/>
            <a:ext cx="1414056" cy="368300"/>
          </a:xfrm>
          <a:prstGeom prst="rect">
            <a:avLst/>
          </a:prstGeom>
          <a:noFill/>
        </p:spPr>
        <p:txBody>
          <a:bodyPr wrap="square" rtlCol="0">
            <a:spAutoFit/>
          </a:bodyPr>
          <a:lstStyle/>
          <a:p>
            <a:r>
              <a:rPr lang="zh-CN" altLang="en-US" b="1" dirty="0">
                <a:solidFill>
                  <a:srgbClr val="ED7D31">
                    <a:lumMod val="60000"/>
                    <a:lumOff val="40000"/>
                  </a:srgbClr>
                </a:solidFill>
                <a:latin typeface="微软雅黑" panose="020B0503020204020204" charset="-122"/>
                <a:ea typeface="微软雅黑" panose="020B0503020204020204" charset="-122"/>
              </a:rPr>
              <a:t>安全性</a:t>
            </a:r>
            <a:endParaRPr lang="zh-CN" altLang="en-US" dirty="0">
              <a:solidFill>
                <a:prstClr val="black"/>
              </a:solidFill>
            </a:endParaRPr>
          </a:p>
        </p:txBody>
      </p:sp>
      <p:sp>
        <p:nvSpPr>
          <p:cNvPr id="4" name="文本框 3"/>
          <p:cNvSpPr txBox="1"/>
          <p:nvPr/>
        </p:nvSpPr>
        <p:spPr>
          <a:xfrm>
            <a:off x="3522980" y="2462530"/>
            <a:ext cx="2324735" cy="829945"/>
          </a:xfrm>
          <a:prstGeom prst="rect">
            <a:avLst/>
          </a:prstGeom>
          <a:noFill/>
        </p:spPr>
        <p:txBody>
          <a:bodyPr wrap="square" rtlCol="0" anchor="t">
            <a:spAutoFit/>
          </a:bodyPr>
          <a:lstStyle/>
          <a:p>
            <a:pPr algn="l">
              <a:buClrTx/>
              <a:buSzTx/>
              <a:buFontTx/>
            </a:pPr>
            <a:r>
              <a:rPr lang="zh-CN" altLang="en-US" sz="1200" dirty="0">
                <a:solidFill>
                  <a:srgbClr val="FFFF00"/>
                </a:solidFill>
                <a:latin typeface="微软雅黑" panose="020B0503020204020204" charset="-122"/>
                <a:ea typeface="微软雅黑" panose="020B0503020204020204" charset="-122"/>
                <a:sym typeface="+mn-ea"/>
              </a:rPr>
              <a:t>超大项目</a:t>
            </a:r>
            <a:r>
              <a:rPr lang="zh-CN" altLang="en-US" sz="1200" dirty="0">
                <a:solidFill>
                  <a:prstClr val="white"/>
                </a:solidFill>
                <a:latin typeface="微软雅黑" panose="020B0503020204020204" charset="-122"/>
                <a:ea typeface="微软雅黑" panose="020B0503020204020204" charset="-122"/>
                <a:sym typeface="+mn-ea"/>
              </a:rPr>
              <a:t>：在上海汽车集团、中国广核集团、中国核工业集团、航天科工集团等</a:t>
            </a:r>
            <a:r>
              <a:rPr lang="zh-CN" altLang="en-US" sz="1200" dirty="0">
                <a:solidFill>
                  <a:srgbClr val="FFFF00"/>
                </a:solidFill>
                <a:latin typeface="微软雅黑" panose="020B0503020204020204" charset="-122"/>
                <a:ea typeface="微软雅黑" panose="020B0503020204020204" charset="-122"/>
                <a:sym typeface="+mn-ea"/>
              </a:rPr>
              <a:t>万点项目</a:t>
            </a:r>
            <a:r>
              <a:rPr lang="zh-CN" altLang="en-US" sz="1200" dirty="0">
                <a:solidFill>
                  <a:prstClr val="white"/>
                </a:solidFill>
                <a:latin typeface="微软雅黑" panose="020B0503020204020204" charset="-122"/>
                <a:ea typeface="微软雅黑" panose="020B0503020204020204" charset="-122"/>
                <a:sym typeface="+mn-ea"/>
              </a:rPr>
              <a:t>上常年稳定运行。</a:t>
            </a:r>
            <a:endParaRPr lang="zh-CN" altLang="en-US" sz="1200" dirty="0">
              <a:solidFill>
                <a:prstClr val="whit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prstClr val="white"/>
                </a:solidFill>
                <a:latin typeface="微软雅黑" panose="020B0503020204020204" charset="-122"/>
                <a:ea typeface="微软雅黑" panose="020B0503020204020204" charset="-122"/>
              </a:rPr>
              <a:t>PART</a:t>
            </a:r>
            <a:endParaRPr lang="en-US" sz="1600" dirty="0">
              <a:solidFill>
                <a:prstClr val="white"/>
              </a:solidFill>
              <a:latin typeface="微软雅黑" panose="020B0503020204020204" charset="-122"/>
              <a:ea typeface="微软雅黑" panose="020B0503020204020204" charset="-122"/>
            </a:endParaRPr>
          </a:p>
        </p:txBody>
      </p:sp>
      <p:sp>
        <p:nvSpPr>
          <p:cNvPr id="26" name="文本框 25"/>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cs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cs typeface="微软雅黑" panose="020B0503020204020204" charset="-122"/>
              </a:rPr>
              <a:t>3 </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解决方案优势</a:t>
            </a:r>
            <a:r>
              <a:rPr lang="en-US" altLang="zh-CN" sz="2200" b="1"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技术优势</a:t>
            </a:r>
            <a:endPar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297498" y="85725"/>
            <a:ext cx="544830" cy="460375"/>
          </a:xfrm>
          <a:prstGeom prst="rect">
            <a:avLst/>
          </a:prstGeom>
          <a:noFill/>
        </p:spPr>
        <p:txBody>
          <a:bodyPr wrap="square" rtlCol="0">
            <a:spAutoFit/>
          </a:bodyPr>
          <a:lstStyle/>
          <a:p>
            <a:pPr algn="ctr"/>
            <a:r>
              <a:rPr lang="zh-CN" altLang="en-US" sz="2400" dirty="0">
                <a:solidFill>
                  <a:prstClr val="white"/>
                </a:solidFill>
                <a:latin typeface="微软雅黑" panose="020B0503020204020204" charset="-122"/>
                <a:ea typeface="微软雅黑" panose="020B0503020204020204" charset="-122"/>
              </a:rPr>
              <a:t>③</a:t>
            </a:r>
            <a:endParaRPr lang="zh-CN" altLang="en-US" sz="2400" dirty="0">
              <a:solidFill>
                <a:prstClr val="white"/>
              </a:solidFill>
              <a:latin typeface="微软雅黑" panose="020B0503020204020204" charset="-122"/>
              <a:ea typeface="微软雅黑" panose="020B0503020204020204" charset="-122"/>
            </a:endParaRPr>
          </a:p>
        </p:txBody>
      </p:sp>
      <p:sp>
        <p:nvSpPr>
          <p:cNvPr id="20" name="object 9"/>
          <p:cNvSpPr/>
          <p:nvPr/>
        </p:nvSpPr>
        <p:spPr>
          <a:xfrm>
            <a:off x="3282293" y="1868638"/>
            <a:ext cx="1163320" cy="373380"/>
          </a:xfrm>
          <a:custGeom>
            <a:avLst/>
            <a:gdLst/>
            <a:ahLst/>
            <a:cxnLst/>
            <a:rect l="l" t="t" r="r" b="b"/>
            <a:pathLst>
              <a:path w="1163320" h="373379">
                <a:moveTo>
                  <a:pt x="441705" y="0"/>
                </a:moveTo>
                <a:lnTo>
                  <a:pt x="0" y="236855"/>
                </a:lnTo>
                <a:lnTo>
                  <a:pt x="743965" y="373380"/>
                </a:lnTo>
                <a:lnTo>
                  <a:pt x="1162812" y="138302"/>
                </a:lnTo>
                <a:lnTo>
                  <a:pt x="441705" y="0"/>
                </a:lnTo>
                <a:close/>
              </a:path>
            </a:pathLst>
          </a:custGeom>
          <a:solidFill>
            <a:srgbClr val="FFFFFF"/>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 name="object 2"/>
          <p:cNvSpPr/>
          <p:nvPr/>
        </p:nvSpPr>
        <p:spPr>
          <a:xfrm>
            <a:off x="4471014" y="3854411"/>
            <a:ext cx="2242185" cy="1744980"/>
          </a:xfrm>
          <a:custGeom>
            <a:avLst/>
            <a:gdLst/>
            <a:ahLst/>
            <a:cxnLst/>
            <a:rect l="l" t="t" r="r" b="b"/>
            <a:pathLst>
              <a:path w="2242184" h="1744979">
                <a:moveTo>
                  <a:pt x="1733168" y="0"/>
                </a:moveTo>
                <a:lnTo>
                  <a:pt x="0" y="1014183"/>
                </a:lnTo>
                <a:lnTo>
                  <a:pt x="50159" y="1314192"/>
                </a:lnTo>
                <a:lnTo>
                  <a:pt x="75758" y="1466834"/>
                </a:lnTo>
                <a:lnTo>
                  <a:pt x="92311" y="1565171"/>
                </a:lnTo>
                <a:lnTo>
                  <a:pt x="108097" y="1658526"/>
                </a:lnTo>
                <a:lnTo>
                  <a:pt x="115606" y="1702736"/>
                </a:lnTo>
                <a:lnTo>
                  <a:pt x="122808" y="1744980"/>
                </a:lnTo>
                <a:lnTo>
                  <a:pt x="2241804" y="542925"/>
                </a:lnTo>
                <a:lnTo>
                  <a:pt x="1733168" y="0"/>
                </a:lnTo>
                <a:close/>
              </a:path>
            </a:pathLst>
          </a:custGeom>
          <a:solidFill>
            <a:srgbClr val="F36E5B"/>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17" name="object 3"/>
          <p:cNvSpPr/>
          <p:nvPr/>
        </p:nvSpPr>
        <p:spPr>
          <a:xfrm>
            <a:off x="1020464" y="4309068"/>
            <a:ext cx="3560445" cy="1309370"/>
          </a:xfrm>
          <a:custGeom>
            <a:avLst/>
            <a:gdLst/>
            <a:ahLst/>
            <a:cxnLst/>
            <a:rect l="l" t="t" r="r" b="b"/>
            <a:pathLst>
              <a:path w="3560445" h="1309370">
                <a:moveTo>
                  <a:pt x="489077" y="0"/>
                </a:moveTo>
                <a:lnTo>
                  <a:pt x="0" y="598639"/>
                </a:lnTo>
                <a:lnTo>
                  <a:pt x="3560064" y="1309116"/>
                </a:lnTo>
                <a:lnTo>
                  <a:pt x="3465442" y="745883"/>
                </a:lnTo>
                <a:lnTo>
                  <a:pt x="3448187" y="643484"/>
                </a:lnTo>
                <a:lnTo>
                  <a:pt x="3439541" y="592289"/>
                </a:lnTo>
                <a:lnTo>
                  <a:pt x="489077" y="0"/>
                </a:lnTo>
                <a:close/>
              </a:path>
            </a:pathLst>
          </a:custGeom>
          <a:solidFill>
            <a:srgbClr val="F36E5B"/>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18" name="object 7"/>
          <p:cNvSpPr/>
          <p:nvPr/>
        </p:nvSpPr>
        <p:spPr>
          <a:xfrm>
            <a:off x="3317346" y="1398607"/>
            <a:ext cx="658495" cy="736600"/>
          </a:xfrm>
          <a:custGeom>
            <a:avLst/>
            <a:gdLst/>
            <a:ahLst/>
            <a:cxnLst/>
            <a:rect l="l" t="t" r="r" b="b"/>
            <a:pathLst>
              <a:path w="658495" h="736600">
                <a:moveTo>
                  <a:pt x="527812" y="0"/>
                </a:moveTo>
                <a:lnTo>
                  <a:pt x="0" y="623443"/>
                </a:lnTo>
                <a:lnTo>
                  <a:pt x="658368" y="736092"/>
                </a:lnTo>
                <a:lnTo>
                  <a:pt x="527812" y="0"/>
                </a:lnTo>
                <a:close/>
              </a:path>
            </a:pathLst>
          </a:custGeom>
          <a:solidFill>
            <a:schemeClr val="accent1">
              <a:lumMod val="60000"/>
              <a:lumOff val="40000"/>
            </a:schemeClr>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19" name="object 8"/>
          <p:cNvSpPr/>
          <p:nvPr/>
        </p:nvSpPr>
        <p:spPr>
          <a:xfrm>
            <a:off x="3862937" y="1392511"/>
            <a:ext cx="568960" cy="745490"/>
          </a:xfrm>
          <a:custGeom>
            <a:avLst/>
            <a:gdLst/>
            <a:ahLst/>
            <a:cxnLst/>
            <a:rect l="l" t="t" r="r" b="b"/>
            <a:pathLst>
              <a:path w="568960" h="745489">
                <a:moveTo>
                  <a:pt x="0" y="0"/>
                </a:moveTo>
                <a:lnTo>
                  <a:pt x="134366" y="745235"/>
                </a:lnTo>
                <a:lnTo>
                  <a:pt x="568452" y="524001"/>
                </a:lnTo>
                <a:lnTo>
                  <a:pt x="0" y="0"/>
                </a:lnTo>
                <a:close/>
              </a:path>
            </a:pathLst>
          </a:custGeom>
          <a:solidFill>
            <a:schemeClr val="accent1">
              <a:lumMod val="60000"/>
              <a:lumOff val="40000"/>
            </a:schemeClr>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22" name="object 10"/>
          <p:cNvSpPr/>
          <p:nvPr/>
        </p:nvSpPr>
        <p:spPr>
          <a:xfrm>
            <a:off x="4033625" y="2014943"/>
            <a:ext cx="932815" cy="975360"/>
          </a:xfrm>
          <a:custGeom>
            <a:avLst/>
            <a:gdLst/>
            <a:ahLst/>
            <a:cxnLst/>
            <a:rect l="l" t="t" r="r" b="b"/>
            <a:pathLst>
              <a:path w="932814" h="975360">
                <a:moveTo>
                  <a:pt x="442849" y="0"/>
                </a:moveTo>
                <a:lnTo>
                  <a:pt x="0" y="247269"/>
                </a:lnTo>
                <a:lnTo>
                  <a:pt x="117094" y="975360"/>
                </a:lnTo>
                <a:lnTo>
                  <a:pt x="932688" y="524129"/>
                </a:lnTo>
                <a:lnTo>
                  <a:pt x="442849" y="0"/>
                </a:lnTo>
                <a:close/>
              </a:path>
            </a:pathLst>
          </a:custGeom>
          <a:solidFill>
            <a:schemeClr val="accent2">
              <a:lumMod val="60000"/>
              <a:lumOff val="40000"/>
            </a:schemeClr>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24" name="object 11"/>
          <p:cNvSpPr/>
          <p:nvPr/>
        </p:nvSpPr>
        <p:spPr>
          <a:xfrm>
            <a:off x="2764134" y="2121622"/>
            <a:ext cx="1365885" cy="871855"/>
          </a:xfrm>
          <a:custGeom>
            <a:avLst/>
            <a:gdLst/>
            <a:ahLst/>
            <a:cxnLst/>
            <a:rect l="l" t="t" r="r" b="b"/>
            <a:pathLst>
              <a:path w="1365885" h="871854">
                <a:moveTo>
                  <a:pt x="502538" y="0"/>
                </a:moveTo>
                <a:lnTo>
                  <a:pt x="0" y="615569"/>
                </a:lnTo>
                <a:lnTo>
                  <a:pt x="1365503" y="871727"/>
                </a:lnTo>
                <a:lnTo>
                  <a:pt x="1248537" y="143255"/>
                </a:lnTo>
                <a:lnTo>
                  <a:pt x="502538" y="0"/>
                </a:lnTo>
                <a:close/>
              </a:path>
            </a:pathLst>
          </a:custGeom>
          <a:solidFill>
            <a:schemeClr val="accent2">
              <a:lumMod val="60000"/>
              <a:lumOff val="40000"/>
            </a:schemeClr>
          </a:solidFill>
        </p:spPr>
        <p:txBody>
          <a:bodyPr wrap="square" lIns="0" tIns="0" rIns="0" bIns="0" rtlCol="0"/>
          <a:lstStyle/>
          <a:p>
            <a:endParaRPr dirty="0">
              <a:solidFill>
                <a:srgbClr val="FF0000"/>
              </a:solidFill>
              <a:latin typeface="微软雅黑" panose="020B0503020204020204" charset="-122"/>
              <a:ea typeface="微软雅黑" panose="020B0503020204020204" charset="-122"/>
            </a:endParaRPr>
          </a:p>
        </p:txBody>
      </p:sp>
      <p:sp>
        <p:nvSpPr>
          <p:cNvPr id="6" name="object 12"/>
          <p:cNvSpPr txBox="1"/>
          <p:nvPr/>
        </p:nvSpPr>
        <p:spPr>
          <a:xfrm>
            <a:off x="1859461" y="1528758"/>
            <a:ext cx="760730" cy="288290"/>
          </a:xfrm>
          <a:prstGeom prst="rect">
            <a:avLst/>
          </a:prstGeom>
        </p:spPr>
        <p:txBody>
          <a:bodyPr vert="horz" wrap="square" lIns="0" tIns="11430" rIns="0" bIns="0" rtlCol="0">
            <a:spAutoFit/>
          </a:bodyPr>
          <a:lstStyle/>
          <a:p>
            <a:pPr marL="12700">
              <a:lnSpc>
                <a:spcPct val="100000"/>
              </a:lnSpc>
              <a:spcBef>
                <a:spcPts val="90"/>
              </a:spcBef>
            </a:pPr>
            <a:r>
              <a:rPr b="1" spc="-10" dirty="0">
                <a:solidFill>
                  <a:schemeClr val="tx1"/>
                </a:solidFill>
                <a:latin typeface="微软雅黑" panose="020B0503020204020204" charset="-122"/>
                <a:ea typeface="微软雅黑" panose="020B0503020204020204" charset="-122"/>
                <a:cs typeface="微软雅黑" panose="020B0503020204020204" charset="-122"/>
              </a:rPr>
              <a:t>更精准</a:t>
            </a:r>
            <a:endParaRPr b="1" spc="-1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object 15"/>
          <p:cNvSpPr/>
          <p:nvPr/>
        </p:nvSpPr>
        <p:spPr>
          <a:xfrm>
            <a:off x="210037" y="1276760"/>
            <a:ext cx="3260979" cy="4079349"/>
          </a:xfrm>
          <a:custGeom>
            <a:avLst/>
            <a:gdLst/>
            <a:ahLst/>
            <a:cxnLst/>
            <a:rect l="l" t="t" r="r" b="b"/>
            <a:pathLst>
              <a:path w="1286510" h="1596389">
                <a:moveTo>
                  <a:pt x="31877" y="1548765"/>
                </a:moveTo>
                <a:lnTo>
                  <a:pt x="0" y="1588389"/>
                </a:lnTo>
                <a:lnTo>
                  <a:pt x="9906" y="1596390"/>
                </a:lnTo>
                <a:lnTo>
                  <a:pt x="41783" y="1556766"/>
                </a:lnTo>
                <a:lnTo>
                  <a:pt x="31877" y="1548765"/>
                </a:lnTo>
                <a:close/>
              </a:path>
              <a:path w="1286510" h="1596389">
                <a:moveTo>
                  <a:pt x="87630" y="1479550"/>
                </a:moveTo>
                <a:lnTo>
                  <a:pt x="55753" y="1519174"/>
                </a:lnTo>
                <a:lnTo>
                  <a:pt x="65659" y="1527048"/>
                </a:lnTo>
                <a:lnTo>
                  <a:pt x="97536" y="1487551"/>
                </a:lnTo>
                <a:lnTo>
                  <a:pt x="87630" y="1479550"/>
                </a:lnTo>
                <a:close/>
              </a:path>
              <a:path w="1286510" h="1596389">
                <a:moveTo>
                  <a:pt x="143383" y="1410335"/>
                </a:moveTo>
                <a:lnTo>
                  <a:pt x="111506" y="1449832"/>
                </a:lnTo>
                <a:lnTo>
                  <a:pt x="121412" y="1457833"/>
                </a:lnTo>
                <a:lnTo>
                  <a:pt x="153288" y="1418209"/>
                </a:lnTo>
                <a:lnTo>
                  <a:pt x="143383" y="1410335"/>
                </a:lnTo>
                <a:close/>
              </a:path>
              <a:path w="1286510" h="1596389">
                <a:moveTo>
                  <a:pt x="199136" y="1340993"/>
                </a:moveTo>
                <a:lnTo>
                  <a:pt x="167259" y="1380617"/>
                </a:lnTo>
                <a:lnTo>
                  <a:pt x="177165" y="1388618"/>
                </a:lnTo>
                <a:lnTo>
                  <a:pt x="208915" y="1348994"/>
                </a:lnTo>
                <a:lnTo>
                  <a:pt x="199136" y="1340993"/>
                </a:lnTo>
                <a:close/>
              </a:path>
              <a:path w="1286510" h="1596389">
                <a:moveTo>
                  <a:pt x="254762" y="1271778"/>
                </a:moveTo>
                <a:lnTo>
                  <a:pt x="223012" y="1311402"/>
                </a:lnTo>
                <a:lnTo>
                  <a:pt x="232918" y="1319276"/>
                </a:lnTo>
                <a:lnTo>
                  <a:pt x="264668" y="1279779"/>
                </a:lnTo>
                <a:lnTo>
                  <a:pt x="254762" y="1271778"/>
                </a:lnTo>
                <a:close/>
              </a:path>
              <a:path w="1286510" h="1596389">
                <a:moveTo>
                  <a:pt x="310515" y="1202563"/>
                </a:moveTo>
                <a:lnTo>
                  <a:pt x="278765" y="1242060"/>
                </a:lnTo>
                <a:lnTo>
                  <a:pt x="288544" y="1250061"/>
                </a:lnTo>
                <a:lnTo>
                  <a:pt x="320421" y="1210564"/>
                </a:lnTo>
                <a:lnTo>
                  <a:pt x="310515" y="1202563"/>
                </a:lnTo>
                <a:close/>
              </a:path>
              <a:path w="1286510" h="1596389">
                <a:moveTo>
                  <a:pt x="366268" y="1133221"/>
                </a:moveTo>
                <a:lnTo>
                  <a:pt x="334391" y="1172845"/>
                </a:lnTo>
                <a:lnTo>
                  <a:pt x="344297" y="1180846"/>
                </a:lnTo>
                <a:lnTo>
                  <a:pt x="376174" y="1141222"/>
                </a:lnTo>
                <a:lnTo>
                  <a:pt x="366268" y="1133221"/>
                </a:lnTo>
                <a:close/>
              </a:path>
              <a:path w="1286510" h="1596389">
                <a:moveTo>
                  <a:pt x="422021" y="1064006"/>
                </a:moveTo>
                <a:lnTo>
                  <a:pt x="390144" y="1103630"/>
                </a:lnTo>
                <a:lnTo>
                  <a:pt x="400050" y="1111504"/>
                </a:lnTo>
                <a:lnTo>
                  <a:pt x="431927" y="1072007"/>
                </a:lnTo>
                <a:lnTo>
                  <a:pt x="422021" y="1064006"/>
                </a:lnTo>
                <a:close/>
              </a:path>
              <a:path w="1286510" h="1596389">
                <a:moveTo>
                  <a:pt x="477774" y="994791"/>
                </a:moveTo>
                <a:lnTo>
                  <a:pt x="445897" y="1034288"/>
                </a:lnTo>
                <a:lnTo>
                  <a:pt x="455803" y="1042288"/>
                </a:lnTo>
                <a:lnTo>
                  <a:pt x="487680" y="1002792"/>
                </a:lnTo>
                <a:lnTo>
                  <a:pt x="477774" y="994791"/>
                </a:lnTo>
                <a:close/>
              </a:path>
              <a:path w="1286510" h="1596389">
                <a:moveTo>
                  <a:pt x="533527" y="925576"/>
                </a:moveTo>
                <a:lnTo>
                  <a:pt x="501650" y="965073"/>
                </a:lnTo>
                <a:lnTo>
                  <a:pt x="511556" y="973074"/>
                </a:lnTo>
                <a:lnTo>
                  <a:pt x="543433" y="933450"/>
                </a:lnTo>
                <a:lnTo>
                  <a:pt x="533527" y="925576"/>
                </a:lnTo>
                <a:close/>
              </a:path>
              <a:path w="1286510" h="1596389">
                <a:moveTo>
                  <a:pt x="589280" y="856234"/>
                </a:moveTo>
                <a:lnTo>
                  <a:pt x="557403" y="895858"/>
                </a:lnTo>
                <a:lnTo>
                  <a:pt x="567309" y="903859"/>
                </a:lnTo>
                <a:lnTo>
                  <a:pt x="599186" y="864235"/>
                </a:lnTo>
                <a:lnTo>
                  <a:pt x="589280" y="856234"/>
                </a:lnTo>
                <a:close/>
              </a:path>
              <a:path w="1286510" h="1596389">
                <a:moveTo>
                  <a:pt x="645033" y="787019"/>
                </a:moveTo>
                <a:lnTo>
                  <a:pt x="613156" y="826643"/>
                </a:lnTo>
                <a:lnTo>
                  <a:pt x="623062" y="834517"/>
                </a:lnTo>
                <a:lnTo>
                  <a:pt x="654938" y="795020"/>
                </a:lnTo>
                <a:lnTo>
                  <a:pt x="645033" y="787019"/>
                </a:lnTo>
                <a:close/>
              </a:path>
              <a:path w="1286510" h="1596389">
                <a:moveTo>
                  <a:pt x="700786" y="717804"/>
                </a:moveTo>
                <a:lnTo>
                  <a:pt x="668909" y="757301"/>
                </a:lnTo>
                <a:lnTo>
                  <a:pt x="678815" y="765301"/>
                </a:lnTo>
                <a:lnTo>
                  <a:pt x="710565" y="725678"/>
                </a:lnTo>
                <a:lnTo>
                  <a:pt x="700786" y="717804"/>
                </a:lnTo>
                <a:close/>
              </a:path>
              <a:path w="1286510" h="1596389">
                <a:moveTo>
                  <a:pt x="756412" y="648462"/>
                </a:moveTo>
                <a:lnTo>
                  <a:pt x="724662" y="688086"/>
                </a:lnTo>
                <a:lnTo>
                  <a:pt x="734568" y="696087"/>
                </a:lnTo>
                <a:lnTo>
                  <a:pt x="766318" y="656463"/>
                </a:lnTo>
                <a:lnTo>
                  <a:pt x="756412" y="648462"/>
                </a:lnTo>
                <a:close/>
              </a:path>
              <a:path w="1286510" h="1596389">
                <a:moveTo>
                  <a:pt x="812165" y="579247"/>
                </a:moveTo>
                <a:lnTo>
                  <a:pt x="780415" y="618871"/>
                </a:lnTo>
                <a:lnTo>
                  <a:pt x="790194" y="626745"/>
                </a:lnTo>
                <a:lnTo>
                  <a:pt x="822071" y="587248"/>
                </a:lnTo>
                <a:lnTo>
                  <a:pt x="812165" y="579247"/>
                </a:lnTo>
                <a:close/>
              </a:path>
              <a:path w="1286510" h="1596389">
                <a:moveTo>
                  <a:pt x="867918" y="510032"/>
                </a:moveTo>
                <a:lnTo>
                  <a:pt x="836041" y="549529"/>
                </a:lnTo>
                <a:lnTo>
                  <a:pt x="845947" y="557530"/>
                </a:lnTo>
                <a:lnTo>
                  <a:pt x="877824" y="517906"/>
                </a:lnTo>
                <a:lnTo>
                  <a:pt x="867918" y="510032"/>
                </a:lnTo>
                <a:close/>
              </a:path>
              <a:path w="1286510" h="1596389">
                <a:moveTo>
                  <a:pt x="923671" y="440690"/>
                </a:moveTo>
                <a:lnTo>
                  <a:pt x="891794" y="480313"/>
                </a:lnTo>
                <a:lnTo>
                  <a:pt x="901700" y="488315"/>
                </a:lnTo>
                <a:lnTo>
                  <a:pt x="933577" y="448691"/>
                </a:lnTo>
                <a:lnTo>
                  <a:pt x="923671" y="440690"/>
                </a:lnTo>
                <a:close/>
              </a:path>
              <a:path w="1286510" h="1596389">
                <a:moveTo>
                  <a:pt x="979424" y="371475"/>
                </a:moveTo>
                <a:lnTo>
                  <a:pt x="947547" y="411099"/>
                </a:lnTo>
                <a:lnTo>
                  <a:pt x="957453" y="418973"/>
                </a:lnTo>
                <a:lnTo>
                  <a:pt x="989330" y="379475"/>
                </a:lnTo>
                <a:lnTo>
                  <a:pt x="979424" y="371475"/>
                </a:lnTo>
                <a:close/>
              </a:path>
              <a:path w="1286510" h="1596389">
                <a:moveTo>
                  <a:pt x="1035176" y="302260"/>
                </a:moveTo>
                <a:lnTo>
                  <a:pt x="1003300" y="341757"/>
                </a:lnTo>
                <a:lnTo>
                  <a:pt x="1013206" y="349758"/>
                </a:lnTo>
                <a:lnTo>
                  <a:pt x="1045083" y="310134"/>
                </a:lnTo>
                <a:lnTo>
                  <a:pt x="1035176" y="302260"/>
                </a:lnTo>
                <a:close/>
              </a:path>
              <a:path w="1286510" h="1596389">
                <a:moveTo>
                  <a:pt x="1090930" y="232918"/>
                </a:moveTo>
                <a:lnTo>
                  <a:pt x="1059052" y="272542"/>
                </a:lnTo>
                <a:lnTo>
                  <a:pt x="1068959" y="280543"/>
                </a:lnTo>
                <a:lnTo>
                  <a:pt x="1100836" y="240919"/>
                </a:lnTo>
                <a:lnTo>
                  <a:pt x="1090930" y="232918"/>
                </a:lnTo>
                <a:close/>
              </a:path>
              <a:path w="1286510" h="1596389">
                <a:moveTo>
                  <a:pt x="1146683" y="163703"/>
                </a:moveTo>
                <a:lnTo>
                  <a:pt x="1114806" y="203326"/>
                </a:lnTo>
                <a:lnTo>
                  <a:pt x="1124712" y="211200"/>
                </a:lnTo>
                <a:lnTo>
                  <a:pt x="1156589" y="171704"/>
                </a:lnTo>
                <a:lnTo>
                  <a:pt x="1146683" y="163703"/>
                </a:lnTo>
                <a:close/>
              </a:path>
              <a:path w="1286510" h="1596389">
                <a:moveTo>
                  <a:pt x="1202436" y="94487"/>
                </a:moveTo>
                <a:lnTo>
                  <a:pt x="1170559" y="133985"/>
                </a:lnTo>
                <a:lnTo>
                  <a:pt x="1180464" y="141986"/>
                </a:lnTo>
                <a:lnTo>
                  <a:pt x="1212214" y="102362"/>
                </a:lnTo>
                <a:lnTo>
                  <a:pt x="1202436" y="94487"/>
                </a:lnTo>
                <a:close/>
              </a:path>
              <a:path w="1286510" h="1596389">
                <a:moveTo>
                  <a:pt x="1276668" y="45466"/>
                </a:moveTo>
                <a:lnTo>
                  <a:pt x="1241806" y="45466"/>
                </a:lnTo>
                <a:lnTo>
                  <a:pt x="1251712" y="53467"/>
                </a:lnTo>
                <a:lnTo>
                  <a:pt x="1243746" y="63391"/>
                </a:lnTo>
                <a:lnTo>
                  <a:pt x="1268476" y="83312"/>
                </a:lnTo>
                <a:lnTo>
                  <a:pt x="1276668" y="45466"/>
                </a:lnTo>
                <a:close/>
              </a:path>
              <a:path w="1286510" h="1596389">
                <a:moveTo>
                  <a:pt x="1233830" y="55402"/>
                </a:moveTo>
                <a:lnTo>
                  <a:pt x="1226312" y="64770"/>
                </a:lnTo>
                <a:lnTo>
                  <a:pt x="1236218" y="72771"/>
                </a:lnTo>
                <a:lnTo>
                  <a:pt x="1243746" y="63391"/>
                </a:lnTo>
                <a:lnTo>
                  <a:pt x="1233830" y="55402"/>
                </a:lnTo>
                <a:close/>
              </a:path>
              <a:path w="1286510" h="1596389">
                <a:moveTo>
                  <a:pt x="1241806" y="45466"/>
                </a:moveTo>
                <a:lnTo>
                  <a:pt x="1233830" y="55402"/>
                </a:lnTo>
                <a:lnTo>
                  <a:pt x="1243746" y="63391"/>
                </a:lnTo>
                <a:lnTo>
                  <a:pt x="1251712" y="53467"/>
                </a:lnTo>
                <a:lnTo>
                  <a:pt x="1241806" y="45466"/>
                </a:lnTo>
                <a:close/>
              </a:path>
              <a:path w="1286510" h="1596389">
                <a:moveTo>
                  <a:pt x="1286510" y="0"/>
                </a:moveTo>
                <a:lnTo>
                  <a:pt x="1209039" y="35433"/>
                </a:lnTo>
                <a:lnTo>
                  <a:pt x="1233830" y="55402"/>
                </a:lnTo>
                <a:lnTo>
                  <a:pt x="1241806" y="45466"/>
                </a:lnTo>
                <a:lnTo>
                  <a:pt x="1276668" y="45466"/>
                </a:lnTo>
                <a:lnTo>
                  <a:pt x="1286510" y="0"/>
                </a:lnTo>
                <a:close/>
              </a:path>
            </a:pathLst>
          </a:custGeom>
          <a:gradFill>
            <a:gsLst>
              <a:gs pos="87000">
                <a:schemeClr val="bg1"/>
              </a:gs>
              <a:gs pos="0">
                <a:schemeClr val="bg1"/>
              </a:gs>
              <a:gs pos="40000">
                <a:srgbClr val="C00000"/>
              </a:gs>
              <a:gs pos="1000">
                <a:srgbClr val="832B2B"/>
              </a:gs>
            </a:gsLst>
            <a:lin ang="3540000" scaled="0"/>
          </a:gra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12" name="object 16"/>
          <p:cNvSpPr/>
          <p:nvPr/>
        </p:nvSpPr>
        <p:spPr>
          <a:xfrm>
            <a:off x="1598274" y="3543515"/>
            <a:ext cx="2832100" cy="1165860"/>
          </a:xfrm>
          <a:custGeom>
            <a:avLst/>
            <a:gdLst/>
            <a:ahLst/>
            <a:cxnLst/>
            <a:rect l="l" t="t" r="r" b="b"/>
            <a:pathLst>
              <a:path w="2832100" h="1165860">
                <a:moveTo>
                  <a:pt x="501650" y="0"/>
                </a:moveTo>
                <a:lnTo>
                  <a:pt x="8804" y="598573"/>
                </a:lnTo>
                <a:lnTo>
                  <a:pt x="1976628" y="1001014"/>
                </a:lnTo>
                <a:lnTo>
                  <a:pt x="2831592" y="1165860"/>
                </a:lnTo>
                <a:lnTo>
                  <a:pt x="2822730" y="1114443"/>
                </a:lnTo>
                <a:lnTo>
                  <a:pt x="2813985" y="1063257"/>
                </a:lnTo>
                <a:lnTo>
                  <a:pt x="2805337" y="1012263"/>
                </a:lnTo>
                <a:lnTo>
                  <a:pt x="2796768" y="961421"/>
                </a:lnTo>
                <a:lnTo>
                  <a:pt x="2788256" y="910695"/>
                </a:lnTo>
                <a:lnTo>
                  <a:pt x="2754404" y="708173"/>
                </a:lnTo>
                <a:lnTo>
                  <a:pt x="2745892" y="657447"/>
                </a:lnTo>
                <a:lnTo>
                  <a:pt x="2735960" y="598573"/>
                </a:lnTo>
                <a:lnTo>
                  <a:pt x="2728675" y="555611"/>
                </a:lnTo>
                <a:lnTo>
                  <a:pt x="2719930" y="504425"/>
                </a:lnTo>
                <a:lnTo>
                  <a:pt x="2711069" y="453009"/>
                </a:lnTo>
                <a:lnTo>
                  <a:pt x="501650" y="0"/>
                </a:lnTo>
                <a:close/>
              </a:path>
              <a:path w="2832100" h="1165860">
                <a:moveTo>
                  <a:pt x="0" y="596773"/>
                </a:moveTo>
                <a:lnTo>
                  <a:pt x="8508" y="598932"/>
                </a:lnTo>
                <a:lnTo>
                  <a:pt x="8804" y="598573"/>
                </a:lnTo>
                <a:lnTo>
                  <a:pt x="0" y="596773"/>
                </a:lnTo>
                <a:close/>
              </a:path>
            </a:pathLst>
          </a:custGeom>
          <a:solidFill>
            <a:srgbClr val="FFBB54"/>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36" name="object 17"/>
          <p:cNvSpPr/>
          <p:nvPr/>
        </p:nvSpPr>
        <p:spPr>
          <a:xfrm>
            <a:off x="4335378" y="3221951"/>
            <a:ext cx="1790700" cy="1487805"/>
          </a:xfrm>
          <a:custGeom>
            <a:avLst/>
            <a:gdLst/>
            <a:ahLst/>
            <a:cxnLst/>
            <a:rect l="l" t="t" r="r" b="b"/>
            <a:pathLst>
              <a:path w="1790700" h="1487804">
                <a:moveTo>
                  <a:pt x="1298447" y="0"/>
                </a:moveTo>
                <a:lnTo>
                  <a:pt x="0" y="771144"/>
                </a:lnTo>
                <a:lnTo>
                  <a:pt x="8330" y="820911"/>
                </a:lnTo>
                <a:lnTo>
                  <a:pt x="16673" y="869764"/>
                </a:lnTo>
                <a:lnTo>
                  <a:pt x="25035" y="917984"/>
                </a:lnTo>
                <a:lnTo>
                  <a:pt x="33424" y="965853"/>
                </a:lnTo>
                <a:lnTo>
                  <a:pt x="50315" y="1061672"/>
                </a:lnTo>
                <a:lnTo>
                  <a:pt x="58832" y="1110186"/>
                </a:lnTo>
                <a:lnTo>
                  <a:pt x="67408" y="1159479"/>
                </a:lnTo>
                <a:lnTo>
                  <a:pt x="76050" y="1209834"/>
                </a:lnTo>
                <a:lnTo>
                  <a:pt x="84766" y="1261534"/>
                </a:lnTo>
                <a:lnTo>
                  <a:pt x="93563" y="1314860"/>
                </a:lnTo>
                <a:lnTo>
                  <a:pt x="102450" y="1370095"/>
                </a:lnTo>
                <a:lnTo>
                  <a:pt x="111434" y="1427522"/>
                </a:lnTo>
                <a:lnTo>
                  <a:pt x="120522" y="1487424"/>
                </a:lnTo>
                <a:lnTo>
                  <a:pt x="531358" y="1248763"/>
                </a:lnTo>
                <a:lnTo>
                  <a:pt x="1409971" y="755304"/>
                </a:lnTo>
                <a:lnTo>
                  <a:pt x="1557593" y="669804"/>
                </a:lnTo>
                <a:lnTo>
                  <a:pt x="1710632" y="578510"/>
                </a:lnTo>
                <a:lnTo>
                  <a:pt x="1790700" y="529590"/>
                </a:lnTo>
                <a:lnTo>
                  <a:pt x="1298447" y="0"/>
                </a:lnTo>
                <a:close/>
              </a:path>
            </a:pathLst>
          </a:custGeom>
          <a:solidFill>
            <a:srgbClr val="FFBB54"/>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38" name="object 18"/>
          <p:cNvSpPr/>
          <p:nvPr/>
        </p:nvSpPr>
        <p:spPr>
          <a:xfrm>
            <a:off x="2197205" y="2825711"/>
            <a:ext cx="2095500" cy="1028700"/>
          </a:xfrm>
          <a:custGeom>
            <a:avLst/>
            <a:gdLst/>
            <a:ahLst/>
            <a:cxnLst/>
            <a:rect l="l" t="t" r="r" b="b"/>
            <a:pathLst>
              <a:path w="2095500" h="1028700">
                <a:moveTo>
                  <a:pt x="488950" y="0"/>
                </a:moveTo>
                <a:lnTo>
                  <a:pt x="0" y="596900"/>
                </a:lnTo>
                <a:lnTo>
                  <a:pt x="78358" y="611758"/>
                </a:lnTo>
                <a:lnTo>
                  <a:pt x="2095500" y="1028700"/>
                </a:lnTo>
                <a:lnTo>
                  <a:pt x="1970659" y="296290"/>
                </a:lnTo>
                <a:lnTo>
                  <a:pt x="488950" y="0"/>
                </a:lnTo>
                <a:close/>
              </a:path>
            </a:pathLst>
          </a:custGeom>
          <a:solidFill>
            <a:srgbClr val="D2EA81"/>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40" name="object 19"/>
          <p:cNvSpPr/>
          <p:nvPr/>
        </p:nvSpPr>
        <p:spPr>
          <a:xfrm>
            <a:off x="4190598" y="2613875"/>
            <a:ext cx="1363980" cy="1240790"/>
          </a:xfrm>
          <a:custGeom>
            <a:avLst/>
            <a:gdLst/>
            <a:ahLst/>
            <a:cxnLst/>
            <a:rect l="l" t="t" r="r" b="b"/>
            <a:pathLst>
              <a:path w="1363979" h="1240789">
                <a:moveTo>
                  <a:pt x="870204" y="0"/>
                </a:moveTo>
                <a:lnTo>
                  <a:pt x="0" y="498094"/>
                </a:lnTo>
                <a:lnTo>
                  <a:pt x="133858" y="1240536"/>
                </a:lnTo>
                <a:lnTo>
                  <a:pt x="1363980" y="523875"/>
                </a:lnTo>
                <a:lnTo>
                  <a:pt x="870204" y="0"/>
                </a:lnTo>
                <a:close/>
              </a:path>
            </a:pathLst>
          </a:custGeom>
          <a:solidFill>
            <a:srgbClr val="D2EA81"/>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42" name="object 20"/>
          <p:cNvSpPr/>
          <p:nvPr/>
        </p:nvSpPr>
        <p:spPr>
          <a:xfrm>
            <a:off x="4506066" y="1317021"/>
            <a:ext cx="2691130" cy="76200"/>
          </a:xfrm>
          <a:custGeom>
            <a:avLst/>
            <a:gdLst/>
            <a:ahLst/>
            <a:cxnLst/>
            <a:rect l="l" t="t" r="r" b="b"/>
            <a:pathLst>
              <a:path w="2691129" h="76200">
                <a:moveTo>
                  <a:pt x="50800" y="31750"/>
                </a:moveTo>
                <a:lnTo>
                  <a:pt x="0" y="31750"/>
                </a:lnTo>
                <a:lnTo>
                  <a:pt x="0" y="44450"/>
                </a:lnTo>
                <a:lnTo>
                  <a:pt x="50800" y="44450"/>
                </a:lnTo>
                <a:lnTo>
                  <a:pt x="50800" y="31750"/>
                </a:lnTo>
                <a:close/>
              </a:path>
              <a:path w="2691129" h="76200">
                <a:moveTo>
                  <a:pt x="139700" y="31750"/>
                </a:moveTo>
                <a:lnTo>
                  <a:pt x="88900" y="31750"/>
                </a:lnTo>
                <a:lnTo>
                  <a:pt x="88900" y="44450"/>
                </a:lnTo>
                <a:lnTo>
                  <a:pt x="139700" y="44450"/>
                </a:lnTo>
                <a:lnTo>
                  <a:pt x="139700" y="31750"/>
                </a:lnTo>
                <a:close/>
              </a:path>
              <a:path w="2691129" h="76200">
                <a:moveTo>
                  <a:pt x="228600" y="31750"/>
                </a:moveTo>
                <a:lnTo>
                  <a:pt x="177800" y="31750"/>
                </a:lnTo>
                <a:lnTo>
                  <a:pt x="177800" y="44450"/>
                </a:lnTo>
                <a:lnTo>
                  <a:pt x="228600" y="44450"/>
                </a:lnTo>
                <a:lnTo>
                  <a:pt x="228600" y="31750"/>
                </a:lnTo>
                <a:close/>
              </a:path>
              <a:path w="2691129" h="76200">
                <a:moveTo>
                  <a:pt x="317500" y="31750"/>
                </a:moveTo>
                <a:lnTo>
                  <a:pt x="266700" y="31750"/>
                </a:lnTo>
                <a:lnTo>
                  <a:pt x="266700" y="44450"/>
                </a:lnTo>
                <a:lnTo>
                  <a:pt x="317500" y="44450"/>
                </a:lnTo>
                <a:lnTo>
                  <a:pt x="317500" y="31750"/>
                </a:lnTo>
                <a:close/>
              </a:path>
              <a:path w="2691129" h="76200">
                <a:moveTo>
                  <a:pt x="406400" y="31750"/>
                </a:moveTo>
                <a:lnTo>
                  <a:pt x="355600" y="31750"/>
                </a:lnTo>
                <a:lnTo>
                  <a:pt x="355600" y="44450"/>
                </a:lnTo>
                <a:lnTo>
                  <a:pt x="406400" y="44450"/>
                </a:lnTo>
                <a:lnTo>
                  <a:pt x="406400" y="31750"/>
                </a:lnTo>
                <a:close/>
              </a:path>
              <a:path w="2691129" h="76200">
                <a:moveTo>
                  <a:pt x="495300" y="31750"/>
                </a:moveTo>
                <a:lnTo>
                  <a:pt x="444500" y="31750"/>
                </a:lnTo>
                <a:lnTo>
                  <a:pt x="444500" y="44450"/>
                </a:lnTo>
                <a:lnTo>
                  <a:pt x="495300" y="44450"/>
                </a:lnTo>
                <a:lnTo>
                  <a:pt x="495300" y="31750"/>
                </a:lnTo>
                <a:close/>
              </a:path>
              <a:path w="2691129" h="76200">
                <a:moveTo>
                  <a:pt x="584200" y="31750"/>
                </a:moveTo>
                <a:lnTo>
                  <a:pt x="533400" y="31750"/>
                </a:lnTo>
                <a:lnTo>
                  <a:pt x="533400" y="44450"/>
                </a:lnTo>
                <a:lnTo>
                  <a:pt x="584200" y="44450"/>
                </a:lnTo>
                <a:lnTo>
                  <a:pt x="584200" y="31750"/>
                </a:lnTo>
                <a:close/>
              </a:path>
              <a:path w="2691129" h="76200">
                <a:moveTo>
                  <a:pt x="673100" y="31750"/>
                </a:moveTo>
                <a:lnTo>
                  <a:pt x="622300" y="31750"/>
                </a:lnTo>
                <a:lnTo>
                  <a:pt x="622300" y="44450"/>
                </a:lnTo>
                <a:lnTo>
                  <a:pt x="673100" y="44450"/>
                </a:lnTo>
                <a:lnTo>
                  <a:pt x="673100" y="31750"/>
                </a:lnTo>
                <a:close/>
              </a:path>
              <a:path w="2691129" h="76200">
                <a:moveTo>
                  <a:pt x="762000" y="31750"/>
                </a:moveTo>
                <a:lnTo>
                  <a:pt x="711200" y="31750"/>
                </a:lnTo>
                <a:lnTo>
                  <a:pt x="711200" y="44450"/>
                </a:lnTo>
                <a:lnTo>
                  <a:pt x="762000" y="44450"/>
                </a:lnTo>
                <a:lnTo>
                  <a:pt x="762000" y="31750"/>
                </a:lnTo>
                <a:close/>
              </a:path>
              <a:path w="2691129" h="76200">
                <a:moveTo>
                  <a:pt x="850900" y="31750"/>
                </a:moveTo>
                <a:lnTo>
                  <a:pt x="800100" y="31750"/>
                </a:lnTo>
                <a:lnTo>
                  <a:pt x="800100" y="44450"/>
                </a:lnTo>
                <a:lnTo>
                  <a:pt x="850900" y="44450"/>
                </a:lnTo>
                <a:lnTo>
                  <a:pt x="850900" y="31750"/>
                </a:lnTo>
                <a:close/>
              </a:path>
              <a:path w="2691129" h="76200">
                <a:moveTo>
                  <a:pt x="939800" y="31750"/>
                </a:moveTo>
                <a:lnTo>
                  <a:pt x="889000" y="31750"/>
                </a:lnTo>
                <a:lnTo>
                  <a:pt x="889000" y="44450"/>
                </a:lnTo>
                <a:lnTo>
                  <a:pt x="939800" y="44450"/>
                </a:lnTo>
                <a:lnTo>
                  <a:pt x="939800" y="31750"/>
                </a:lnTo>
                <a:close/>
              </a:path>
              <a:path w="2691129" h="76200">
                <a:moveTo>
                  <a:pt x="1028700" y="31750"/>
                </a:moveTo>
                <a:lnTo>
                  <a:pt x="977900" y="31750"/>
                </a:lnTo>
                <a:lnTo>
                  <a:pt x="977900" y="44450"/>
                </a:lnTo>
                <a:lnTo>
                  <a:pt x="1028700" y="44450"/>
                </a:lnTo>
                <a:lnTo>
                  <a:pt x="1028700" y="31750"/>
                </a:lnTo>
                <a:close/>
              </a:path>
              <a:path w="2691129" h="76200">
                <a:moveTo>
                  <a:pt x="1117600" y="31750"/>
                </a:moveTo>
                <a:lnTo>
                  <a:pt x="1066800" y="31750"/>
                </a:lnTo>
                <a:lnTo>
                  <a:pt x="1066800" y="44450"/>
                </a:lnTo>
                <a:lnTo>
                  <a:pt x="1117600" y="44450"/>
                </a:lnTo>
                <a:lnTo>
                  <a:pt x="1117600" y="31750"/>
                </a:lnTo>
                <a:close/>
              </a:path>
              <a:path w="2691129" h="76200">
                <a:moveTo>
                  <a:pt x="1206500" y="31750"/>
                </a:moveTo>
                <a:lnTo>
                  <a:pt x="1155700" y="31750"/>
                </a:lnTo>
                <a:lnTo>
                  <a:pt x="1155700" y="44450"/>
                </a:lnTo>
                <a:lnTo>
                  <a:pt x="1206500" y="44450"/>
                </a:lnTo>
                <a:lnTo>
                  <a:pt x="1206500" y="31750"/>
                </a:lnTo>
                <a:close/>
              </a:path>
              <a:path w="2691129" h="76200">
                <a:moveTo>
                  <a:pt x="1295400" y="31750"/>
                </a:moveTo>
                <a:lnTo>
                  <a:pt x="1244600" y="31750"/>
                </a:lnTo>
                <a:lnTo>
                  <a:pt x="1244600" y="44450"/>
                </a:lnTo>
                <a:lnTo>
                  <a:pt x="1295400" y="44450"/>
                </a:lnTo>
                <a:lnTo>
                  <a:pt x="1295400" y="31750"/>
                </a:lnTo>
                <a:close/>
              </a:path>
              <a:path w="2691129" h="76200">
                <a:moveTo>
                  <a:pt x="1384300" y="31750"/>
                </a:moveTo>
                <a:lnTo>
                  <a:pt x="1333500" y="31750"/>
                </a:lnTo>
                <a:lnTo>
                  <a:pt x="1333500" y="44450"/>
                </a:lnTo>
                <a:lnTo>
                  <a:pt x="1384300" y="44450"/>
                </a:lnTo>
                <a:lnTo>
                  <a:pt x="1384300" y="31750"/>
                </a:lnTo>
                <a:close/>
              </a:path>
              <a:path w="2691129" h="76200">
                <a:moveTo>
                  <a:pt x="1473200" y="31750"/>
                </a:moveTo>
                <a:lnTo>
                  <a:pt x="1422400" y="31750"/>
                </a:lnTo>
                <a:lnTo>
                  <a:pt x="1422400" y="44450"/>
                </a:lnTo>
                <a:lnTo>
                  <a:pt x="1473200" y="44450"/>
                </a:lnTo>
                <a:lnTo>
                  <a:pt x="1473200" y="31750"/>
                </a:lnTo>
                <a:close/>
              </a:path>
              <a:path w="2691129" h="76200">
                <a:moveTo>
                  <a:pt x="1562100" y="31750"/>
                </a:moveTo>
                <a:lnTo>
                  <a:pt x="1511300" y="31750"/>
                </a:lnTo>
                <a:lnTo>
                  <a:pt x="1511300" y="44450"/>
                </a:lnTo>
                <a:lnTo>
                  <a:pt x="1562100" y="44450"/>
                </a:lnTo>
                <a:lnTo>
                  <a:pt x="1562100" y="31750"/>
                </a:lnTo>
                <a:close/>
              </a:path>
              <a:path w="2691129" h="76200">
                <a:moveTo>
                  <a:pt x="1651000" y="31750"/>
                </a:moveTo>
                <a:lnTo>
                  <a:pt x="1600200" y="31750"/>
                </a:lnTo>
                <a:lnTo>
                  <a:pt x="1600200" y="44450"/>
                </a:lnTo>
                <a:lnTo>
                  <a:pt x="1651000" y="44450"/>
                </a:lnTo>
                <a:lnTo>
                  <a:pt x="1651000" y="31750"/>
                </a:lnTo>
                <a:close/>
              </a:path>
              <a:path w="2691129" h="76200">
                <a:moveTo>
                  <a:pt x="1739900" y="31750"/>
                </a:moveTo>
                <a:lnTo>
                  <a:pt x="1689100" y="31750"/>
                </a:lnTo>
                <a:lnTo>
                  <a:pt x="1689100" y="44450"/>
                </a:lnTo>
                <a:lnTo>
                  <a:pt x="1739900" y="44450"/>
                </a:lnTo>
                <a:lnTo>
                  <a:pt x="1739900" y="31750"/>
                </a:lnTo>
                <a:close/>
              </a:path>
              <a:path w="2691129" h="76200">
                <a:moveTo>
                  <a:pt x="1828800" y="31750"/>
                </a:moveTo>
                <a:lnTo>
                  <a:pt x="1778000" y="31750"/>
                </a:lnTo>
                <a:lnTo>
                  <a:pt x="1778000" y="44450"/>
                </a:lnTo>
                <a:lnTo>
                  <a:pt x="1828800" y="44450"/>
                </a:lnTo>
                <a:lnTo>
                  <a:pt x="1828800" y="31750"/>
                </a:lnTo>
                <a:close/>
              </a:path>
              <a:path w="2691129" h="76200">
                <a:moveTo>
                  <a:pt x="1917700" y="31750"/>
                </a:moveTo>
                <a:lnTo>
                  <a:pt x="1866900" y="31750"/>
                </a:lnTo>
                <a:lnTo>
                  <a:pt x="1866900" y="44450"/>
                </a:lnTo>
                <a:lnTo>
                  <a:pt x="1917700" y="44450"/>
                </a:lnTo>
                <a:lnTo>
                  <a:pt x="1917700" y="31750"/>
                </a:lnTo>
                <a:close/>
              </a:path>
              <a:path w="2691129" h="76200">
                <a:moveTo>
                  <a:pt x="2006600" y="31750"/>
                </a:moveTo>
                <a:lnTo>
                  <a:pt x="1955800" y="31750"/>
                </a:lnTo>
                <a:lnTo>
                  <a:pt x="1955800" y="44450"/>
                </a:lnTo>
                <a:lnTo>
                  <a:pt x="2006600" y="44450"/>
                </a:lnTo>
                <a:lnTo>
                  <a:pt x="2006600" y="31750"/>
                </a:lnTo>
                <a:close/>
              </a:path>
              <a:path w="2691129" h="76200">
                <a:moveTo>
                  <a:pt x="2095500" y="31750"/>
                </a:moveTo>
                <a:lnTo>
                  <a:pt x="2044700" y="31750"/>
                </a:lnTo>
                <a:lnTo>
                  <a:pt x="2044700" y="44450"/>
                </a:lnTo>
                <a:lnTo>
                  <a:pt x="2095500" y="44450"/>
                </a:lnTo>
                <a:lnTo>
                  <a:pt x="2095500" y="31750"/>
                </a:lnTo>
                <a:close/>
              </a:path>
              <a:path w="2691129" h="76200">
                <a:moveTo>
                  <a:pt x="2184400" y="31750"/>
                </a:moveTo>
                <a:lnTo>
                  <a:pt x="2133600" y="31750"/>
                </a:lnTo>
                <a:lnTo>
                  <a:pt x="2133600" y="44450"/>
                </a:lnTo>
                <a:lnTo>
                  <a:pt x="2184400" y="44450"/>
                </a:lnTo>
                <a:lnTo>
                  <a:pt x="2184400" y="31750"/>
                </a:lnTo>
                <a:close/>
              </a:path>
              <a:path w="2691129" h="76200">
                <a:moveTo>
                  <a:pt x="2273300" y="31750"/>
                </a:moveTo>
                <a:lnTo>
                  <a:pt x="2222500" y="31750"/>
                </a:lnTo>
                <a:lnTo>
                  <a:pt x="2222500" y="44450"/>
                </a:lnTo>
                <a:lnTo>
                  <a:pt x="2273300" y="44450"/>
                </a:lnTo>
                <a:lnTo>
                  <a:pt x="2273300" y="31750"/>
                </a:lnTo>
                <a:close/>
              </a:path>
              <a:path w="2691129" h="76200">
                <a:moveTo>
                  <a:pt x="2362200" y="31750"/>
                </a:moveTo>
                <a:lnTo>
                  <a:pt x="2311400" y="31750"/>
                </a:lnTo>
                <a:lnTo>
                  <a:pt x="2311400" y="44450"/>
                </a:lnTo>
                <a:lnTo>
                  <a:pt x="2362200" y="44450"/>
                </a:lnTo>
                <a:lnTo>
                  <a:pt x="2362200" y="31750"/>
                </a:lnTo>
                <a:close/>
              </a:path>
              <a:path w="2691129" h="76200">
                <a:moveTo>
                  <a:pt x="2451100" y="31750"/>
                </a:moveTo>
                <a:lnTo>
                  <a:pt x="2400300" y="31750"/>
                </a:lnTo>
                <a:lnTo>
                  <a:pt x="2400300" y="44450"/>
                </a:lnTo>
                <a:lnTo>
                  <a:pt x="2451100" y="44450"/>
                </a:lnTo>
                <a:lnTo>
                  <a:pt x="2451100" y="31750"/>
                </a:lnTo>
                <a:close/>
              </a:path>
              <a:path w="2691129" h="76200">
                <a:moveTo>
                  <a:pt x="2540000" y="31750"/>
                </a:moveTo>
                <a:lnTo>
                  <a:pt x="2489200" y="31750"/>
                </a:lnTo>
                <a:lnTo>
                  <a:pt x="2489200" y="44450"/>
                </a:lnTo>
                <a:lnTo>
                  <a:pt x="2540000" y="44450"/>
                </a:lnTo>
                <a:lnTo>
                  <a:pt x="2540000" y="31750"/>
                </a:lnTo>
                <a:close/>
              </a:path>
              <a:path w="2691129" h="76200">
                <a:moveTo>
                  <a:pt x="2652649" y="0"/>
                </a:moveTo>
                <a:lnTo>
                  <a:pt x="2637801" y="2988"/>
                </a:lnTo>
                <a:lnTo>
                  <a:pt x="2625693" y="11144"/>
                </a:lnTo>
                <a:lnTo>
                  <a:pt x="2617537" y="23252"/>
                </a:lnTo>
                <a:lnTo>
                  <a:pt x="2614549" y="38100"/>
                </a:lnTo>
                <a:lnTo>
                  <a:pt x="2617537" y="52947"/>
                </a:lnTo>
                <a:lnTo>
                  <a:pt x="2625693" y="65055"/>
                </a:lnTo>
                <a:lnTo>
                  <a:pt x="2637801" y="73211"/>
                </a:lnTo>
                <a:lnTo>
                  <a:pt x="2652649" y="76200"/>
                </a:lnTo>
                <a:lnTo>
                  <a:pt x="2667442" y="73211"/>
                </a:lnTo>
                <a:lnTo>
                  <a:pt x="2679557" y="65055"/>
                </a:lnTo>
                <a:lnTo>
                  <a:pt x="2687742" y="52947"/>
                </a:lnTo>
                <a:lnTo>
                  <a:pt x="2689463" y="44450"/>
                </a:lnTo>
                <a:lnTo>
                  <a:pt x="2628900" y="44450"/>
                </a:lnTo>
                <a:lnTo>
                  <a:pt x="2628900" y="31750"/>
                </a:lnTo>
                <a:lnTo>
                  <a:pt x="2689463" y="31750"/>
                </a:lnTo>
                <a:lnTo>
                  <a:pt x="2687742" y="23252"/>
                </a:lnTo>
                <a:lnTo>
                  <a:pt x="2679557" y="11144"/>
                </a:lnTo>
                <a:lnTo>
                  <a:pt x="2667442" y="2988"/>
                </a:lnTo>
                <a:lnTo>
                  <a:pt x="2652649" y="0"/>
                </a:lnTo>
                <a:close/>
              </a:path>
              <a:path w="2691129" h="76200">
                <a:moveTo>
                  <a:pt x="2615827" y="31750"/>
                </a:moveTo>
                <a:lnTo>
                  <a:pt x="2578100" y="31750"/>
                </a:lnTo>
                <a:lnTo>
                  <a:pt x="2578100" y="44450"/>
                </a:lnTo>
                <a:lnTo>
                  <a:pt x="2615827" y="44450"/>
                </a:lnTo>
                <a:lnTo>
                  <a:pt x="2614549" y="38100"/>
                </a:lnTo>
                <a:lnTo>
                  <a:pt x="2615827" y="31750"/>
                </a:lnTo>
                <a:close/>
              </a:path>
              <a:path w="2691129" h="76200">
                <a:moveTo>
                  <a:pt x="2689463" y="31750"/>
                </a:moveTo>
                <a:lnTo>
                  <a:pt x="2628900" y="31750"/>
                </a:lnTo>
                <a:lnTo>
                  <a:pt x="2628900" y="44450"/>
                </a:lnTo>
                <a:lnTo>
                  <a:pt x="2689463" y="44450"/>
                </a:lnTo>
                <a:lnTo>
                  <a:pt x="2690749" y="38100"/>
                </a:lnTo>
                <a:lnTo>
                  <a:pt x="2689463" y="31750"/>
                </a:lnTo>
                <a:close/>
              </a:path>
            </a:pathLst>
          </a:custGeom>
          <a:solidFill>
            <a:schemeClr val="accent1">
              <a:lumMod val="60000"/>
              <a:lumOff val="40000"/>
            </a:schemeClr>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44" name="object 21"/>
          <p:cNvSpPr/>
          <p:nvPr/>
        </p:nvSpPr>
        <p:spPr>
          <a:xfrm>
            <a:off x="4823819" y="1890478"/>
            <a:ext cx="2373632" cy="57242"/>
          </a:xfrm>
          <a:custGeom>
            <a:avLst/>
            <a:gdLst/>
            <a:ahLst/>
            <a:cxnLst/>
            <a:rect l="l" t="t" r="r" b="b"/>
            <a:pathLst>
              <a:path w="2003425" h="76200">
                <a:moveTo>
                  <a:pt x="50800" y="31750"/>
                </a:moveTo>
                <a:lnTo>
                  <a:pt x="0" y="31750"/>
                </a:lnTo>
                <a:lnTo>
                  <a:pt x="0" y="44450"/>
                </a:lnTo>
                <a:lnTo>
                  <a:pt x="50800" y="44450"/>
                </a:lnTo>
                <a:lnTo>
                  <a:pt x="50800" y="31750"/>
                </a:lnTo>
                <a:close/>
              </a:path>
              <a:path w="2003425" h="76200">
                <a:moveTo>
                  <a:pt x="139700" y="31750"/>
                </a:moveTo>
                <a:lnTo>
                  <a:pt x="88900" y="31750"/>
                </a:lnTo>
                <a:lnTo>
                  <a:pt x="88900" y="44450"/>
                </a:lnTo>
                <a:lnTo>
                  <a:pt x="139700" y="44450"/>
                </a:lnTo>
                <a:lnTo>
                  <a:pt x="139700" y="31750"/>
                </a:lnTo>
                <a:close/>
              </a:path>
              <a:path w="2003425" h="76200">
                <a:moveTo>
                  <a:pt x="228600" y="31750"/>
                </a:moveTo>
                <a:lnTo>
                  <a:pt x="177800" y="31750"/>
                </a:lnTo>
                <a:lnTo>
                  <a:pt x="177800" y="44450"/>
                </a:lnTo>
                <a:lnTo>
                  <a:pt x="228600" y="44450"/>
                </a:lnTo>
                <a:lnTo>
                  <a:pt x="228600" y="31750"/>
                </a:lnTo>
                <a:close/>
              </a:path>
              <a:path w="2003425" h="76200">
                <a:moveTo>
                  <a:pt x="317500" y="31750"/>
                </a:moveTo>
                <a:lnTo>
                  <a:pt x="266700" y="31750"/>
                </a:lnTo>
                <a:lnTo>
                  <a:pt x="266700" y="44450"/>
                </a:lnTo>
                <a:lnTo>
                  <a:pt x="317500" y="44450"/>
                </a:lnTo>
                <a:lnTo>
                  <a:pt x="317500" y="31750"/>
                </a:lnTo>
                <a:close/>
              </a:path>
              <a:path w="2003425" h="76200">
                <a:moveTo>
                  <a:pt x="406400" y="31750"/>
                </a:moveTo>
                <a:lnTo>
                  <a:pt x="355600" y="31750"/>
                </a:lnTo>
                <a:lnTo>
                  <a:pt x="355600" y="44450"/>
                </a:lnTo>
                <a:lnTo>
                  <a:pt x="406400" y="44450"/>
                </a:lnTo>
                <a:lnTo>
                  <a:pt x="406400" y="31750"/>
                </a:lnTo>
                <a:close/>
              </a:path>
              <a:path w="2003425" h="76200">
                <a:moveTo>
                  <a:pt x="495300" y="31750"/>
                </a:moveTo>
                <a:lnTo>
                  <a:pt x="444500" y="31750"/>
                </a:lnTo>
                <a:lnTo>
                  <a:pt x="444500" y="44450"/>
                </a:lnTo>
                <a:lnTo>
                  <a:pt x="495300" y="44450"/>
                </a:lnTo>
                <a:lnTo>
                  <a:pt x="495300" y="31750"/>
                </a:lnTo>
                <a:close/>
              </a:path>
              <a:path w="2003425" h="76200">
                <a:moveTo>
                  <a:pt x="584200" y="31750"/>
                </a:moveTo>
                <a:lnTo>
                  <a:pt x="533400" y="31750"/>
                </a:lnTo>
                <a:lnTo>
                  <a:pt x="533400" y="44450"/>
                </a:lnTo>
                <a:lnTo>
                  <a:pt x="584200" y="44450"/>
                </a:lnTo>
                <a:lnTo>
                  <a:pt x="584200" y="31750"/>
                </a:lnTo>
                <a:close/>
              </a:path>
              <a:path w="2003425" h="76200">
                <a:moveTo>
                  <a:pt x="673100" y="31750"/>
                </a:moveTo>
                <a:lnTo>
                  <a:pt x="622300" y="31750"/>
                </a:lnTo>
                <a:lnTo>
                  <a:pt x="622300" y="44450"/>
                </a:lnTo>
                <a:lnTo>
                  <a:pt x="673100" y="44450"/>
                </a:lnTo>
                <a:lnTo>
                  <a:pt x="673100" y="31750"/>
                </a:lnTo>
                <a:close/>
              </a:path>
              <a:path w="2003425" h="76200">
                <a:moveTo>
                  <a:pt x="762000" y="31750"/>
                </a:moveTo>
                <a:lnTo>
                  <a:pt x="711200" y="31750"/>
                </a:lnTo>
                <a:lnTo>
                  <a:pt x="711200" y="44450"/>
                </a:lnTo>
                <a:lnTo>
                  <a:pt x="762000" y="44450"/>
                </a:lnTo>
                <a:lnTo>
                  <a:pt x="762000" y="31750"/>
                </a:lnTo>
                <a:close/>
              </a:path>
              <a:path w="2003425" h="76200">
                <a:moveTo>
                  <a:pt x="850900" y="31750"/>
                </a:moveTo>
                <a:lnTo>
                  <a:pt x="800100" y="31750"/>
                </a:lnTo>
                <a:lnTo>
                  <a:pt x="800100" y="44450"/>
                </a:lnTo>
                <a:lnTo>
                  <a:pt x="850900" y="44450"/>
                </a:lnTo>
                <a:lnTo>
                  <a:pt x="850900" y="31750"/>
                </a:lnTo>
                <a:close/>
              </a:path>
              <a:path w="2003425" h="76200">
                <a:moveTo>
                  <a:pt x="939800" y="31750"/>
                </a:moveTo>
                <a:lnTo>
                  <a:pt x="889000" y="31750"/>
                </a:lnTo>
                <a:lnTo>
                  <a:pt x="889000" y="44450"/>
                </a:lnTo>
                <a:lnTo>
                  <a:pt x="939800" y="44450"/>
                </a:lnTo>
                <a:lnTo>
                  <a:pt x="939800" y="31750"/>
                </a:lnTo>
                <a:close/>
              </a:path>
              <a:path w="2003425" h="76200">
                <a:moveTo>
                  <a:pt x="1028700" y="31750"/>
                </a:moveTo>
                <a:lnTo>
                  <a:pt x="977900" y="31750"/>
                </a:lnTo>
                <a:lnTo>
                  <a:pt x="977900" y="44450"/>
                </a:lnTo>
                <a:lnTo>
                  <a:pt x="1028700" y="44450"/>
                </a:lnTo>
                <a:lnTo>
                  <a:pt x="1028700" y="31750"/>
                </a:lnTo>
                <a:close/>
              </a:path>
              <a:path w="2003425" h="76200">
                <a:moveTo>
                  <a:pt x="1117600" y="31750"/>
                </a:moveTo>
                <a:lnTo>
                  <a:pt x="1066800" y="31750"/>
                </a:lnTo>
                <a:lnTo>
                  <a:pt x="1066800" y="44450"/>
                </a:lnTo>
                <a:lnTo>
                  <a:pt x="1117600" y="44450"/>
                </a:lnTo>
                <a:lnTo>
                  <a:pt x="1117600" y="31750"/>
                </a:lnTo>
                <a:close/>
              </a:path>
              <a:path w="2003425" h="76200">
                <a:moveTo>
                  <a:pt x="1206500" y="31750"/>
                </a:moveTo>
                <a:lnTo>
                  <a:pt x="1155700" y="31750"/>
                </a:lnTo>
                <a:lnTo>
                  <a:pt x="1155700" y="44450"/>
                </a:lnTo>
                <a:lnTo>
                  <a:pt x="1206500" y="44450"/>
                </a:lnTo>
                <a:lnTo>
                  <a:pt x="1206500" y="31750"/>
                </a:lnTo>
                <a:close/>
              </a:path>
              <a:path w="2003425" h="76200">
                <a:moveTo>
                  <a:pt x="1295400" y="31750"/>
                </a:moveTo>
                <a:lnTo>
                  <a:pt x="1244600" y="31750"/>
                </a:lnTo>
                <a:lnTo>
                  <a:pt x="1244600" y="44450"/>
                </a:lnTo>
                <a:lnTo>
                  <a:pt x="1295400" y="44450"/>
                </a:lnTo>
                <a:lnTo>
                  <a:pt x="1295400" y="31750"/>
                </a:lnTo>
                <a:close/>
              </a:path>
              <a:path w="2003425" h="76200">
                <a:moveTo>
                  <a:pt x="1384300" y="31750"/>
                </a:moveTo>
                <a:lnTo>
                  <a:pt x="1333500" y="31750"/>
                </a:lnTo>
                <a:lnTo>
                  <a:pt x="1333500" y="44450"/>
                </a:lnTo>
                <a:lnTo>
                  <a:pt x="1384300" y="44450"/>
                </a:lnTo>
                <a:lnTo>
                  <a:pt x="1384300" y="31750"/>
                </a:lnTo>
                <a:close/>
              </a:path>
              <a:path w="2003425" h="76200">
                <a:moveTo>
                  <a:pt x="1473200" y="31750"/>
                </a:moveTo>
                <a:lnTo>
                  <a:pt x="1422400" y="31750"/>
                </a:lnTo>
                <a:lnTo>
                  <a:pt x="1422400" y="44450"/>
                </a:lnTo>
                <a:lnTo>
                  <a:pt x="1473200" y="44450"/>
                </a:lnTo>
                <a:lnTo>
                  <a:pt x="1473200" y="31750"/>
                </a:lnTo>
                <a:close/>
              </a:path>
              <a:path w="2003425" h="76200">
                <a:moveTo>
                  <a:pt x="1562100" y="31750"/>
                </a:moveTo>
                <a:lnTo>
                  <a:pt x="1511300" y="31750"/>
                </a:lnTo>
                <a:lnTo>
                  <a:pt x="1511300" y="44450"/>
                </a:lnTo>
                <a:lnTo>
                  <a:pt x="1562100" y="44450"/>
                </a:lnTo>
                <a:lnTo>
                  <a:pt x="1562100" y="31750"/>
                </a:lnTo>
                <a:close/>
              </a:path>
              <a:path w="2003425" h="76200">
                <a:moveTo>
                  <a:pt x="1651000" y="31750"/>
                </a:moveTo>
                <a:lnTo>
                  <a:pt x="1600200" y="31750"/>
                </a:lnTo>
                <a:lnTo>
                  <a:pt x="1600200" y="44450"/>
                </a:lnTo>
                <a:lnTo>
                  <a:pt x="1651000" y="44450"/>
                </a:lnTo>
                <a:lnTo>
                  <a:pt x="1651000" y="31750"/>
                </a:lnTo>
                <a:close/>
              </a:path>
              <a:path w="2003425" h="76200">
                <a:moveTo>
                  <a:pt x="1739900" y="31750"/>
                </a:moveTo>
                <a:lnTo>
                  <a:pt x="1689100" y="31750"/>
                </a:lnTo>
                <a:lnTo>
                  <a:pt x="1689100" y="44450"/>
                </a:lnTo>
                <a:lnTo>
                  <a:pt x="1739900" y="44450"/>
                </a:lnTo>
                <a:lnTo>
                  <a:pt x="1739900" y="31750"/>
                </a:lnTo>
                <a:close/>
              </a:path>
              <a:path w="2003425" h="76200">
                <a:moveTo>
                  <a:pt x="1828800" y="31750"/>
                </a:moveTo>
                <a:lnTo>
                  <a:pt x="1778000" y="31750"/>
                </a:lnTo>
                <a:lnTo>
                  <a:pt x="1778000" y="44450"/>
                </a:lnTo>
                <a:lnTo>
                  <a:pt x="1828800" y="44450"/>
                </a:lnTo>
                <a:lnTo>
                  <a:pt x="1828800" y="31750"/>
                </a:lnTo>
                <a:close/>
              </a:path>
              <a:path w="2003425" h="76200">
                <a:moveTo>
                  <a:pt x="1917700" y="31750"/>
                </a:moveTo>
                <a:lnTo>
                  <a:pt x="1866900" y="31750"/>
                </a:lnTo>
                <a:lnTo>
                  <a:pt x="1866900" y="44450"/>
                </a:lnTo>
                <a:lnTo>
                  <a:pt x="1917700" y="44450"/>
                </a:lnTo>
                <a:lnTo>
                  <a:pt x="1917700" y="31750"/>
                </a:lnTo>
                <a:close/>
              </a:path>
              <a:path w="2003425" h="76200">
                <a:moveTo>
                  <a:pt x="1964944" y="0"/>
                </a:moveTo>
                <a:lnTo>
                  <a:pt x="1950096" y="2988"/>
                </a:lnTo>
                <a:lnTo>
                  <a:pt x="1937988" y="11144"/>
                </a:lnTo>
                <a:lnTo>
                  <a:pt x="1929832" y="23252"/>
                </a:lnTo>
                <a:lnTo>
                  <a:pt x="1926844" y="38100"/>
                </a:lnTo>
                <a:lnTo>
                  <a:pt x="1929832" y="52947"/>
                </a:lnTo>
                <a:lnTo>
                  <a:pt x="1937988" y="65055"/>
                </a:lnTo>
                <a:lnTo>
                  <a:pt x="1950096" y="73211"/>
                </a:lnTo>
                <a:lnTo>
                  <a:pt x="1964944" y="76200"/>
                </a:lnTo>
                <a:lnTo>
                  <a:pt x="1979737" y="73211"/>
                </a:lnTo>
                <a:lnTo>
                  <a:pt x="1991852" y="65055"/>
                </a:lnTo>
                <a:lnTo>
                  <a:pt x="2000037" y="52947"/>
                </a:lnTo>
                <a:lnTo>
                  <a:pt x="2001758" y="44450"/>
                </a:lnTo>
                <a:lnTo>
                  <a:pt x="1955800" y="44450"/>
                </a:lnTo>
                <a:lnTo>
                  <a:pt x="1955800" y="31750"/>
                </a:lnTo>
                <a:lnTo>
                  <a:pt x="2001758" y="31750"/>
                </a:lnTo>
                <a:lnTo>
                  <a:pt x="2000037" y="23252"/>
                </a:lnTo>
                <a:lnTo>
                  <a:pt x="1991852" y="11144"/>
                </a:lnTo>
                <a:lnTo>
                  <a:pt x="1979737" y="2988"/>
                </a:lnTo>
                <a:lnTo>
                  <a:pt x="1964944" y="0"/>
                </a:lnTo>
                <a:close/>
              </a:path>
              <a:path w="2003425" h="76200">
                <a:moveTo>
                  <a:pt x="1964944" y="31750"/>
                </a:moveTo>
                <a:lnTo>
                  <a:pt x="1955800" y="31750"/>
                </a:lnTo>
                <a:lnTo>
                  <a:pt x="1955800" y="44450"/>
                </a:lnTo>
                <a:lnTo>
                  <a:pt x="1964944" y="44450"/>
                </a:lnTo>
                <a:lnTo>
                  <a:pt x="1964944" y="31750"/>
                </a:lnTo>
                <a:close/>
              </a:path>
              <a:path w="2003425" h="76200">
                <a:moveTo>
                  <a:pt x="2001758" y="31750"/>
                </a:moveTo>
                <a:lnTo>
                  <a:pt x="1964944" y="31750"/>
                </a:lnTo>
                <a:lnTo>
                  <a:pt x="1964944" y="44450"/>
                </a:lnTo>
                <a:lnTo>
                  <a:pt x="2001758" y="44450"/>
                </a:lnTo>
                <a:lnTo>
                  <a:pt x="2003044" y="38100"/>
                </a:lnTo>
                <a:lnTo>
                  <a:pt x="2001758" y="31750"/>
                </a:lnTo>
                <a:close/>
              </a:path>
            </a:pathLst>
          </a:custGeom>
          <a:solidFill>
            <a:schemeClr val="accent2">
              <a:lumMod val="60000"/>
              <a:lumOff val="40000"/>
            </a:schemeClr>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46" name="object 22"/>
          <p:cNvSpPr/>
          <p:nvPr/>
        </p:nvSpPr>
        <p:spPr>
          <a:xfrm>
            <a:off x="5406241" y="2497465"/>
            <a:ext cx="1790700" cy="79575"/>
          </a:xfrm>
          <a:custGeom>
            <a:avLst/>
            <a:gdLst/>
            <a:ahLst/>
            <a:cxnLst/>
            <a:rect l="l" t="t" r="r" b="b"/>
            <a:pathLst>
              <a:path w="1610359" h="76200">
                <a:moveTo>
                  <a:pt x="50800" y="31750"/>
                </a:moveTo>
                <a:lnTo>
                  <a:pt x="0" y="31750"/>
                </a:lnTo>
                <a:lnTo>
                  <a:pt x="0" y="44450"/>
                </a:lnTo>
                <a:lnTo>
                  <a:pt x="50800" y="44450"/>
                </a:lnTo>
                <a:lnTo>
                  <a:pt x="50800" y="31750"/>
                </a:lnTo>
                <a:close/>
              </a:path>
              <a:path w="1610359" h="76200">
                <a:moveTo>
                  <a:pt x="139700" y="31750"/>
                </a:moveTo>
                <a:lnTo>
                  <a:pt x="88900" y="31750"/>
                </a:lnTo>
                <a:lnTo>
                  <a:pt x="88900" y="44450"/>
                </a:lnTo>
                <a:lnTo>
                  <a:pt x="139700" y="44450"/>
                </a:lnTo>
                <a:lnTo>
                  <a:pt x="139700" y="31750"/>
                </a:lnTo>
                <a:close/>
              </a:path>
              <a:path w="1610359" h="76200">
                <a:moveTo>
                  <a:pt x="228600" y="31750"/>
                </a:moveTo>
                <a:lnTo>
                  <a:pt x="177800" y="31750"/>
                </a:lnTo>
                <a:lnTo>
                  <a:pt x="177800" y="44450"/>
                </a:lnTo>
                <a:lnTo>
                  <a:pt x="228600" y="44450"/>
                </a:lnTo>
                <a:lnTo>
                  <a:pt x="228600" y="31750"/>
                </a:lnTo>
                <a:close/>
              </a:path>
              <a:path w="1610359" h="76200">
                <a:moveTo>
                  <a:pt x="317500" y="31750"/>
                </a:moveTo>
                <a:lnTo>
                  <a:pt x="266700" y="31750"/>
                </a:lnTo>
                <a:lnTo>
                  <a:pt x="266700" y="44450"/>
                </a:lnTo>
                <a:lnTo>
                  <a:pt x="317500" y="44450"/>
                </a:lnTo>
                <a:lnTo>
                  <a:pt x="317500" y="31750"/>
                </a:lnTo>
                <a:close/>
              </a:path>
              <a:path w="1610359" h="76200">
                <a:moveTo>
                  <a:pt x="406400" y="31750"/>
                </a:moveTo>
                <a:lnTo>
                  <a:pt x="355600" y="31750"/>
                </a:lnTo>
                <a:lnTo>
                  <a:pt x="355600" y="44450"/>
                </a:lnTo>
                <a:lnTo>
                  <a:pt x="406400" y="44450"/>
                </a:lnTo>
                <a:lnTo>
                  <a:pt x="406400" y="31750"/>
                </a:lnTo>
                <a:close/>
              </a:path>
              <a:path w="1610359" h="76200">
                <a:moveTo>
                  <a:pt x="495300" y="31750"/>
                </a:moveTo>
                <a:lnTo>
                  <a:pt x="444500" y="31750"/>
                </a:lnTo>
                <a:lnTo>
                  <a:pt x="444500" y="44450"/>
                </a:lnTo>
                <a:lnTo>
                  <a:pt x="495300" y="44450"/>
                </a:lnTo>
                <a:lnTo>
                  <a:pt x="495300" y="31750"/>
                </a:lnTo>
                <a:close/>
              </a:path>
              <a:path w="1610359" h="76200">
                <a:moveTo>
                  <a:pt x="584200" y="31750"/>
                </a:moveTo>
                <a:lnTo>
                  <a:pt x="533400" y="31750"/>
                </a:lnTo>
                <a:lnTo>
                  <a:pt x="533400" y="44450"/>
                </a:lnTo>
                <a:lnTo>
                  <a:pt x="584200" y="44450"/>
                </a:lnTo>
                <a:lnTo>
                  <a:pt x="584200" y="31750"/>
                </a:lnTo>
                <a:close/>
              </a:path>
              <a:path w="1610359" h="76200">
                <a:moveTo>
                  <a:pt x="673100" y="31750"/>
                </a:moveTo>
                <a:lnTo>
                  <a:pt x="622300" y="31750"/>
                </a:lnTo>
                <a:lnTo>
                  <a:pt x="622300" y="44450"/>
                </a:lnTo>
                <a:lnTo>
                  <a:pt x="673100" y="44450"/>
                </a:lnTo>
                <a:lnTo>
                  <a:pt x="673100" y="31750"/>
                </a:lnTo>
                <a:close/>
              </a:path>
              <a:path w="1610359" h="76200">
                <a:moveTo>
                  <a:pt x="761999" y="31750"/>
                </a:moveTo>
                <a:lnTo>
                  <a:pt x="711199" y="31750"/>
                </a:lnTo>
                <a:lnTo>
                  <a:pt x="711199" y="44450"/>
                </a:lnTo>
                <a:lnTo>
                  <a:pt x="761999" y="44450"/>
                </a:lnTo>
                <a:lnTo>
                  <a:pt x="761999" y="31750"/>
                </a:lnTo>
                <a:close/>
              </a:path>
              <a:path w="1610359" h="76200">
                <a:moveTo>
                  <a:pt x="850899" y="31750"/>
                </a:moveTo>
                <a:lnTo>
                  <a:pt x="800099" y="31750"/>
                </a:lnTo>
                <a:lnTo>
                  <a:pt x="800099" y="44450"/>
                </a:lnTo>
                <a:lnTo>
                  <a:pt x="850899" y="44450"/>
                </a:lnTo>
                <a:lnTo>
                  <a:pt x="850899" y="31750"/>
                </a:lnTo>
                <a:close/>
              </a:path>
              <a:path w="1610359" h="76200">
                <a:moveTo>
                  <a:pt x="939799" y="31750"/>
                </a:moveTo>
                <a:lnTo>
                  <a:pt x="888999" y="31750"/>
                </a:lnTo>
                <a:lnTo>
                  <a:pt x="888999" y="44450"/>
                </a:lnTo>
                <a:lnTo>
                  <a:pt x="939799" y="44450"/>
                </a:lnTo>
                <a:lnTo>
                  <a:pt x="939799" y="31750"/>
                </a:lnTo>
                <a:close/>
              </a:path>
              <a:path w="1610359" h="76200">
                <a:moveTo>
                  <a:pt x="1028699" y="31750"/>
                </a:moveTo>
                <a:lnTo>
                  <a:pt x="977899" y="31750"/>
                </a:lnTo>
                <a:lnTo>
                  <a:pt x="977899" y="44450"/>
                </a:lnTo>
                <a:lnTo>
                  <a:pt x="1028699" y="44450"/>
                </a:lnTo>
                <a:lnTo>
                  <a:pt x="1028699" y="31750"/>
                </a:lnTo>
                <a:close/>
              </a:path>
              <a:path w="1610359" h="76200">
                <a:moveTo>
                  <a:pt x="1117599" y="31750"/>
                </a:moveTo>
                <a:lnTo>
                  <a:pt x="1066799" y="31750"/>
                </a:lnTo>
                <a:lnTo>
                  <a:pt x="1066799" y="44450"/>
                </a:lnTo>
                <a:lnTo>
                  <a:pt x="1117599" y="44450"/>
                </a:lnTo>
                <a:lnTo>
                  <a:pt x="1117599" y="31750"/>
                </a:lnTo>
                <a:close/>
              </a:path>
              <a:path w="1610359" h="76200">
                <a:moveTo>
                  <a:pt x="1206499" y="31750"/>
                </a:moveTo>
                <a:lnTo>
                  <a:pt x="1155699" y="31750"/>
                </a:lnTo>
                <a:lnTo>
                  <a:pt x="1155699" y="44450"/>
                </a:lnTo>
                <a:lnTo>
                  <a:pt x="1206499" y="44450"/>
                </a:lnTo>
                <a:lnTo>
                  <a:pt x="1206499" y="31750"/>
                </a:lnTo>
                <a:close/>
              </a:path>
              <a:path w="1610359" h="76200">
                <a:moveTo>
                  <a:pt x="1295399" y="31750"/>
                </a:moveTo>
                <a:lnTo>
                  <a:pt x="1244599" y="31750"/>
                </a:lnTo>
                <a:lnTo>
                  <a:pt x="1244599" y="44450"/>
                </a:lnTo>
                <a:lnTo>
                  <a:pt x="1295399" y="44450"/>
                </a:lnTo>
                <a:lnTo>
                  <a:pt x="1295399" y="31750"/>
                </a:lnTo>
                <a:close/>
              </a:path>
              <a:path w="1610359" h="76200">
                <a:moveTo>
                  <a:pt x="1384299" y="31750"/>
                </a:moveTo>
                <a:lnTo>
                  <a:pt x="1333499" y="31750"/>
                </a:lnTo>
                <a:lnTo>
                  <a:pt x="1333499" y="44450"/>
                </a:lnTo>
                <a:lnTo>
                  <a:pt x="1384299" y="44450"/>
                </a:lnTo>
                <a:lnTo>
                  <a:pt x="1384299" y="31750"/>
                </a:lnTo>
                <a:close/>
              </a:path>
              <a:path w="1610359" h="76200">
                <a:moveTo>
                  <a:pt x="1473199" y="31750"/>
                </a:moveTo>
                <a:lnTo>
                  <a:pt x="1422399" y="31750"/>
                </a:lnTo>
                <a:lnTo>
                  <a:pt x="1422399" y="44450"/>
                </a:lnTo>
                <a:lnTo>
                  <a:pt x="1473199" y="44450"/>
                </a:lnTo>
                <a:lnTo>
                  <a:pt x="1473199" y="31750"/>
                </a:lnTo>
                <a:close/>
              </a:path>
              <a:path w="1610359" h="76200">
                <a:moveTo>
                  <a:pt x="1571879" y="0"/>
                </a:moveTo>
                <a:lnTo>
                  <a:pt x="1557085" y="2988"/>
                </a:lnTo>
                <a:lnTo>
                  <a:pt x="1544970" y="11144"/>
                </a:lnTo>
                <a:lnTo>
                  <a:pt x="1536785" y="23252"/>
                </a:lnTo>
                <a:lnTo>
                  <a:pt x="1533779" y="38100"/>
                </a:lnTo>
                <a:lnTo>
                  <a:pt x="1536785" y="52947"/>
                </a:lnTo>
                <a:lnTo>
                  <a:pt x="1544970" y="65055"/>
                </a:lnTo>
                <a:lnTo>
                  <a:pt x="1557085" y="73211"/>
                </a:lnTo>
                <a:lnTo>
                  <a:pt x="1571879" y="76200"/>
                </a:lnTo>
                <a:lnTo>
                  <a:pt x="1586726" y="73211"/>
                </a:lnTo>
                <a:lnTo>
                  <a:pt x="1598834" y="65055"/>
                </a:lnTo>
                <a:lnTo>
                  <a:pt x="1606990" y="52947"/>
                </a:lnTo>
                <a:lnTo>
                  <a:pt x="1608700" y="44450"/>
                </a:lnTo>
                <a:lnTo>
                  <a:pt x="1562099" y="44450"/>
                </a:lnTo>
                <a:lnTo>
                  <a:pt x="1562099" y="31750"/>
                </a:lnTo>
                <a:lnTo>
                  <a:pt x="1608700" y="31750"/>
                </a:lnTo>
                <a:lnTo>
                  <a:pt x="1606990" y="23252"/>
                </a:lnTo>
                <a:lnTo>
                  <a:pt x="1598834" y="11144"/>
                </a:lnTo>
                <a:lnTo>
                  <a:pt x="1586726" y="2988"/>
                </a:lnTo>
                <a:lnTo>
                  <a:pt x="1571879" y="0"/>
                </a:lnTo>
                <a:close/>
              </a:path>
              <a:path w="1610359" h="76200">
                <a:moveTo>
                  <a:pt x="1535064" y="31750"/>
                </a:moveTo>
                <a:lnTo>
                  <a:pt x="1511299" y="31750"/>
                </a:lnTo>
                <a:lnTo>
                  <a:pt x="1511299" y="44450"/>
                </a:lnTo>
                <a:lnTo>
                  <a:pt x="1535064" y="44450"/>
                </a:lnTo>
                <a:lnTo>
                  <a:pt x="1533779" y="38100"/>
                </a:lnTo>
                <a:lnTo>
                  <a:pt x="1535064" y="31750"/>
                </a:lnTo>
                <a:close/>
              </a:path>
              <a:path w="1610359" h="76200">
                <a:moveTo>
                  <a:pt x="1608700" y="31750"/>
                </a:moveTo>
                <a:lnTo>
                  <a:pt x="1562099" y="31750"/>
                </a:lnTo>
                <a:lnTo>
                  <a:pt x="1562099" y="44450"/>
                </a:lnTo>
                <a:lnTo>
                  <a:pt x="1608700" y="44450"/>
                </a:lnTo>
                <a:lnTo>
                  <a:pt x="1609979" y="38100"/>
                </a:lnTo>
                <a:lnTo>
                  <a:pt x="1608700" y="31750"/>
                </a:lnTo>
                <a:close/>
              </a:path>
            </a:pathLst>
          </a:custGeom>
          <a:solidFill>
            <a:srgbClr val="D2EA81"/>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48" name="object 23"/>
          <p:cNvSpPr/>
          <p:nvPr/>
        </p:nvSpPr>
        <p:spPr>
          <a:xfrm>
            <a:off x="6039211" y="3308386"/>
            <a:ext cx="1156969" cy="64774"/>
          </a:xfrm>
          <a:custGeom>
            <a:avLst/>
            <a:gdLst/>
            <a:ahLst/>
            <a:cxnLst/>
            <a:rect l="l" t="t" r="r" b="b"/>
            <a:pathLst>
              <a:path w="1118870" h="76200">
                <a:moveTo>
                  <a:pt x="50800" y="31750"/>
                </a:moveTo>
                <a:lnTo>
                  <a:pt x="0" y="31750"/>
                </a:lnTo>
                <a:lnTo>
                  <a:pt x="0" y="44450"/>
                </a:lnTo>
                <a:lnTo>
                  <a:pt x="50800" y="44450"/>
                </a:lnTo>
                <a:lnTo>
                  <a:pt x="50800" y="31750"/>
                </a:lnTo>
                <a:close/>
              </a:path>
              <a:path w="1118870" h="76200">
                <a:moveTo>
                  <a:pt x="139700" y="31750"/>
                </a:moveTo>
                <a:lnTo>
                  <a:pt x="88900" y="31750"/>
                </a:lnTo>
                <a:lnTo>
                  <a:pt x="88900" y="44450"/>
                </a:lnTo>
                <a:lnTo>
                  <a:pt x="139700" y="44450"/>
                </a:lnTo>
                <a:lnTo>
                  <a:pt x="139700" y="31750"/>
                </a:lnTo>
                <a:close/>
              </a:path>
              <a:path w="1118870" h="76200">
                <a:moveTo>
                  <a:pt x="228600" y="31750"/>
                </a:moveTo>
                <a:lnTo>
                  <a:pt x="177800" y="31750"/>
                </a:lnTo>
                <a:lnTo>
                  <a:pt x="177800" y="44450"/>
                </a:lnTo>
                <a:lnTo>
                  <a:pt x="228600" y="44450"/>
                </a:lnTo>
                <a:lnTo>
                  <a:pt x="228600" y="31750"/>
                </a:lnTo>
                <a:close/>
              </a:path>
              <a:path w="1118870" h="76200">
                <a:moveTo>
                  <a:pt x="317500" y="31750"/>
                </a:moveTo>
                <a:lnTo>
                  <a:pt x="266700" y="31750"/>
                </a:lnTo>
                <a:lnTo>
                  <a:pt x="266700" y="44450"/>
                </a:lnTo>
                <a:lnTo>
                  <a:pt x="317500" y="44450"/>
                </a:lnTo>
                <a:lnTo>
                  <a:pt x="317500" y="31750"/>
                </a:lnTo>
                <a:close/>
              </a:path>
              <a:path w="1118870" h="76200">
                <a:moveTo>
                  <a:pt x="406400" y="31750"/>
                </a:moveTo>
                <a:lnTo>
                  <a:pt x="355600" y="31750"/>
                </a:lnTo>
                <a:lnTo>
                  <a:pt x="355600" y="44450"/>
                </a:lnTo>
                <a:lnTo>
                  <a:pt x="406400" y="44450"/>
                </a:lnTo>
                <a:lnTo>
                  <a:pt x="406400" y="31750"/>
                </a:lnTo>
                <a:close/>
              </a:path>
              <a:path w="1118870" h="76200">
                <a:moveTo>
                  <a:pt x="495300" y="31750"/>
                </a:moveTo>
                <a:lnTo>
                  <a:pt x="444500" y="31750"/>
                </a:lnTo>
                <a:lnTo>
                  <a:pt x="444500" y="44450"/>
                </a:lnTo>
                <a:lnTo>
                  <a:pt x="495300" y="44450"/>
                </a:lnTo>
                <a:lnTo>
                  <a:pt x="495300" y="31750"/>
                </a:lnTo>
                <a:close/>
              </a:path>
              <a:path w="1118870" h="76200">
                <a:moveTo>
                  <a:pt x="584200" y="31750"/>
                </a:moveTo>
                <a:lnTo>
                  <a:pt x="533400" y="31750"/>
                </a:lnTo>
                <a:lnTo>
                  <a:pt x="533400" y="44450"/>
                </a:lnTo>
                <a:lnTo>
                  <a:pt x="584200" y="44450"/>
                </a:lnTo>
                <a:lnTo>
                  <a:pt x="584200" y="31750"/>
                </a:lnTo>
                <a:close/>
              </a:path>
              <a:path w="1118870" h="76200">
                <a:moveTo>
                  <a:pt x="673100" y="31750"/>
                </a:moveTo>
                <a:lnTo>
                  <a:pt x="622300" y="31750"/>
                </a:lnTo>
                <a:lnTo>
                  <a:pt x="622300" y="44450"/>
                </a:lnTo>
                <a:lnTo>
                  <a:pt x="673100" y="44450"/>
                </a:lnTo>
                <a:lnTo>
                  <a:pt x="673100" y="31750"/>
                </a:lnTo>
                <a:close/>
              </a:path>
              <a:path w="1118870" h="76200">
                <a:moveTo>
                  <a:pt x="762000" y="31750"/>
                </a:moveTo>
                <a:lnTo>
                  <a:pt x="711200" y="31750"/>
                </a:lnTo>
                <a:lnTo>
                  <a:pt x="711200" y="44450"/>
                </a:lnTo>
                <a:lnTo>
                  <a:pt x="762000" y="44450"/>
                </a:lnTo>
                <a:lnTo>
                  <a:pt x="762000" y="31750"/>
                </a:lnTo>
                <a:close/>
              </a:path>
              <a:path w="1118870" h="76200">
                <a:moveTo>
                  <a:pt x="850900" y="31750"/>
                </a:moveTo>
                <a:lnTo>
                  <a:pt x="800100" y="31750"/>
                </a:lnTo>
                <a:lnTo>
                  <a:pt x="800100" y="44450"/>
                </a:lnTo>
                <a:lnTo>
                  <a:pt x="850900" y="44450"/>
                </a:lnTo>
                <a:lnTo>
                  <a:pt x="850900" y="31750"/>
                </a:lnTo>
                <a:close/>
              </a:path>
              <a:path w="1118870" h="76200">
                <a:moveTo>
                  <a:pt x="939800" y="31750"/>
                </a:moveTo>
                <a:lnTo>
                  <a:pt x="889000" y="31750"/>
                </a:lnTo>
                <a:lnTo>
                  <a:pt x="889000" y="44450"/>
                </a:lnTo>
                <a:lnTo>
                  <a:pt x="939800" y="44450"/>
                </a:lnTo>
                <a:lnTo>
                  <a:pt x="939800" y="31750"/>
                </a:lnTo>
                <a:close/>
              </a:path>
              <a:path w="1118870" h="76200">
                <a:moveTo>
                  <a:pt x="1028700" y="31750"/>
                </a:moveTo>
                <a:lnTo>
                  <a:pt x="977900" y="31750"/>
                </a:lnTo>
                <a:lnTo>
                  <a:pt x="977900" y="44450"/>
                </a:lnTo>
                <a:lnTo>
                  <a:pt x="1028700" y="44450"/>
                </a:lnTo>
                <a:lnTo>
                  <a:pt x="1028700" y="31750"/>
                </a:lnTo>
                <a:close/>
              </a:path>
              <a:path w="1118870" h="76200">
                <a:moveTo>
                  <a:pt x="1080642" y="0"/>
                </a:moveTo>
                <a:lnTo>
                  <a:pt x="1065849" y="2988"/>
                </a:lnTo>
                <a:lnTo>
                  <a:pt x="1053734" y="11144"/>
                </a:lnTo>
                <a:lnTo>
                  <a:pt x="1045549" y="23252"/>
                </a:lnTo>
                <a:lnTo>
                  <a:pt x="1042542" y="38100"/>
                </a:lnTo>
                <a:lnTo>
                  <a:pt x="1045549" y="52947"/>
                </a:lnTo>
                <a:lnTo>
                  <a:pt x="1053734" y="65055"/>
                </a:lnTo>
                <a:lnTo>
                  <a:pt x="1065849" y="73211"/>
                </a:lnTo>
                <a:lnTo>
                  <a:pt x="1080642" y="76200"/>
                </a:lnTo>
                <a:lnTo>
                  <a:pt x="1095490" y="73211"/>
                </a:lnTo>
                <a:lnTo>
                  <a:pt x="1107598" y="65055"/>
                </a:lnTo>
                <a:lnTo>
                  <a:pt x="1115754" y="52947"/>
                </a:lnTo>
                <a:lnTo>
                  <a:pt x="1117464" y="44450"/>
                </a:lnTo>
                <a:lnTo>
                  <a:pt x="1066800" y="44450"/>
                </a:lnTo>
                <a:lnTo>
                  <a:pt x="1066800" y="31750"/>
                </a:lnTo>
                <a:lnTo>
                  <a:pt x="1117464" y="31750"/>
                </a:lnTo>
                <a:lnTo>
                  <a:pt x="1115754" y="23252"/>
                </a:lnTo>
                <a:lnTo>
                  <a:pt x="1107598" y="11144"/>
                </a:lnTo>
                <a:lnTo>
                  <a:pt x="1095490" y="2988"/>
                </a:lnTo>
                <a:lnTo>
                  <a:pt x="1080642" y="0"/>
                </a:lnTo>
                <a:close/>
              </a:path>
              <a:path w="1118870" h="76200">
                <a:moveTo>
                  <a:pt x="1080642" y="31750"/>
                </a:moveTo>
                <a:lnTo>
                  <a:pt x="1066800" y="31750"/>
                </a:lnTo>
                <a:lnTo>
                  <a:pt x="1066800" y="44450"/>
                </a:lnTo>
                <a:lnTo>
                  <a:pt x="1080642" y="44450"/>
                </a:lnTo>
                <a:lnTo>
                  <a:pt x="1080642" y="31750"/>
                </a:lnTo>
                <a:close/>
              </a:path>
              <a:path w="1118870" h="76200">
                <a:moveTo>
                  <a:pt x="1117464" y="31750"/>
                </a:moveTo>
                <a:lnTo>
                  <a:pt x="1080642" y="31750"/>
                </a:lnTo>
                <a:lnTo>
                  <a:pt x="1080642" y="44450"/>
                </a:lnTo>
                <a:lnTo>
                  <a:pt x="1117464" y="44450"/>
                </a:lnTo>
                <a:lnTo>
                  <a:pt x="1118742" y="38100"/>
                </a:lnTo>
                <a:lnTo>
                  <a:pt x="1117464" y="31750"/>
                </a:lnTo>
                <a:close/>
              </a:path>
            </a:pathLst>
          </a:custGeom>
          <a:solidFill>
            <a:srgbClr val="FFBB54"/>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0" name="object 24"/>
          <p:cNvSpPr/>
          <p:nvPr/>
        </p:nvSpPr>
        <p:spPr>
          <a:xfrm>
            <a:off x="6851501" y="4134076"/>
            <a:ext cx="344805" cy="76200"/>
          </a:xfrm>
          <a:custGeom>
            <a:avLst/>
            <a:gdLst/>
            <a:ahLst/>
            <a:cxnLst/>
            <a:rect l="l" t="t" r="r" b="b"/>
            <a:pathLst>
              <a:path w="344804" h="76200">
                <a:moveTo>
                  <a:pt x="50800" y="31750"/>
                </a:moveTo>
                <a:lnTo>
                  <a:pt x="0" y="31750"/>
                </a:lnTo>
                <a:lnTo>
                  <a:pt x="0" y="44450"/>
                </a:lnTo>
                <a:lnTo>
                  <a:pt x="50800" y="44450"/>
                </a:lnTo>
                <a:lnTo>
                  <a:pt x="50800" y="31750"/>
                </a:lnTo>
                <a:close/>
              </a:path>
              <a:path w="344804" h="76200">
                <a:moveTo>
                  <a:pt x="139700" y="31750"/>
                </a:moveTo>
                <a:lnTo>
                  <a:pt x="88900" y="31750"/>
                </a:lnTo>
                <a:lnTo>
                  <a:pt x="88900" y="44450"/>
                </a:lnTo>
                <a:lnTo>
                  <a:pt x="139700" y="44450"/>
                </a:lnTo>
                <a:lnTo>
                  <a:pt x="139700" y="31750"/>
                </a:lnTo>
                <a:close/>
              </a:path>
              <a:path w="344804" h="76200">
                <a:moveTo>
                  <a:pt x="228600" y="31750"/>
                </a:moveTo>
                <a:lnTo>
                  <a:pt x="177800" y="31750"/>
                </a:lnTo>
                <a:lnTo>
                  <a:pt x="177800" y="44450"/>
                </a:lnTo>
                <a:lnTo>
                  <a:pt x="228600" y="44450"/>
                </a:lnTo>
                <a:lnTo>
                  <a:pt x="228600" y="31750"/>
                </a:lnTo>
                <a:close/>
              </a:path>
              <a:path w="344804" h="76200">
                <a:moveTo>
                  <a:pt x="306704" y="0"/>
                </a:moveTo>
                <a:lnTo>
                  <a:pt x="291911" y="2988"/>
                </a:lnTo>
                <a:lnTo>
                  <a:pt x="279796" y="11144"/>
                </a:lnTo>
                <a:lnTo>
                  <a:pt x="271611" y="23252"/>
                </a:lnTo>
                <a:lnTo>
                  <a:pt x="268604" y="38100"/>
                </a:lnTo>
                <a:lnTo>
                  <a:pt x="271611" y="52947"/>
                </a:lnTo>
                <a:lnTo>
                  <a:pt x="279796" y="65055"/>
                </a:lnTo>
                <a:lnTo>
                  <a:pt x="291911" y="73211"/>
                </a:lnTo>
                <a:lnTo>
                  <a:pt x="306704" y="76200"/>
                </a:lnTo>
                <a:lnTo>
                  <a:pt x="321552" y="73211"/>
                </a:lnTo>
                <a:lnTo>
                  <a:pt x="333660" y="65055"/>
                </a:lnTo>
                <a:lnTo>
                  <a:pt x="341816" y="52947"/>
                </a:lnTo>
                <a:lnTo>
                  <a:pt x="343526" y="44450"/>
                </a:lnTo>
                <a:lnTo>
                  <a:pt x="306704" y="44450"/>
                </a:lnTo>
                <a:lnTo>
                  <a:pt x="306704" y="31750"/>
                </a:lnTo>
                <a:lnTo>
                  <a:pt x="343526" y="31750"/>
                </a:lnTo>
                <a:lnTo>
                  <a:pt x="341816" y="23252"/>
                </a:lnTo>
                <a:lnTo>
                  <a:pt x="333660" y="11144"/>
                </a:lnTo>
                <a:lnTo>
                  <a:pt x="321552" y="2988"/>
                </a:lnTo>
                <a:lnTo>
                  <a:pt x="306704" y="0"/>
                </a:lnTo>
                <a:close/>
              </a:path>
              <a:path w="344804" h="76200">
                <a:moveTo>
                  <a:pt x="269890" y="31750"/>
                </a:moveTo>
                <a:lnTo>
                  <a:pt x="266700" y="31750"/>
                </a:lnTo>
                <a:lnTo>
                  <a:pt x="266700" y="44450"/>
                </a:lnTo>
                <a:lnTo>
                  <a:pt x="269890" y="44450"/>
                </a:lnTo>
                <a:lnTo>
                  <a:pt x="268604" y="38100"/>
                </a:lnTo>
                <a:lnTo>
                  <a:pt x="269890" y="31750"/>
                </a:lnTo>
                <a:close/>
              </a:path>
              <a:path w="344804" h="76200">
                <a:moveTo>
                  <a:pt x="343526" y="31750"/>
                </a:moveTo>
                <a:lnTo>
                  <a:pt x="306704" y="31750"/>
                </a:lnTo>
                <a:lnTo>
                  <a:pt x="306704" y="44450"/>
                </a:lnTo>
                <a:lnTo>
                  <a:pt x="343526" y="44450"/>
                </a:lnTo>
                <a:lnTo>
                  <a:pt x="344804" y="38100"/>
                </a:lnTo>
                <a:lnTo>
                  <a:pt x="343526" y="31750"/>
                </a:lnTo>
                <a:close/>
              </a:path>
            </a:pathLst>
          </a:custGeom>
          <a:solidFill>
            <a:srgbClr val="F36E5B"/>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4" name="object 26"/>
          <p:cNvSpPr/>
          <p:nvPr/>
        </p:nvSpPr>
        <p:spPr>
          <a:xfrm>
            <a:off x="3132179" y="2301074"/>
            <a:ext cx="758570" cy="505332"/>
          </a:xfrm>
          <a:prstGeom prst="rect">
            <a:avLst/>
          </a:prstGeom>
          <a:blipFill>
            <a:blip r:embed="rId1" cstate="print"/>
            <a:stretch>
              <a:fillRect/>
            </a:stretch>
          </a:blip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6" name="object 27"/>
          <p:cNvSpPr/>
          <p:nvPr/>
        </p:nvSpPr>
        <p:spPr>
          <a:xfrm>
            <a:off x="4187804" y="2214714"/>
            <a:ext cx="386715" cy="318135"/>
          </a:xfrm>
          <a:custGeom>
            <a:avLst/>
            <a:gdLst/>
            <a:ahLst/>
            <a:cxnLst/>
            <a:rect l="l" t="t" r="r" b="b"/>
            <a:pathLst>
              <a:path w="386714" h="318135">
                <a:moveTo>
                  <a:pt x="64345" y="230377"/>
                </a:moveTo>
                <a:lnTo>
                  <a:pt x="48513" y="230377"/>
                </a:lnTo>
                <a:lnTo>
                  <a:pt x="99567" y="317881"/>
                </a:lnTo>
                <a:lnTo>
                  <a:pt x="111378" y="311023"/>
                </a:lnTo>
                <a:lnTo>
                  <a:pt x="64345" y="230377"/>
                </a:lnTo>
                <a:close/>
              </a:path>
              <a:path w="386714" h="318135">
                <a:moveTo>
                  <a:pt x="119379" y="106934"/>
                </a:moveTo>
                <a:lnTo>
                  <a:pt x="58674" y="142367"/>
                </a:lnTo>
                <a:lnTo>
                  <a:pt x="99249" y="211836"/>
                </a:lnTo>
                <a:lnTo>
                  <a:pt x="110645" y="235076"/>
                </a:lnTo>
                <a:lnTo>
                  <a:pt x="117014" y="257143"/>
                </a:lnTo>
                <a:lnTo>
                  <a:pt x="118314" y="277931"/>
                </a:lnTo>
                <a:lnTo>
                  <a:pt x="114553" y="297434"/>
                </a:lnTo>
                <a:lnTo>
                  <a:pt x="120141" y="299212"/>
                </a:lnTo>
                <a:lnTo>
                  <a:pt x="125475" y="300989"/>
                </a:lnTo>
                <a:lnTo>
                  <a:pt x="130682" y="302895"/>
                </a:lnTo>
                <a:lnTo>
                  <a:pt x="134635" y="280320"/>
                </a:lnTo>
                <a:lnTo>
                  <a:pt x="132587" y="255841"/>
                </a:lnTo>
                <a:lnTo>
                  <a:pt x="124539" y="229457"/>
                </a:lnTo>
                <a:lnTo>
                  <a:pt x="110489" y="201168"/>
                </a:lnTo>
                <a:lnTo>
                  <a:pt x="78993" y="147193"/>
                </a:lnTo>
                <a:lnTo>
                  <a:pt x="113537" y="127000"/>
                </a:lnTo>
                <a:lnTo>
                  <a:pt x="131083" y="127000"/>
                </a:lnTo>
                <a:lnTo>
                  <a:pt x="119379" y="106934"/>
                </a:lnTo>
                <a:close/>
              </a:path>
              <a:path w="386714" h="318135">
                <a:moveTo>
                  <a:pt x="48085" y="202564"/>
                </a:moveTo>
                <a:lnTo>
                  <a:pt x="30861" y="202564"/>
                </a:lnTo>
                <a:lnTo>
                  <a:pt x="35383" y="220686"/>
                </a:lnTo>
                <a:lnTo>
                  <a:pt x="38274" y="239045"/>
                </a:lnTo>
                <a:lnTo>
                  <a:pt x="39401" y="255841"/>
                </a:lnTo>
                <a:lnTo>
                  <a:pt x="39448" y="261080"/>
                </a:lnTo>
                <a:lnTo>
                  <a:pt x="39115" y="276478"/>
                </a:lnTo>
                <a:lnTo>
                  <a:pt x="48260" y="283845"/>
                </a:lnTo>
                <a:lnTo>
                  <a:pt x="52958" y="287782"/>
                </a:lnTo>
                <a:lnTo>
                  <a:pt x="53764" y="274919"/>
                </a:lnTo>
                <a:lnTo>
                  <a:pt x="53308" y="261080"/>
                </a:lnTo>
                <a:lnTo>
                  <a:pt x="51565" y="246241"/>
                </a:lnTo>
                <a:lnTo>
                  <a:pt x="48513" y="230377"/>
                </a:lnTo>
                <a:lnTo>
                  <a:pt x="64345" y="230377"/>
                </a:lnTo>
                <a:lnTo>
                  <a:pt x="61087" y="224789"/>
                </a:lnTo>
                <a:lnTo>
                  <a:pt x="91363" y="224789"/>
                </a:lnTo>
                <a:lnTo>
                  <a:pt x="92036" y="222123"/>
                </a:lnTo>
                <a:lnTo>
                  <a:pt x="59562" y="222123"/>
                </a:lnTo>
                <a:lnTo>
                  <a:pt x="48085" y="202564"/>
                </a:lnTo>
                <a:close/>
              </a:path>
              <a:path w="386714" h="318135">
                <a:moveTo>
                  <a:pt x="131083" y="127000"/>
                </a:moveTo>
                <a:lnTo>
                  <a:pt x="113537" y="127000"/>
                </a:lnTo>
                <a:lnTo>
                  <a:pt x="179324" y="239649"/>
                </a:lnTo>
                <a:lnTo>
                  <a:pt x="185060" y="247171"/>
                </a:lnTo>
                <a:lnTo>
                  <a:pt x="191404" y="251253"/>
                </a:lnTo>
                <a:lnTo>
                  <a:pt x="198344" y="251882"/>
                </a:lnTo>
                <a:lnTo>
                  <a:pt x="205866" y="249047"/>
                </a:lnTo>
                <a:lnTo>
                  <a:pt x="214502" y="243967"/>
                </a:lnTo>
                <a:lnTo>
                  <a:pt x="220196" y="239206"/>
                </a:lnTo>
                <a:lnTo>
                  <a:pt x="221414" y="236727"/>
                </a:lnTo>
                <a:lnTo>
                  <a:pt x="197738" y="236727"/>
                </a:lnTo>
                <a:lnTo>
                  <a:pt x="194178" y="235069"/>
                </a:lnTo>
                <a:lnTo>
                  <a:pt x="191007" y="229743"/>
                </a:lnTo>
                <a:lnTo>
                  <a:pt x="131083" y="127000"/>
                </a:lnTo>
                <a:close/>
              </a:path>
              <a:path w="386714" h="318135">
                <a:moveTo>
                  <a:pt x="208533" y="188849"/>
                </a:moveTo>
                <a:lnTo>
                  <a:pt x="203200" y="189737"/>
                </a:lnTo>
                <a:lnTo>
                  <a:pt x="197992" y="190500"/>
                </a:lnTo>
                <a:lnTo>
                  <a:pt x="193039" y="190881"/>
                </a:lnTo>
                <a:lnTo>
                  <a:pt x="196877" y="198237"/>
                </a:lnTo>
                <a:lnTo>
                  <a:pt x="209101" y="226695"/>
                </a:lnTo>
                <a:lnTo>
                  <a:pt x="208787" y="230250"/>
                </a:lnTo>
                <a:lnTo>
                  <a:pt x="205231" y="232283"/>
                </a:lnTo>
                <a:lnTo>
                  <a:pt x="201549" y="234569"/>
                </a:lnTo>
                <a:lnTo>
                  <a:pt x="197738" y="236727"/>
                </a:lnTo>
                <a:lnTo>
                  <a:pt x="221414" y="236727"/>
                </a:lnTo>
                <a:lnTo>
                  <a:pt x="223186" y="233124"/>
                </a:lnTo>
                <a:lnTo>
                  <a:pt x="223486" y="225732"/>
                </a:lnTo>
                <a:lnTo>
                  <a:pt x="221106" y="217043"/>
                </a:lnTo>
                <a:lnTo>
                  <a:pt x="218606" y="211066"/>
                </a:lnTo>
                <a:lnTo>
                  <a:pt x="215677" y="204374"/>
                </a:lnTo>
                <a:lnTo>
                  <a:pt x="212320" y="196969"/>
                </a:lnTo>
                <a:lnTo>
                  <a:pt x="208533" y="188849"/>
                </a:lnTo>
                <a:close/>
              </a:path>
              <a:path w="386714" h="318135">
                <a:moveTo>
                  <a:pt x="91363" y="224789"/>
                </a:moveTo>
                <a:lnTo>
                  <a:pt x="61087" y="224789"/>
                </a:lnTo>
                <a:lnTo>
                  <a:pt x="67206" y="226437"/>
                </a:lnTo>
                <a:lnTo>
                  <a:pt x="73945" y="228345"/>
                </a:lnTo>
                <a:lnTo>
                  <a:pt x="81303" y="230540"/>
                </a:lnTo>
                <a:lnTo>
                  <a:pt x="89280" y="233045"/>
                </a:lnTo>
                <a:lnTo>
                  <a:pt x="91363" y="224789"/>
                </a:lnTo>
                <a:close/>
              </a:path>
              <a:path w="386714" h="318135">
                <a:moveTo>
                  <a:pt x="246037" y="177037"/>
                </a:moveTo>
                <a:lnTo>
                  <a:pt x="224916" y="177037"/>
                </a:lnTo>
                <a:lnTo>
                  <a:pt x="253873" y="226695"/>
                </a:lnTo>
                <a:lnTo>
                  <a:pt x="265302" y="220090"/>
                </a:lnTo>
                <a:lnTo>
                  <a:pt x="260095" y="211074"/>
                </a:lnTo>
                <a:lnTo>
                  <a:pt x="277522" y="200913"/>
                </a:lnTo>
                <a:lnTo>
                  <a:pt x="254126" y="200913"/>
                </a:lnTo>
                <a:lnTo>
                  <a:pt x="241680" y="179577"/>
                </a:lnTo>
                <a:lnTo>
                  <a:pt x="246037" y="177037"/>
                </a:lnTo>
                <a:close/>
              </a:path>
              <a:path w="386714" h="318135">
                <a:moveTo>
                  <a:pt x="62229" y="211836"/>
                </a:moveTo>
                <a:lnTo>
                  <a:pt x="59562" y="222123"/>
                </a:lnTo>
                <a:lnTo>
                  <a:pt x="92036" y="222123"/>
                </a:lnTo>
                <a:lnTo>
                  <a:pt x="92837" y="218948"/>
                </a:lnTo>
                <a:lnTo>
                  <a:pt x="86643" y="217354"/>
                </a:lnTo>
                <a:lnTo>
                  <a:pt x="79486" y="215630"/>
                </a:lnTo>
                <a:lnTo>
                  <a:pt x="71352" y="213786"/>
                </a:lnTo>
                <a:lnTo>
                  <a:pt x="62229" y="211836"/>
                </a:lnTo>
                <a:close/>
              </a:path>
              <a:path w="386714" h="318135">
                <a:moveTo>
                  <a:pt x="18414" y="151764"/>
                </a:moveTo>
                <a:lnTo>
                  <a:pt x="6730" y="158623"/>
                </a:lnTo>
                <a:lnTo>
                  <a:pt x="25526" y="190881"/>
                </a:lnTo>
                <a:lnTo>
                  <a:pt x="0" y="205739"/>
                </a:lnTo>
                <a:lnTo>
                  <a:pt x="6476" y="216788"/>
                </a:lnTo>
                <a:lnTo>
                  <a:pt x="30861" y="202564"/>
                </a:lnTo>
                <a:lnTo>
                  <a:pt x="48085" y="202564"/>
                </a:lnTo>
                <a:lnTo>
                  <a:pt x="43687" y="195072"/>
                </a:lnTo>
                <a:lnTo>
                  <a:pt x="62629" y="184023"/>
                </a:lnTo>
                <a:lnTo>
                  <a:pt x="37211" y="184023"/>
                </a:lnTo>
                <a:lnTo>
                  <a:pt x="18414" y="151764"/>
                </a:lnTo>
                <a:close/>
              </a:path>
              <a:path w="386714" h="318135">
                <a:moveTo>
                  <a:pt x="291489" y="159512"/>
                </a:moveTo>
                <a:lnTo>
                  <a:pt x="276098" y="159512"/>
                </a:lnTo>
                <a:lnTo>
                  <a:pt x="288543" y="180848"/>
                </a:lnTo>
                <a:lnTo>
                  <a:pt x="254126" y="200913"/>
                </a:lnTo>
                <a:lnTo>
                  <a:pt x="277522" y="200913"/>
                </a:lnTo>
                <a:lnTo>
                  <a:pt x="294513" y="191008"/>
                </a:lnTo>
                <a:lnTo>
                  <a:pt x="309769" y="191008"/>
                </a:lnTo>
                <a:lnTo>
                  <a:pt x="291489" y="159512"/>
                </a:lnTo>
                <a:close/>
              </a:path>
              <a:path w="386714" h="318135">
                <a:moveTo>
                  <a:pt x="309769" y="191008"/>
                </a:moveTo>
                <a:lnTo>
                  <a:pt x="294513" y="191008"/>
                </a:lnTo>
                <a:lnTo>
                  <a:pt x="299592" y="199771"/>
                </a:lnTo>
                <a:lnTo>
                  <a:pt x="311023" y="193167"/>
                </a:lnTo>
                <a:lnTo>
                  <a:pt x="309769" y="191008"/>
                </a:lnTo>
                <a:close/>
              </a:path>
              <a:path w="386714" h="318135">
                <a:moveTo>
                  <a:pt x="60070" y="170687"/>
                </a:moveTo>
                <a:lnTo>
                  <a:pt x="37211" y="184023"/>
                </a:lnTo>
                <a:lnTo>
                  <a:pt x="62629" y="184023"/>
                </a:lnTo>
                <a:lnTo>
                  <a:pt x="66548" y="181737"/>
                </a:lnTo>
                <a:lnTo>
                  <a:pt x="60070" y="170687"/>
                </a:lnTo>
                <a:close/>
              </a:path>
              <a:path w="386714" h="318135">
                <a:moveTo>
                  <a:pt x="270842" y="118363"/>
                </a:moveTo>
                <a:lnTo>
                  <a:pt x="257810" y="118363"/>
                </a:lnTo>
                <a:lnTo>
                  <a:pt x="253071" y="129053"/>
                </a:lnTo>
                <a:lnTo>
                  <a:pt x="242474" y="142255"/>
                </a:lnTo>
                <a:lnTo>
                  <a:pt x="226020" y="157958"/>
                </a:lnTo>
                <a:lnTo>
                  <a:pt x="203707" y="176149"/>
                </a:lnTo>
                <a:lnTo>
                  <a:pt x="208914" y="179070"/>
                </a:lnTo>
                <a:lnTo>
                  <a:pt x="213360" y="181610"/>
                </a:lnTo>
                <a:lnTo>
                  <a:pt x="216915" y="184023"/>
                </a:lnTo>
                <a:lnTo>
                  <a:pt x="222376" y="179324"/>
                </a:lnTo>
                <a:lnTo>
                  <a:pt x="224916" y="177037"/>
                </a:lnTo>
                <a:lnTo>
                  <a:pt x="246037" y="177037"/>
                </a:lnTo>
                <a:lnTo>
                  <a:pt x="252790" y="173100"/>
                </a:lnTo>
                <a:lnTo>
                  <a:pt x="229362" y="173100"/>
                </a:lnTo>
                <a:lnTo>
                  <a:pt x="248816" y="154791"/>
                </a:lnTo>
                <a:lnTo>
                  <a:pt x="262413" y="138160"/>
                </a:lnTo>
                <a:lnTo>
                  <a:pt x="270152" y="123219"/>
                </a:lnTo>
                <a:lnTo>
                  <a:pt x="270842" y="118363"/>
                </a:lnTo>
                <a:close/>
              </a:path>
              <a:path w="386714" h="318135">
                <a:moveTo>
                  <a:pt x="359063" y="102108"/>
                </a:moveTo>
                <a:lnTo>
                  <a:pt x="351281" y="102108"/>
                </a:lnTo>
                <a:lnTo>
                  <a:pt x="299212" y="132334"/>
                </a:lnTo>
                <a:lnTo>
                  <a:pt x="328675" y="182880"/>
                </a:lnTo>
                <a:lnTo>
                  <a:pt x="340105" y="176149"/>
                </a:lnTo>
                <a:lnTo>
                  <a:pt x="335025" y="167386"/>
                </a:lnTo>
                <a:lnTo>
                  <a:pt x="352380" y="157225"/>
                </a:lnTo>
                <a:lnTo>
                  <a:pt x="329056" y="157225"/>
                </a:lnTo>
                <a:lnTo>
                  <a:pt x="316611" y="135889"/>
                </a:lnTo>
                <a:lnTo>
                  <a:pt x="351536" y="115443"/>
                </a:lnTo>
                <a:lnTo>
                  <a:pt x="366853" y="115443"/>
                </a:lnTo>
                <a:lnTo>
                  <a:pt x="359063" y="102108"/>
                </a:lnTo>
                <a:close/>
              </a:path>
              <a:path w="386714" h="318135">
                <a:moveTo>
                  <a:pt x="281686" y="142621"/>
                </a:moveTo>
                <a:lnTo>
                  <a:pt x="229362" y="173100"/>
                </a:lnTo>
                <a:lnTo>
                  <a:pt x="252790" y="173100"/>
                </a:lnTo>
                <a:lnTo>
                  <a:pt x="276098" y="159512"/>
                </a:lnTo>
                <a:lnTo>
                  <a:pt x="291489" y="159512"/>
                </a:lnTo>
                <a:lnTo>
                  <a:pt x="281686" y="142621"/>
                </a:lnTo>
                <a:close/>
              </a:path>
              <a:path w="386714" h="318135">
                <a:moveTo>
                  <a:pt x="366853" y="115443"/>
                </a:moveTo>
                <a:lnTo>
                  <a:pt x="351536" y="115443"/>
                </a:lnTo>
                <a:lnTo>
                  <a:pt x="363981" y="136906"/>
                </a:lnTo>
                <a:lnTo>
                  <a:pt x="329056" y="157225"/>
                </a:lnTo>
                <a:lnTo>
                  <a:pt x="352380" y="157225"/>
                </a:lnTo>
                <a:lnTo>
                  <a:pt x="369950" y="146938"/>
                </a:lnTo>
                <a:lnTo>
                  <a:pt x="385252" y="146938"/>
                </a:lnTo>
                <a:lnTo>
                  <a:pt x="366853" y="115443"/>
                </a:lnTo>
                <a:close/>
              </a:path>
              <a:path w="386714" h="318135">
                <a:moveTo>
                  <a:pt x="385252" y="146938"/>
                </a:moveTo>
                <a:lnTo>
                  <a:pt x="369950" y="146938"/>
                </a:lnTo>
                <a:lnTo>
                  <a:pt x="375157" y="155956"/>
                </a:lnTo>
                <a:lnTo>
                  <a:pt x="386588" y="149225"/>
                </a:lnTo>
                <a:lnTo>
                  <a:pt x="385252" y="146938"/>
                </a:lnTo>
                <a:close/>
              </a:path>
              <a:path w="386714" h="318135">
                <a:moveTo>
                  <a:pt x="266064" y="82169"/>
                </a:moveTo>
                <a:lnTo>
                  <a:pt x="253364" y="87375"/>
                </a:lnTo>
                <a:lnTo>
                  <a:pt x="256031" y="93090"/>
                </a:lnTo>
                <a:lnTo>
                  <a:pt x="257682" y="98425"/>
                </a:lnTo>
                <a:lnTo>
                  <a:pt x="258317" y="103505"/>
                </a:lnTo>
                <a:lnTo>
                  <a:pt x="192404" y="141986"/>
                </a:lnTo>
                <a:lnTo>
                  <a:pt x="198627" y="152781"/>
                </a:lnTo>
                <a:lnTo>
                  <a:pt x="257810" y="118363"/>
                </a:lnTo>
                <a:lnTo>
                  <a:pt x="270842" y="118363"/>
                </a:lnTo>
                <a:lnTo>
                  <a:pt x="272033" y="109982"/>
                </a:lnTo>
                <a:lnTo>
                  <a:pt x="274954" y="108331"/>
                </a:lnTo>
                <a:lnTo>
                  <a:pt x="333429" y="108331"/>
                </a:lnTo>
                <a:lnTo>
                  <a:pt x="351281" y="102108"/>
                </a:lnTo>
                <a:lnTo>
                  <a:pt x="359063" y="102108"/>
                </a:lnTo>
                <a:lnTo>
                  <a:pt x="358934" y="101887"/>
                </a:lnTo>
                <a:lnTo>
                  <a:pt x="304375" y="101887"/>
                </a:lnTo>
                <a:lnTo>
                  <a:pt x="288416" y="100457"/>
                </a:lnTo>
                <a:lnTo>
                  <a:pt x="295381" y="96393"/>
                </a:lnTo>
                <a:lnTo>
                  <a:pt x="270510" y="96393"/>
                </a:lnTo>
                <a:lnTo>
                  <a:pt x="269493" y="91948"/>
                </a:lnTo>
                <a:lnTo>
                  <a:pt x="268096" y="87122"/>
                </a:lnTo>
                <a:lnTo>
                  <a:pt x="266064" y="82169"/>
                </a:lnTo>
                <a:close/>
              </a:path>
              <a:path w="386714" h="318135">
                <a:moveTo>
                  <a:pt x="223900" y="44069"/>
                </a:moveTo>
                <a:lnTo>
                  <a:pt x="166496" y="77470"/>
                </a:lnTo>
                <a:lnTo>
                  <a:pt x="195199" y="126619"/>
                </a:lnTo>
                <a:lnTo>
                  <a:pt x="206628" y="119887"/>
                </a:lnTo>
                <a:lnTo>
                  <a:pt x="202691" y="113157"/>
                </a:lnTo>
                <a:lnTo>
                  <a:pt x="219963" y="103124"/>
                </a:lnTo>
                <a:lnTo>
                  <a:pt x="196850" y="103124"/>
                </a:lnTo>
                <a:lnTo>
                  <a:pt x="183895" y="80899"/>
                </a:lnTo>
                <a:lnTo>
                  <a:pt x="218312" y="60833"/>
                </a:lnTo>
                <a:lnTo>
                  <a:pt x="233672" y="60833"/>
                </a:lnTo>
                <a:lnTo>
                  <a:pt x="223900" y="44069"/>
                </a:lnTo>
                <a:close/>
              </a:path>
              <a:path w="386714" h="318135">
                <a:moveTo>
                  <a:pt x="333429" y="108331"/>
                </a:moveTo>
                <a:lnTo>
                  <a:pt x="274954" y="108331"/>
                </a:lnTo>
                <a:lnTo>
                  <a:pt x="289452" y="113448"/>
                </a:lnTo>
                <a:lnTo>
                  <a:pt x="307022" y="114125"/>
                </a:lnTo>
                <a:lnTo>
                  <a:pt x="327640" y="110349"/>
                </a:lnTo>
                <a:lnTo>
                  <a:pt x="333429" y="108331"/>
                </a:lnTo>
                <a:close/>
              </a:path>
              <a:path w="386714" h="318135">
                <a:moveTo>
                  <a:pt x="233672" y="60833"/>
                </a:moveTo>
                <a:lnTo>
                  <a:pt x="218312" y="60833"/>
                </a:lnTo>
                <a:lnTo>
                  <a:pt x="231266" y="83058"/>
                </a:lnTo>
                <a:lnTo>
                  <a:pt x="196850" y="103124"/>
                </a:lnTo>
                <a:lnTo>
                  <a:pt x="219963" y="103124"/>
                </a:lnTo>
                <a:lnTo>
                  <a:pt x="237236" y="93090"/>
                </a:lnTo>
                <a:lnTo>
                  <a:pt x="248949" y="93090"/>
                </a:lnTo>
                <a:lnTo>
                  <a:pt x="251587" y="91567"/>
                </a:lnTo>
                <a:lnTo>
                  <a:pt x="233672" y="60833"/>
                </a:lnTo>
                <a:close/>
              </a:path>
              <a:path w="386714" h="318135">
                <a:moveTo>
                  <a:pt x="365632" y="78867"/>
                </a:moveTo>
                <a:lnTo>
                  <a:pt x="342959" y="91080"/>
                </a:lnTo>
                <a:lnTo>
                  <a:pt x="322548" y="98758"/>
                </a:lnTo>
                <a:lnTo>
                  <a:pt x="304375" y="101887"/>
                </a:lnTo>
                <a:lnTo>
                  <a:pt x="358934" y="101887"/>
                </a:lnTo>
                <a:lnTo>
                  <a:pt x="357504" y="99440"/>
                </a:lnTo>
                <a:lnTo>
                  <a:pt x="360299" y="98171"/>
                </a:lnTo>
                <a:lnTo>
                  <a:pt x="363219" y="96774"/>
                </a:lnTo>
                <a:lnTo>
                  <a:pt x="366267" y="95250"/>
                </a:lnTo>
                <a:lnTo>
                  <a:pt x="365760" y="90297"/>
                </a:lnTo>
                <a:lnTo>
                  <a:pt x="365686" y="87122"/>
                </a:lnTo>
                <a:lnTo>
                  <a:pt x="365632" y="78867"/>
                </a:lnTo>
                <a:close/>
              </a:path>
              <a:path w="386714" h="318135">
                <a:moveTo>
                  <a:pt x="248949" y="93090"/>
                </a:moveTo>
                <a:lnTo>
                  <a:pt x="237236" y="93090"/>
                </a:lnTo>
                <a:lnTo>
                  <a:pt x="240156" y="98171"/>
                </a:lnTo>
                <a:lnTo>
                  <a:pt x="248949" y="93090"/>
                </a:lnTo>
                <a:close/>
              </a:path>
              <a:path w="386714" h="318135">
                <a:moveTo>
                  <a:pt x="289305" y="63119"/>
                </a:moveTo>
                <a:lnTo>
                  <a:pt x="286892" y="74422"/>
                </a:lnTo>
                <a:lnTo>
                  <a:pt x="293496" y="74675"/>
                </a:lnTo>
                <a:lnTo>
                  <a:pt x="299974" y="75057"/>
                </a:lnTo>
                <a:lnTo>
                  <a:pt x="306069" y="75692"/>
                </a:lnTo>
                <a:lnTo>
                  <a:pt x="270510" y="96393"/>
                </a:lnTo>
                <a:lnTo>
                  <a:pt x="295381" y="96393"/>
                </a:lnTo>
                <a:lnTo>
                  <a:pt x="339565" y="70612"/>
                </a:lnTo>
                <a:lnTo>
                  <a:pt x="314705" y="70612"/>
                </a:lnTo>
                <a:lnTo>
                  <a:pt x="316102" y="64515"/>
                </a:lnTo>
                <a:lnTo>
                  <a:pt x="309790" y="63940"/>
                </a:lnTo>
                <a:lnTo>
                  <a:pt x="303228" y="63531"/>
                </a:lnTo>
                <a:lnTo>
                  <a:pt x="296404" y="63265"/>
                </a:lnTo>
                <a:lnTo>
                  <a:pt x="289305" y="63119"/>
                </a:lnTo>
                <a:close/>
              </a:path>
              <a:path w="386714" h="318135">
                <a:moveTo>
                  <a:pt x="299212" y="0"/>
                </a:moveTo>
                <a:lnTo>
                  <a:pt x="241426" y="33655"/>
                </a:lnTo>
                <a:lnTo>
                  <a:pt x="269239" y="81280"/>
                </a:lnTo>
                <a:lnTo>
                  <a:pt x="280669" y="74549"/>
                </a:lnTo>
                <a:lnTo>
                  <a:pt x="277621" y="69469"/>
                </a:lnTo>
                <a:lnTo>
                  <a:pt x="294866" y="59436"/>
                </a:lnTo>
                <a:lnTo>
                  <a:pt x="271779" y="59436"/>
                </a:lnTo>
                <a:lnTo>
                  <a:pt x="258825" y="37211"/>
                </a:lnTo>
                <a:lnTo>
                  <a:pt x="293750" y="16763"/>
                </a:lnTo>
                <a:lnTo>
                  <a:pt x="309031" y="16763"/>
                </a:lnTo>
                <a:lnTo>
                  <a:pt x="299212" y="0"/>
                </a:lnTo>
                <a:close/>
              </a:path>
              <a:path w="386714" h="318135">
                <a:moveTo>
                  <a:pt x="345186" y="52832"/>
                </a:moveTo>
                <a:lnTo>
                  <a:pt x="314705" y="70612"/>
                </a:lnTo>
                <a:lnTo>
                  <a:pt x="339565" y="70612"/>
                </a:lnTo>
                <a:lnTo>
                  <a:pt x="351536" y="63626"/>
                </a:lnTo>
                <a:lnTo>
                  <a:pt x="345186" y="52832"/>
                </a:lnTo>
                <a:close/>
              </a:path>
              <a:path w="386714" h="318135">
                <a:moveTo>
                  <a:pt x="309031" y="16763"/>
                </a:moveTo>
                <a:lnTo>
                  <a:pt x="293750" y="16763"/>
                </a:lnTo>
                <a:lnTo>
                  <a:pt x="306704" y="38988"/>
                </a:lnTo>
                <a:lnTo>
                  <a:pt x="271779" y="59436"/>
                </a:lnTo>
                <a:lnTo>
                  <a:pt x="294866" y="59436"/>
                </a:lnTo>
                <a:lnTo>
                  <a:pt x="312546" y="49149"/>
                </a:lnTo>
                <a:lnTo>
                  <a:pt x="325680" y="49149"/>
                </a:lnTo>
                <a:lnTo>
                  <a:pt x="327405" y="48133"/>
                </a:lnTo>
                <a:lnTo>
                  <a:pt x="309031" y="16763"/>
                </a:lnTo>
                <a:close/>
              </a:path>
              <a:path w="386714" h="318135">
                <a:moveTo>
                  <a:pt x="325680" y="49149"/>
                </a:moveTo>
                <a:lnTo>
                  <a:pt x="312546" y="49149"/>
                </a:lnTo>
                <a:lnTo>
                  <a:pt x="315975" y="54863"/>
                </a:lnTo>
                <a:lnTo>
                  <a:pt x="325680" y="49149"/>
                </a:lnTo>
                <a:close/>
              </a:path>
            </a:pathLst>
          </a:custGeom>
          <a:solidFill>
            <a:srgbClr val="7E7E7E"/>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8" name="object 28"/>
          <p:cNvSpPr/>
          <p:nvPr/>
        </p:nvSpPr>
        <p:spPr>
          <a:xfrm>
            <a:off x="4310740" y="2420200"/>
            <a:ext cx="361315" cy="302260"/>
          </a:xfrm>
          <a:custGeom>
            <a:avLst/>
            <a:gdLst/>
            <a:ahLst/>
            <a:cxnLst/>
            <a:rect l="l" t="t" r="r" b="b"/>
            <a:pathLst>
              <a:path w="361314" h="302260">
                <a:moveTo>
                  <a:pt x="137026" y="239903"/>
                </a:moveTo>
                <a:lnTo>
                  <a:pt x="119379" y="239903"/>
                </a:lnTo>
                <a:lnTo>
                  <a:pt x="135889" y="268224"/>
                </a:lnTo>
                <a:lnTo>
                  <a:pt x="134746" y="272923"/>
                </a:lnTo>
                <a:lnTo>
                  <a:pt x="122914" y="279481"/>
                </a:lnTo>
                <a:lnTo>
                  <a:pt x="116570" y="282781"/>
                </a:lnTo>
                <a:lnTo>
                  <a:pt x="110011" y="286009"/>
                </a:lnTo>
                <a:lnTo>
                  <a:pt x="103250" y="289179"/>
                </a:lnTo>
                <a:lnTo>
                  <a:pt x="107551" y="294274"/>
                </a:lnTo>
                <a:lnTo>
                  <a:pt x="110743" y="298450"/>
                </a:lnTo>
                <a:lnTo>
                  <a:pt x="113283" y="301879"/>
                </a:lnTo>
                <a:lnTo>
                  <a:pt x="127000" y="294274"/>
                </a:lnTo>
                <a:lnTo>
                  <a:pt x="138810" y="287528"/>
                </a:lnTo>
                <a:lnTo>
                  <a:pt x="146599" y="281334"/>
                </a:lnTo>
                <a:lnTo>
                  <a:pt x="150542" y="274177"/>
                </a:lnTo>
                <a:lnTo>
                  <a:pt x="150651" y="266043"/>
                </a:lnTo>
                <a:lnTo>
                  <a:pt x="146938" y="256920"/>
                </a:lnTo>
                <a:lnTo>
                  <a:pt x="137026" y="239903"/>
                </a:lnTo>
                <a:close/>
              </a:path>
              <a:path w="361314" h="302260">
                <a:moveTo>
                  <a:pt x="142803" y="183006"/>
                </a:moveTo>
                <a:lnTo>
                  <a:pt x="128015" y="183006"/>
                </a:lnTo>
                <a:lnTo>
                  <a:pt x="107060" y="218948"/>
                </a:lnTo>
                <a:lnTo>
                  <a:pt x="112394" y="228092"/>
                </a:lnTo>
                <a:lnTo>
                  <a:pt x="35940" y="272669"/>
                </a:lnTo>
                <a:lnTo>
                  <a:pt x="42925" y="284480"/>
                </a:lnTo>
                <a:lnTo>
                  <a:pt x="119379" y="239903"/>
                </a:lnTo>
                <a:lnTo>
                  <a:pt x="137026" y="239903"/>
                </a:lnTo>
                <a:lnTo>
                  <a:pt x="132587" y="232282"/>
                </a:lnTo>
                <a:lnTo>
                  <a:pt x="153026" y="220344"/>
                </a:lnTo>
                <a:lnTo>
                  <a:pt x="125602" y="220344"/>
                </a:lnTo>
                <a:lnTo>
                  <a:pt x="123570" y="216788"/>
                </a:lnTo>
                <a:lnTo>
                  <a:pt x="142803" y="183006"/>
                </a:lnTo>
                <a:close/>
              </a:path>
              <a:path w="361314" h="302260">
                <a:moveTo>
                  <a:pt x="151637" y="115950"/>
                </a:moveTo>
                <a:lnTo>
                  <a:pt x="2666" y="202819"/>
                </a:lnTo>
                <a:lnTo>
                  <a:pt x="21970" y="235712"/>
                </a:lnTo>
                <a:lnTo>
                  <a:pt x="34797" y="228219"/>
                </a:lnTo>
                <a:lnTo>
                  <a:pt x="22478" y="207137"/>
                </a:lnTo>
                <a:lnTo>
                  <a:pt x="145668" y="135382"/>
                </a:lnTo>
                <a:lnTo>
                  <a:pt x="162966" y="135382"/>
                </a:lnTo>
                <a:lnTo>
                  <a:pt x="151637" y="115950"/>
                </a:lnTo>
                <a:close/>
              </a:path>
              <a:path w="361314" h="302260">
                <a:moveTo>
                  <a:pt x="140080" y="160020"/>
                </a:moveTo>
                <a:lnTo>
                  <a:pt x="44322" y="215900"/>
                </a:lnTo>
                <a:lnTo>
                  <a:pt x="51180" y="227837"/>
                </a:lnTo>
                <a:lnTo>
                  <a:pt x="128015" y="183006"/>
                </a:lnTo>
                <a:lnTo>
                  <a:pt x="142803" y="183006"/>
                </a:lnTo>
                <a:lnTo>
                  <a:pt x="148081" y="173736"/>
                </a:lnTo>
                <a:lnTo>
                  <a:pt x="140080" y="160020"/>
                </a:lnTo>
                <a:close/>
              </a:path>
              <a:path w="361314" h="302260">
                <a:moveTo>
                  <a:pt x="195833" y="179324"/>
                </a:moveTo>
                <a:lnTo>
                  <a:pt x="125602" y="220344"/>
                </a:lnTo>
                <a:lnTo>
                  <a:pt x="153026" y="220344"/>
                </a:lnTo>
                <a:lnTo>
                  <a:pt x="202818" y="191262"/>
                </a:lnTo>
                <a:lnTo>
                  <a:pt x="195833" y="179324"/>
                </a:lnTo>
                <a:close/>
              </a:path>
              <a:path w="361314" h="302260">
                <a:moveTo>
                  <a:pt x="308228" y="82423"/>
                </a:moveTo>
                <a:lnTo>
                  <a:pt x="288279" y="105961"/>
                </a:lnTo>
                <a:lnTo>
                  <a:pt x="266525" y="130825"/>
                </a:lnTo>
                <a:lnTo>
                  <a:pt x="242702" y="157343"/>
                </a:lnTo>
                <a:lnTo>
                  <a:pt x="216915" y="185419"/>
                </a:lnTo>
                <a:lnTo>
                  <a:pt x="230124" y="196595"/>
                </a:lnTo>
                <a:lnTo>
                  <a:pt x="265853" y="155066"/>
                </a:lnTo>
                <a:lnTo>
                  <a:pt x="316483" y="96647"/>
                </a:lnTo>
                <a:lnTo>
                  <a:pt x="314959" y="94741"/>
                </a:lnTo>
                <a:lnTo>
                  <a:pt x="312165" y="89915"/>
                </a:lnTo>
                <a:lnTo>
                  <a:pt x="308228" y="82423"/>
                </a:lnTo>
                <a:close/>
              </a:path>
              <a:path w="361314" h="302260">
                <a:moveTo>
                  <a:pt x="5587" y="155956"/>
                </a:moveTo>
                <a:lnTo>
                  <a:pt x="0" y="168656"/>
                </a:lnTo>
                <a:lnTo>
                  <a:pt x="7741" y="171533"/>
                </a:lnTo>
                <a:lnTo>
                  <a:pt x="15732" y="174815"/>
                </a:lnTo>
                <a:lnTo>
                  <a:pt x="23985" y="178478"/>
                </a:lnTo>
                <a:lnTo>
                  <a:pt x="32512" y="182499"/>
                </a:lnTo>
                <a:lnTo>
                  <a:pt x="38988" y="168275"/>
                </a:lnTo>
                <a:lnTo>
                  <a:pt x="30537" y="164796"/>
                </a:lnTo>
                <a:lnTo>
                  <a:pt x="22145" y="161591"/>
                </a:lnTo>
                <a:lnTo>
                  <a:pt x="13825" y="158648"/>
                </a:lnTo>
                <a:lnTo>
                  <a:pt x="5587" y="155956"/>
                </a:lnTo>
                <a:close/>
              </a:path>
              <a:path w="361314" h="302260">
                <a:moveTo>
                  <a:pt x="308676" y="21971"/>
                </a:moveTo>
                <a:lnTo>
                  <a:pt x="289813" y="21971"/>
                </a:lnTo>
                <a:lnTo>
                  <a:pt x="303315" y="46067"/>
                </a:lnTo>
                <a:lnTo>
                  <a:pt x="316007" y="69008"/>
                </a:lnTo>
                <a:lnTo>
                  <a:pt x="327890" y="90783"/>
                </a:lnTo>
                <a:lnTo>
                  <a:pt x="338963" y="111378"/>
                </a:lnTo>
                <a:lnTo>
                  <a:pt x="343915" y="121031"/>
                </a:lnTo>
                <a:lnTo>
                  <a:pt x="345820" y="128904"/>
                </a:lnTo>
                <a:lnTo>
                  <a:pt x="344550" y="134874"/>
                </a:lnTo>
                <a:lnTo>
                  <a:pt x="306564" y="163587"/>
                </a:lnTo>
                <a:lnTo>
                  <a:pt x="296417" y="168656"/>
                </a:lnTo>
                <a:lnTo>
                  <a:pt x="301116" y="173736"/>
                </a:lnTo>
                <a:lnTo>
                  <a:pt x="305053" y="178478"/>
                </a:lnTo>
                <a:lnTo>
                  <a:pt x="307847" y="182244"/>
                </a:lnTo>
                <a:lnTo>
                  <a:pt x="323992" y="173482"/>
                </a:lnTo>
                <a:lnTo>
                  <a:pt x="360600" y="140144"/>
                </a:lnTo>
                <a:lnTo>
                  <a:pt x="361086" y="124523"/>
                </a:lnTo>
                <a:lnTo>
                  <a:pt x="354579" y="106799"/>
                </a:lnTo>
                <a:lnTo>
                  <a:pt x="345443" y="89350"/>
                </a:lnTo>
                <a:lnTo>
                  <a:pt x="332708" y="65738"/>
                </a:lnTo>
                <a:lnTo>
                  <a:pt x="316400" y="35958"/>
                </a:lnTo>
                <a:lnTo>
                  <a:pt x="308676" y="21971"/>
                </a:lnTo>
                <a:close/>
              </a:path>
              <a:path w="361314" h="302260">
                <a:moveTo>
                  <a:pt x="162966" y="135382"/>
                </a:moveTo>
                <a:lnTo>
                  <a:pt x="145668" y="135382"/>
                </a:lnTo>
                <a:lnTo>
                  <a:pt x="157860" y="156337"/>
                </a:lnTo>
                <a:lnTo>
                  <a:pt x="170814" y="148844"/>
                </a:lnTo>
                <a:lnTo>
                  <a:pt x="162966" y="135382"/>
                </a:lnTo>
                <a:close/>
              </a:path>
              <a:path w="361314" h="302260">
                <a:moveTo>
                  <a:pt x="48259" y="125602"/>
                </a:moveTo>
                <a:lnTo>
                  <a:pt x="41275" y="138049"/>
                </a:lnTo>
                <a:lnTo>
                  <a:pt x="50276" y="142261"/>
                </a:lnTo>
                <a:lnTo>
                  <a:pt x="58800" y="146510"/>
                </a:lnTo>
                <a:lnTo>
                  <a:pt x="66849" y="150782"/>
                </a:lnTo>
                <a:lnTo>
                  <a:pt x="74421" y="155066"/>
                </a:lnTo>
                <a:lnTo>
                  <a:pt x="82295" y="141477"/>
                </a:lnTo>
                <a:lnTo>
                  <a:pt x="74013" y="137265"/>
                </a:lnTo>
                <a:lnTo>
                  <a:pt x="65563" y="133207"/>
                </a:lnTo>
                <a:lnTo>
                  <a:pt x="56971" y="129315"/>
                </a:lnTo>
                <a:lnTo>
                  <a:pt x="48259" y="125602"/>
                </a:lnTo>
                <a:close/>
              </a:path>
              <a:path w="361314" h="302260">
                <a:moveTo>
                  <a:pt x="106299" y="95758"/>
                </a:moveTo>
                <a:lnTo>
                  <a:pt x="105296" y="105233"/>
                </a:lnTo>
                <a:lnTo>
                  <a:pt x="103997" y="114601"/>
                </a:lnTo>
                <a:lnTo>
                  <a:pt x="102387" y="123850"/>
                </a:lnTo>
                <a:lnTo>
                  <a:pt x="100456" y="132969"/>
                </a:lnTo>
                <a:lnTo>
                  <a:pt x="115188" y="136016"/>
                </a:lnTo>
                <a:lnTo>
                  <a:pt x="117421" y="125602"/>
                </a:lnTo>
                <a:lnTo>
                  <a:pt x="119434" y="115950"/>
                </a:lnTo>
                <a:lnTo>
                  <a:pt x="121674" y="104743"/>
                </a:lnTo>
                <a:lnTo>
                  <a:pt x="123062" y="97536"/>
                </a:lnTo>
                <a:lnTo>
                  <a:pt x="106299" y="95758"/>
                </a:lnTo>
                <a:close/>
              </a:path>
              <a:path w="361314" h="302260">
                <a:moveTo>
                  <a:pt x="271017" y="86233"/>
                </a:moveTo>
                <a:lnTo>
                  <a:pt x="219779" y="90447"/>
                </a:lnTo>
                <a:lnTo>
                  <a:pt x="198246" y="107441"/>
                </a:lnTo>
                <a:lnTo>
                  <a:pt x="214417" y="105961"/>
                </a:lnTo>
                <a:lnTo>
                  <a:pt x="231886" y="104743"/>
                </a:lnTo>
                <a:lnTo>
                  <a:pt x="250664" y="103762"/>
                </a:lnTo>
                <a:lnTo>
                  <a:pt x="270763" y="102997"/>
                </a:lnTo>
                <a:lnTo>
                  <a:pt x="271017" y="86233"/>
                </a:lnTo>
                <a:close/>
              </a:path>
              <a:path w="361314" h="302260">
                <a:moveTo>
                  <a:pt x="296544" y="0"/>
                </a:moveTo>
                <a:lnTo>
                  <a:pt x="160019" y="79628"/>
                </a:lnTo>
                <a:lnTo>
                  <a:pt x="167766" y="93090"/>
                </a:lnTo>
                <a:lnTo>
                  <a:pt x="289813" y="21971"/>
                </a:lnTo>
                <a:lnTo>
                  <a:pt x="308676" y="21971"/>
                </a:lnTo>
                <a:lnTo>
                  <a:pt x="296544" y="0"/>
                </a:lnTo>
                <a:close/>
              </a:path>
            </a:pathLst>
          </a:custGeom>
          <a:solidFill>
            <a:srgbClr val="7E7E7E"/>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60" name="object 29"/>
          <p:cNvSpPr/>
          <p:nvPr/>
        </p:nvSpPr>
        <p:spPr>
          <a:xfrm>
            <a:off x="4441549" y="2915119"/>
            <a:ext cx="722630" cy="543560"/>
          </a:xfrm>
          <a:custGeom>
            <a:avLst/>
            <a:gdLst/>
            <a:ahLst/>
            <a:cxnLst/>
            <a:rect l="l" t="t" r="r" b="b"/>
            <a:pathLst>
              <a:path w="722629" h="543560">
                <a:moveTo>
                  <a:pt x="142494" y="306069"/>
                </a:moveTo>
                <a:lnTo>
                  <a:pt x="0" y="392429"/>
                </a:lnTo>
                <a:lnTo>
                  <a:pt x="92075" y="543559"/>
                </a:lnTo>
                <a:lnTo>
                  <a:pt x="104267" y="537209"/>
                </a:lnTo>
                <a:lnTo>
                  <a:pt x="99568" y="529589"/>
                </a:lnTo>
                <a:lnTo>
                  <a:pt x="118237" y="518159"/>
                </a:lnTo>
                <a:lnTo>
                  <a:pt x="92456" y="518159"/>
                </a:lnTo>
                <a:lnTo>
                  <a:pt x="19177" y="396239"/>
                </a:lnTo>
                <a:lnTo>
                  <a:pt x="137541" y="325119"/>
                </a:lnTo>
                <a:lnTo>
                  <a:pt x="154116" y="325119"/>
                </a:lnTo>
                <a:lnTo>
                  <a:pt x="142494" y="306069"/>
                </a:lnTo>
                <a:close/>
              </a:path>
              <a:path w="722629" h="543560">
                <a:moveTo>
                  <a:pt x="154116" y="325119"/>
                </a:moveTo>
                <a:lnTo>
                  <a:pt x="137541" y="325119"/>
                </a:lnTo>
                <a:lnTo>
                  <a:pt x="210820" y="445769"/>
                </a:lnTo>
                <a:lnTo>
                  <a:pt x="92456" y="518159"/>
                </a:lnTo>
                <a:lnTo>
                  <a:pt x="118237" y="518159"/>
                </a:lnTo>
                <a:lnTo>
                  <a:pt x="217805" y="457199"/>
                </a:lnTo>
                <a:lnTo>
                  <a:pt x="234696" y="457199"/>
                </a:lnTo>
                <a:lnTo>
                  <a:pt x="154116" y="325119"/>
                </a:lnTo>
                <a:close/>
              </a:path>
              <a:path w="722629" h="543560">
                <a:moveTo>
                  <a:pt x="180086" y="440689"/>
                </a:moveTo>
                <a:lnTo>
                  <a:pt x="159107" y="448309"/>
                </a:lnTo>
                <a:lnTo>
                  <a:pt x="94742" y="474979"/>
                </a:lnTo>
                <a:lnTo>
                  <a:pt x="98171" y="487679"/>
                </a:lnTo>
                <a:lnTo>
                  <a:pt x="141652" y="469899"/>
                </a:lnTo>
                <a:lnTo>
                  <a:pt x="183134" y="454659"/>
                </a:lnTo>
                <a:lnTo>
                  <a:pt x="180086" y="440689"/>
                </a:lnTo>
                <a:close/>
              </a:path>
              <a:path w="722629" h="543560">
                <a:moveTo>
                  <a:pt x="141684" y="411479"/>
                </a:moveTo>
                <a:lnTo>
                  <a:pt x="69342" y="411479"/>
                </a:lnTo>
                <a:lnTo>
                  <a:pt x="76678" y="414019"/>
                </a:lnTo>
                <a:lnTo>
                  <a:pt x="99949" y="417829"/>
                </a:lnTo>
                <a:lnTo>
                  <a:pt x="92251" y="426719"/>
                </a:lnTo>
                <a:lnTo>
                  <a:pt x="83232" y="436879"/>
                </a:lnTo>
                <a:lnTo>
                  <a:pt x="72856" y="448309"/>
                </a:lnTo>
                <a:lnTo>
                  <a:pt x="61087" y="458469"/>
                </a:lnTo>
                <a:lnTo>
                  <a:pt x="65278" y="461009"/>
                </a:lnTo>
                <a:lnTo>
                  <a:pt x="69215" y="463549"/>
                </a:lnTo>
                <a:lnTo>
                  <a:pt x="72898" y="466089"/>
                </a:lnTo>
                <a:lnTo>
                  <a:pt x="85877" y="452119"/>
                </a:lnTo>
                <a:lnTo>
                  <a:pt x="97202" y="439419"/>
                </a:lnTo>
                <a:lnTo>
                  <a:pt x="106884" y="427989"/>
                </a:lnTo>
                <a:lnTo>
                  <a:pt x="114935" y="416559"/>
                </a:lnTo>
                <a:lnTo>
                  <a:pt x="127815" y="414019"/>
                </a:lnTo>
                <a:lnTo>
                  <a:pt x="141684" y="411479"/>
                </a:lnTo>
                <a:close/>
              </a:path>
              <a:path w="722629" h="543560">
                <a:moveTo>
                  <a:pt x="234696" y="457199"/>
                </a:moveTo>
                <a:lnTo>
                  <a:pt x="217805" y="457199"/>
                </a:lnTo>
                <a:lnTo>
                  <a:pt x="222504" y="464819"/>
                </a:lnTo>
                <a:lnTo>
                  <a:pt x="234696" y="457199"/>
                </a:lnTo>
                <a:close/>
              </a:path>
              <a:path w="722629" h="543560">
                <a:moveTo>
                  <a:pt x="153670" y="421639"/>
                </a:moveTo>
                <a:lnTo>
                  <a:pt x="139382" y="426719"/>
                </a:lnTo>
                <a:lnTo>
                  <a:pt x="125476" y="433069"/>
                </a:lnTo>
                <a:lnTo>
                  <a:pt x="111950" y="438149"/>
                </a:lnTo>
                <a:lnTo>
                  <a:pt x="98806" y="443229"/>
                </a:lnTo>
                <a:lnTo>
                  <a:pt x="102108" y="455929"/>
                </a:lnTo>
                <a:lnTo>
                  <a:pt x="114986" y="450849"/>
                </a:lnTo>
                <a:lnTo>
                  <a:pt x="128460" y="445769"/>
                </a:lnTo>
                <a:lnTo>
                  <a:pt x="142505" y="440689"/>
                </a:lnTo>
                <a:lnTo>
                  <a:pt x="157099" y="434339"/>
                </a:lnTo>
                <a:lnTo>
                  <a:pt x="153670" y="421639"/>
                </a:lnTo>
                <a:close/>
              </a:path>
              <a:path w="722629" h="543560">
                <a:moveTo>
                  <a:pt x="228727" y="346709"/>
                </a:moveTo>
                <a:lnTo>
                  <a:pt x="213233" y="346709"/>
                </a:lnTo>
                <a:lnTo>
                  <a:pt x="268478" y="438149"/>
                </a:lnTo>
                <a:lnTo>
                  <a:pt x="279781" y="431799"/>
                </a:lnTo>
                <a:lnTo>
                  <a:pt x="228727" y="346709"/>
                </a:lnTo>
                <a:close/>
              </a:path>
              <a:path w="722629" h="543560">
                <a:moveTo>
                  <a:pt x="75946" y="372109"/>
                </a:moveTo>
                <a:lnTo>
                  <a:pt x="62230" y="373379"/>
                </a:lnTo>
                <a:lnTo>
                  <a:pt x="60946" y="388619"/>
                </a:lnTo>
                <a:lnTo>
                  <a:pt x="58245" y="402589"/>
                </a:lnTo>
                <a:lnTo>
                  <a:pt x="54139" y="417829"/>
                </a:lnTo>
                <a:lnTo>
                  <a:pt x="48641" y="433069"/>
                </a:lnTo>
                <a:lnTo>
                  <a:pt x="53594" y="434339"/>
                </a:lnTo>
                <a:lnTo>
                  <a:pt x="57785" y="434339"/>
                </a:lnTo>
                <a:lnTo>
                  <a:pt x="61341" y="435609"/>
                </a:lnTo>
                <a:lnTo>
                  <a:pt x="63627" y="429259"/>
                </a:lnTo>
                <a:lnTo>
                  <a:pt x="65722" y="422909"/>
                </a:lnTo>
                <a:lnTo>
                  <a:pt x="67627" y="417829"/>
                </a:lnTo>
                <a:lnTo>
                  <a:pt x="69342" y="411479"/>
                </a:lnTo>
                <a:lnTo>
                  <a:pt x="141684" y="411479"/>
                </a:lnTo>
                <a:lnTo>
                  <a:pt x="156529" y="407669"/>
                </a:lnTo>
                <a:lnTo>
                  <a:pt x="160481" y="406399"/>
                </a:lnTo>
                <a:lnTo>
                  <a:pt x="98315" y="406399"/>
                </a:lnTo>
                <a:lnTo>
                  <a:pt x="89233" y="405129"/>
                </a:lnTo>
                <a:lnTo>
                  <a:pt x="80460" y="402589"/>
                </a:lnTo>
                <a:lnTo>
                  <a:pt x="72009" y="400049"/>
                </a:lnTo>
                <a:lnTo>
                  <a:pt x="72136" y="398779"/>
                </a:lnTo>
                <a:lnTo>
                  <a:pt x="96006" y="384809"/>
                </a:lnTo>
                <a:lnTo>
                  <a:pt x="74675" y="384809"/>
                </a:lnTo>
                <a:lnTo>
                  <a:pt x="75311" y="379729"/>
                </a:lnTo>
                <a:lnTo>
                  <a:pt x="75692" y="375919"/>
                </a:lnTo>
                <a:lnTo>
                  <a:pt x="75946" y="372109"/>
                </a:lnTo>
                <a:close/>
              </a:path>
              <a:path w="722629" h="543560">
                <a:moveTo>
                  <a:pt x="333756" y="328929"/>
                </a:moveTo>
                <a:lnTo>
                  <a:pt x="309880" y="328929"/>
                </a:lnTo>
                <a:lnTo>
                  <a:pt x="313055" y="331469"/>
                </a:lnTo>
                <a:lnTo>
                  <a:pt x="316103" y="334009"/>
                </a:lnTo>
                <a:lnTo>
                  <a:pt x="303974" y="373379"/>
                </a:lnTo>
                <a:lnTo>
                  <a:pt x="279400" y="410209"/>
                </a:lnTo>
                <a:lnTo>
                  <a:pt x="284480" y="411479"/>
                </a:lnTo>
                <a:lnTo>
                  <a:pt x="288925" y="414019"/>
                </a:lnTo>
                <a:lnTo>
                  <a:pt x="292989" y="415289"/>
                </a:lnTo>
                <a:lnTo>
                  <a:pt x="305155" y="396239"/>
                </a:lnTo>
                <a:lnTo>
                  <a:pt x="315166" y="378459"/>
                </a:lnTo>
                <a:lnTo>
                  <a:pt x="323010" y="361949"/>
                </a:lnTo>
                <a:lnTo>
                  <a:pt x="328675" y="345439"/>
                </a:lnTo>
                <a:lnTo>
                  <a:pt x="345440" y="345439"/>
                </a:lnTo>
                <a:lnTo>
                  <a:pt x="344043" y="342899"/>
                </a:lnTo>
                <a:lnTo>
                  <a:pt x="338836" y="336549"/>
                </a:lnTo>
                <a:lnTo>
                  <a:pt x="332867" y="330199"/>
                </a:lnTo>
                <a:lnTo>
                  <a:pt x="333756" y="328929"/>
                </a:lnTo>
                <a:close/>
              </a:path>
              <a:path w="722629" h="543560">
                <a:moveTo>
                  <a:pt x="135600" y="369569"/>
                </a:moveTo>
                <a:lnTo>
                  <a:pt x="122047" y="369569"/>
                </a:lnTo>
                <a:lnTo>
                  <a:pt x="120001" y="378459"/>
                </a:lnTo>
                <a:lnTo>
                  <a:pt x="116919" y="387349"/>
                </a:lnTo>
                <a:lnTo>
                  <a:pt x="112813" y="396239"/>
                </a:lnTo>
                <a:lnTo>
                  <a:pt x="107696" y="405129"/>
                </a:lnTo>
                <a:lnTo>
                  <a:pt x="98315" y="406399"/>
                </a:lnTo>
                <a:lnTo>
                  <a:pt x="160481" y="406399"/>
                </a:lnTo>
                <a:lnTo>
                  <a:pt x="168386" y="403859"/>
                </a:lnTo>
                <a:lnTo>
                  <a:pt x="123062" y="403859"/>
                </a:lnTo>
                <a:lnTo>
                  <a:pt x="128273" y="392429"/>
                </a:lnTo>
                <a:lnTo>
                  <a:pt x="132461" y="380999"/>
                </a:lnTo>
                <a:lnTo>
                  <a:pt x="135600" y="369569"/>
                </a:lnTo>
                <a:close/>
              </a:path>
              <a:path w="722629" h="543560">
                <a:moveTo>
                  <a:pt x="170307" y="387349"/>
                </a:moveTo>
                <a:lnTo>
                  <a:pt x="157353" y="392429"/>
                </a:lnTo>
                <a:lnTo>
                  <a:pt x="145161" y="397509"/>
                </a:lnTo>
                <a:lnTo>
                  <a:pt x="133731" y="400049"/>
                </a:lnTo>
                <a:lnTo>
                  <a:pt x="123062" y="403859"/>
                </a:lnTo>
                <a:lnTo>
                  <a:pt x="168386" y="403859"/>
                </a:lnTo>
                <a:lnTo>
                  <a:pt x="172339" y="402589"/>
                </a:lnTo>
                <a:lnTo>
                  <a:pt x="171450" y="398779"/>
                </a:lnTo>
                <a:lnTo>
                  <a:pt x="170815" y="393699"/>
                </a:lnTo>
                <a:lnTo>
                  <a:pt x="170307" y="387349"/>
                </a:lnTo>
                <a:close/>
              </a:path>
              <a:path w="722629" h="543560">
                <a:moveTo>
                  <a:pt x="345440" y="345439"/>
                </a:moveTo>
                <a:lnTo>
                  <a:pt x="328675" y="345439"/>
                </a:lnTo>
                <a:lnTo>
                  <a:pt x="331597" y="349249"/>
                </a:lnTo>
                <a:lnTo>
                  <a:pt x="334264" y="353059"/>
                </a:lnTo>
                <a:lnTo>
                  <a:pt x="336677" y="356869"/>
                </a:lnTo>
                <a:lnTo>
                  <a:pt x="340104" y="364489"/>
                </a:lnTo>
                <a:lnTo>
                  <a:pt x="340471" y="372109"/>
                </a:lnTo>
                <a:lnTo>
                  <a:pt x="337766" y="377189"/>
                </a:lnTo>
                <a:lnTo>
                  <a:pt x="331978" y="382269"/>
                </a:lnTo>
                <a:lnTo>
                  <a:pt x="328675" y="384809"/>
                </a:lnTo>
                <a:lnTo>
                  <a:pt x="322453" y="387349"/>
                </a:lnTo>
                <a:lnTo>
                  <a:pt x="313436" y="391159"/>
                </a:lnTo>
                <a:lnTo>
                  <a:pt x="316865" y="394969"/>
                </a:lnTo>
                <a:lnTo>
                  <a:pt x="320167" y="397509"/>
                </a:lnTo>
                <a:lnTo>
                  <a:pt x="323469" y="401319"/>
                </a:lnTo>
                <a:lnTo>
                  <a:pt x="330073" y="398779"/>
                </a:lnTo>
                <a:lnTo>
                  <a:pt x="339471" y="392429"/>
                </a:lnTo>
                <a:lnTo>
                  <a:pt x="349448" y="384809"/>
                </a:lnTo>
                <a:lnTo>
                  <a:pt x="354234" y="374649"/>
                </a:lnTo>
                <a:lnTo>
                  <a:pt x="353829" y="363219"/>
                </a:lnTo>
                <a:lnTo>
                  <a:pt x="348234" y="350519"/>
                </a:lnTo>
                <a:lnTo>
                  <a:pt x="345440" y="345439"/>
                </a:lnTo>
                <a:close/>
              </a:path>
              <a:path w="722629" h="543560">
                <a:moveTo>
                  <a:pt x="320401" y="321309"/>
                </a:moveTo>
                <a:lnTo>
                  <a:pt x="293624" y="321309"/>
                </a:lnTo>
                <a:lnTo>
                  <a:pt x="299466" y="323849"/>
                </a:lnTo>
                <a:lnTo>
                  <a:pt x="293326" y="340359"/>
                </a:lnTo>
                <a:lnTo>
                  <a:pt x="285400" y="356869"/>
                </a:lnTo>
                <a:lnTo>
                  <a:pt x="275713" y="372109"/>
                </a:lnTo>
                <a:lnTo>
                  <a:pt x="264287" y="387349"/>
                </a:lnTo>
                <a:lnTo>
                  <a:pt x="268986" y="388619"/>
                </a:lnTo>
                <a:lnTo>
                  <a:pt x="273431" y="391159"/>
                </a:lnTo>
                <a:lnTo>
                  <a:pt x="277622" y="392429"/>
                </a:lnTo>
                <a:lnTo>
                  <a:pt x="287930" y="377189"/>
                </a:lnTo>
                <a:lnTo>
                  <a:pt x="296751" y="361949"/>
                </a:lnTo>
                <a:lnTo>
                  <a:pt x="304071" y="345439"/>
                </a:lnTo>
                <a:lnTo>
                  <a:pt x="309880" y="328929"/>
                </a:lnTo>
                <a:lnTo>
                  <a:pt x="333756" y="328929"/>
                </a:lnTo>
                <a:lnTo>
                  <a:pt x="334645" y="327659"/>
                </a:lnTo>
                <a:lnTo>
                  <a:pt x="336296" y="325119"/>
                </a:lnTo>
                <a:lnTo>
                  <a:pt x="337185" y="323849"/>
                </a:lnTo>
                <a:lnTo>
                  <a:pt x="323723" y="323849"/>
                </a:lnTo>
                <a:lnTo>
                  <a:pt x="320401" y="321309"/>
                </a:lnTo>
                <a:close/>
              </a:path>
              <a:path w="722629" h="543560">
                <a:moveTo>
                  <a:pt x="131953" y="349249"/>
                </a:moveTo>
                <a:lnTo>
                  <a:pt x="74675" y="384809"/>
                </a:lnTo>
                <a:lnTo>
                  <a:pt x="96006" y="384809"/>
                </a:lnTo>
                <a:lnTo>
                  <a:pt x="122047" y="369569"/>
                </a:lnTo>
                <a:lnTo>
                  <a:pt x="135600" y="369569"/>
                </a:lnTo>
                <a:lnTo>
                  <a:pt x="137668" y="359409"/>
                </a:lnTo>
                <a:lnTo>
                  <a:pt x="131953" y="349249"/>
                </a:lnTo>
                <a:close/>
              </a:path>
              <a:path w="722629" h="543560">
                <a:moveTo>
                  <a:pt x="201295" y="265429"/>
                </a:moveTo>
                <a:lnTo>
                  <a:pt x="187325" y="269239"/>
                </a:lnTo>
                <a:lnTo>
                  <a:pt x="193542" y="295909"/>
                </a:lnTo>
                <a:lnTo>
                  <a:pt x="197723" y="321309"/>
                </a:lnTo>
                <a:lnTo>
                  <a:pt x="199880" y="346709"/>
                </a:lnTo>
                <a:lnTo>
                  <a:pt x="200025" y="369569"/>
                </a:lnTo>
                <a:lnTo>
                  <a:pt x="204470" y="372109"/>
                </a:lnTo>
                <a:lnTo>
                  <a:pt x="213106" y="379729"/>
                </a:lnTo>
                <a:lnTo>
                  <a:pt x="213465" y="372109"/>
                </a:lnTo>
                <a:lnTo>
                  <a:pt x="213579" y="364489"/>
                </a:lnTo>
                <a:lnTo>
                  <a:pt x="213476" y="354329"/>
                </a:lnTo>
                <a:lnTo>
                  <a:pt x="213233" y="346709"/>
                </a:lnTo>
                <a:lnTo>
                  <a:pt x="228727" y="346709"/>
                </a:lnTo>
                <a:lnTo>
                  <a:pt x="210439" y="316229"/>
                </a:lnTo>
                <a:lnTo>
                  <a:pt x="208724" y="304799"/>
                </a:lnTo>
                <a:lnTo>
                  <a:pt x="206629" y="292099"/>
                </a:lnTo>
                <a:lnTo>
                  <a:pt x="204152" y="279399"/>
                </a:lnTo>
                <a:lnTo>
                  <a:pt x="201295" y="265429"/>
                </a:lnTo>
                <a:close/>
              </a:path>
              <a:path w="722629" h="543560">
                <a:moveTo>
                  <a:pt x="302220" y="312419"/>
                </a:moveTo>
                <a:lnTo>
                  <a:pt x="280289" y="312419"/>
                </a:lnTo>
                <a:lnTo>
                  <a:pt x="275974" y="323849"/>
                </a:lnTo>
                <a:lnTo>
                  <a:pt x="269494" y="335279"/>
                </a:lnTo>
                <a:lnTo>
                  <a:pt x="260822" y="349249"/>
                </a:lnTo>
                <a:lnTo>
                  <a:pt x="249936" y="364489"/>
                </a:lnTo>
                <a:lnTo>
                  <a:pt x="258699" y="367029"/>
                </a:lnTo>
                <a:lnTo>
                  <a:pt x="285807" y="331469"/>
                </a:lnTo>
                <a:lnTo>
                  <a:pt x="290449" y="321309"/>
                </a:lnTo>
                <a:lnTo>
                  <a:pt x="320401" y="321309"/>
                </a:lnTo>
                <a:lnTo>
                  <a:pt x="317079" y="318769"/>
                </a:lnTo>
                <a:lnTo>
                  <a:pt x="309911" y="314959"/>
                </a:lnTo>
                <a:lnTo>
                  <a:pt x="302220" y="312419"/>
                </a:lnTo>
                <a:close/>
              </a:path>
              <a:path w="722629" h="543560">
                <a:moveTo>
                  <a:pt x="362420" y="322579"/>
                </a:moveTo>
                <a:lnTo>
                  <a:pt x="338074" y="322579"/>
                </a:lnTo>
                <a:lnTo>
                  <a:pt x="350908" y="331469"/>
                </a:lnTo>
                <a:lnTo>
                  <a:pt x="364267" y="337819"/>
                </a:lnTo>
                <a:lnTo>
                  <a:pt x="378150" y="344169"/>
                </a:lnTo>
                <a:lnTo>
                  <a:pt x="392557" y="347979"/>
                </a:lnTo>
                <a:lnTo>
                  <a:pt x="393573" y="341629"/>
                </a:lnTo>
                <a:lnTo>
                  <a:pt x="395097" y="336549"/>
                </a:lnTo>
                <a:lnTo>
                  <a:pt x="397256" y="331469"/>
                </a:lnTo>
                <a:lnTo>
                  <a:pt x="382583" y="328929"/>
                </a:lnTo>
                <a:lnTo>
                  <a:pt x="368839" y="325119"/>
                </a:lnTo>
                <a:lnTo>
                  <a:pt x="362420" y="322579"/>
                </a:lnTo>
                <a:close/>
              </a:path>
              <a:path w="722629" h="543560">
                <a:moveTo>
                  <a:pt x="249597" y="303529"/>
                </a:moveTo>
                <a:lnTo>
                  <a:pt x="234061" y="303529"/>
                </a:lnTo>
                <a:lnTo>
                  <a:pt x="252857" y="334009"/>
                </a:lnTo>
                <a:lnTo>
                  <a:pt x="264033" y="327659"/>
                </a:lnTo>
                <a:lnTo>
                  <a:pt x="261874" y="323849"/>
                </a:lnTo>
                <a:lnTo>
                  <a:pt x="278242" y="313689"/>
                </a:lnTo>
                <a:lnTo>
                  <a:pt x="255778" y="313689"/>
                </a:lnTo>
                <a:lnTo>
                  <a:pt x="249597" y="303529"/>
                </a:lnTo>
                <a:close/>
              </a:path>
              <a:path w="722629" h="543560">
                <a:moveTo>
                  <a:pt x="343281" y="281939"/>
                </a:moveTo>
                <a:lnTo>
                  <a:pt x="339421" y="290829"/>
                </a:lnTo>
                <a:lnTo>
                  <a:pt x="334883" y="300989"/>
                </a:lnTo>
                <a:lnTo>
                  <a:pt x="329654" y="312419"/>
                </a:lnTo>
                <a:lnTo>
                  <a:pt x="323723" y="323849"/>
                </a:lnTo>
                <a:lnTo>
                  <a:pt x="337185" y="323849"/>
                </a:lnTo>
                <a:lnTo>
                  <a:pt x="338074" y="322579"/>
                </a:lnTo>
                <a:lnTo>
                  <a:pt x="362420" y="322579"/>
                </a:lnTo>
                <a:lnTo>
                  <a:pt x="356000" y="320039"/>
                </a:lnTo>
                <a:lnTo>
                  <a:pt x="344043" y="311149"/>
                </a:lnTo>
                <a:lnTo>
                  <a:pt x="347497" y="304799"/>
                </a:lnTo>
                <a:lnTo>
                  <a:pt x="350821" y="298449"/>
                </a:lnTo>
                <a:lnTo>
                  <a:pt x="354026" y="292099"/>
                </a:lnTo>
                <a:lnTo>
                  <a:pt x="357124" y="285749"/>
                </a:lnTo>
                <a:lnTo>
                  <a:pt x="343281" y="281939"/>
                </a:lnTo>
                <a:close/>
              </a:path>
              <a:path w="722629" h="543560">
                <a:moveTo>
                  <a:pt x="395710" y="243839"/>
                </a:moveTo>
                <a:lnTo>
                  <a:pt x="378714" y="243839"/>
                </a:lnTo>
                <a:lnTo>
                  <a:pt x="412623" y="299719"/>
                </a:lnTo>
                <a:lnTo>
                  <a:pt x="416306" y="306069"/>
                </a:lnTo>
                <a:lnTo>
                  <a:pt x="417449" y="311149"/>
                </a:lnTo>
                <a:lnTo>
                  <a:pt x="416052" y="317499"/>
                </a:lnTo>
                <a:lnTo>
                  <a:pt x="431673" y="321309"/>
                </a:lnTo>
                <a:lnTo>
                  <a:pt x="432435" y="317499"/>
                </a:lnTo>
                <a:lnTo>
                  <a:pt x="433324" y="312419"/>
                </a:lnTo>
                <a:lnTo>
                  <a:pt x="434340" y="309879"/>
                </a:lnTo>
                <a:lnTo>
                  <a:pt x="437693" y="300989"/>
                </a:lnTo>
                <a:lnTo>
                  <a:pt x="440369" y="293369"/>
                </a:lnTo>
                <a:lnTo>
                  <a:pt x="425704" y="293369"/>
                </a:lnTo>
                <a:lnTo>
                  <a:pt x="395710" y="243839"/>
                </a:lnTo>
                <a:close/>
              </a:path>
              <a:path w="722629" h="543560">
                <a:moveTo>
                  <a:pt x="464185" y="243839"/>
                </a:moveTo>
                <a:lnTo>
                  <a:pt x="461710" y="261619"/>
                </a:lnTo>
                <a:lnTo>
                  <a:pt x="458485" y="280669"/>
                </a:lnTo>
                <a:lnTo>
                  <a:pt x="454523" y="297179"/>
                </a:lnTo>
                <a:lnTo>
                  <a:pt x="449834" y="314959"/>
                </a:lnTo>
                <a:lnTo>
                  <a:pt x="455675" y="314959"/>
                </a:lnTo>
                <a:lnTo>
                  <a:pt x="460756" y="316229"/>
                </a:lnTo>
                <a:lnTo>
                  <a:pt x="464947" y="317499"/>
                </a:lnTo>
                <a:lnTo>
                  <a:pt x="469517" y="298449"/>
                </a:lnTo>
                <a:lnTo>
                  <a:pt x="473503" y="280669"/>
                </a:lnTo>
                <a:lnTo>
                  <a:pt x="476894" y="262889"/>
                </a:lnTo>
                <a:lnTo>
                  <a:pt x="479679" y="245109"/>
                </a:lnTo>
                <a:lnTo>
                  <a:pt x="464185" y="243839"/>
                </a:lnTo>
                <a:close/>
              </a:path>
              <a:path w="722629" h="543560">
                <a:moveTo>
                  <a:pt x="246253" y="233679"/>
                </a:moveTo>
                <a:lnTo>
                  <a:pt x="232537" y="242569"/>
                </a:lnTo>
                <a:lnTo>
                  <a:pt x="230536" y="259079"/>
                </a:lnTo>
                <a:lnTo>
                  <a:pt x="227202" y="276859"/>
                </a:lnTo>
                <a:lnTo>
                  <a:pt x="222535" y="293369"/>
                </a:lnTo>
                <a:lnTo>
                  <a:pt x="216535" y="309879"/>
                </a:lnTo>
                <a:lnTo>
                  <a:pt x="222885" y="312419"/>
                </a:lnTo>
                <a:lnTo>
                  <a:pt x="227203" y="314959"/>
                </a:lnTo>
                <a:lnTo>
                  <a:pt x="229616" y="316229"/>
                </a:lnTo>
                <a:lnTo>
                  <a:pt x="232664" y="307339"/>
                </a:lnTo>
                <a:lnTo>
                  <a:pt x="234061" y="303529"/>
                </a:lnTo>
                <a:lnTo>
                  <a:pt x="249597" y="303529"/>
                </a:lnTo>
                <a:lnTo>
                  <a:pt x="246507" y="298449"/>
                </a:lnTo>
                <a:lnTo>
                  <a:pt x="259410" y="290829"/>
                </a:lnTo>
                <a:lnTo>
                  <a:pt x="237617" y="290829"/>
                </a:lnTo>
                <a:lnTo>
                  <a:pt x="239649" y="283209"/>
                </a:lnTo>
                <a:lnTo>
                  <a:pt x="241300" y="275589"/>
                </a:lnTo>
                <a:lnTo>
                  <a:pt x="242697" y="267969"/>
                </a:lnTo>
                <a:lnTo>
                  <a:pt x="266760" y="252729"/>
                </a:lnTo>
                <a:lnTo>
                  <a:pt x="244856" y="252729"/>
                </a:lnTo>
                <a:lnTo>
                  <a:pt x="245491" y="246379"/>
                </a:lnTo>
                <a:lnTo>
                  <a:pt x="245999" y="240029"/>
                </a:lnTo>
                <a:lnTo>
                  <a:pt x="246253" y="233679"/>
                </a:lnTo>
                <a:close/>
              </a:path>
              <a:path w="722629" h="543560">
                <a:moveTo>
                  <a:pt x="293039" y="279399"/>
                </a:moveTo>
                <a:lnTo>
                  <a:pt x="278765" y="279399"/>
                </a:lnTo>
                <a:lnTo>
                  <a:pt x="281305" y="285749"/>
                </a:lnTo>
                <a:lnTo>
                  <a:pt x="282448" y="290829"/>
                </a:lnTo>
                <a:lnTo>
                  <a:pt x="282575" y="297179"/>
                </a:lnTo>
                <a:lnTo>
                  <a:pt x="255778" y="313689"/>
                </a:lnTo>
                <a:lnTo>
                  <a:pt x="278242" y="313689"/>
                </a:lnTo>
                <a:lnTo>
                  <a:pt x="280289" y="312419"/>
                </a:lnTo>
                <a:lnTo>
                  <a:pt x="302220" y="312419"/>
                </a:lnTo>
                <a:lnTo>
                  <a:pt x="294005" y="308609"/>
                </a:lnTo>
                <a:lnTo>
                  <a:pt x="294513" y="307339"/>
                </a:lnTo>
                <a:lnTo>
                  <a:pt x="295021" y="303529"/>
                </a:lnTo>
                <a:lnTo>
                  <a:pt x="317820" y="289559"/>
                </a:lnTo>
                <a:lnTo>
                  <a:pt x="295021" y="289559"/>
                </a:lnTo>
                <a:lnTo>
                  <a:pt x="294259" y="284479"/>
                </a:lnTo>
                <a:lnTo>
                  <a:pt x="293039" y="279399"/>
                </a:lnTo>
                <a:close/>
              </a:path>
              <a:path w="722629" h="543560">
                <a:moveTo>
                  <a:pt x="438658" y="259079"/>
                </a:moveTo>
                <a:lnTo>
                  <a:pt x="435776" y="267969"/>
                </a:lnTo>
                <a:lnTo>
                  <a:pt x="432657" y="275589"/>
                </a:lnTo>
                <a:lnTo>
                  <a:pt x="429299" y="284479"/>
                </a:lnTo>
                <a:lnTo>
                  <a:pt x="425704" y="293369"/>
                </a:lnTo>
                <a:lnTo>
                  <a:pt x="440369" y="293369"/>
                </a:lnTo>
                <a:lnTo>
                  <a:pt x="441261" y="290829"/>
                </a:lnTo>
                <a:lnTo>
                  <a:pt x="445019" y="281939"/>
                </a:lnTo>
                <a:lnTo>
                  <a:pt x="448945" y="271779"/>
                </a:lnTo>
                <a:lnTo>
                  <a:pt x="445389" y="267969"/>
                </a:lnTo>
                <a:lnTo>
                  <a:pt x="441960" y="264159"/>
                </a:lnTo>
                <a:lnTo>
                  <a:pt x="438658" y="259079"/>
                </a:lnTo>
                <a:close/>
              </a:path>
              <a:path w="722629" h="543560">
                <a:moveTo>
                  <a:pt x="293913" y="243839"/>
                </a:moveTo>
                <a:lnTo>
                  <a:pt x="280797" y="243839"/>
                </a:lnTo>
                <a:lnTo>
                  <a:pt x="276352" y="266699"/>
                </a:lnTo>
                <a:lnTo>
                  <a:pt x="237617" y="290829"/>
                </a:lnTo>
                <a:lnTo>
                  <a:pt x="259410" y="290829"/>
                </a:lnTo>
                <a:lnTo>
                  <a:pt x="278765" y="279399"/>
                </a:lnTo>
                <a:lnTo>
                  <a:pt x="293039" y="279399"/>
                </a:lnTo>
                <a:lnTo>
                  <a:pt x="292735" y="278129"/>
                </a:lnTo>
                <a:lnTo>
                  <a:pt x="290575" y="271779"/>
                </a:lnTo>
                <a:lnTo>
                  <a:pt x="314025" y="257809"/>
                </a:lnTo>
                <a:lnTo>
                  <a:pt x="290575" y="257809"/>
                </a:lnTo>
                <a:lnTo>
                  <a:pt x="293913" y="243839"/>
                </a:lnTo>
                <a:close/>
              </a:path>
              <a:path w="722629" h="543560">
                <a:moveTo>
                  <a:pt x="335773" y="253999"/>
                </a:moveTo>
                <a:lnTo>
                  <a:pt x="320421" y="253999"/>
                </a:lnTo>
                <a:lnTo>
                  <a:pt x="329692" y="269239"/>
                </a:lnTo>
                <a:lnTo>
                  <a:pt x="295021" y="289559"/>
                </a:lnTo>
                <a:lnTo>
                  <a:pt x="317820" y="289559"/>
                </a:lnTo>
                <a:lnTo>
                  <a:pt x="346837" y="271779"/>
                </a:lnTo>
                <a:lnTo>
                  <a:pt x="335773" y="253999"/>
                </a:lnTo>
                <a:close/>
              </a:path>
              <a:path w="722629" h="543560">
                <a:moveTo>
                  <a:pt x="325500" y="237489"/>
                </a:moveTo>
                <a:lnTo>
                  <a:pt x="290575" y="257809"/>
                </a:lnTo>
                <a:lnTo>
                  <a:pt x="314025" y="257809"/>
                </a:lnTo>
                <a:lnTo>
                  <a:pt x="320421" y="253999"/>
                </a:lnTo>
                <a:lnTo>
                  <a:pt x="335773" y="253999"/>
                </a:lnTo>
                <a:lnTo>
                  <a:pt x="325500" y="237489"/>
                </a:lnTo>
                <a:close/>
              </a:path>
              <a:path w="722629" h="543560">
                <a:moveTo>
                  <a:pt x="384175" y="224789"/>
                </a:moveTo>
                <a:lnTo>
                  <a:pt x="351155" y="245109"/>
                </a:lnTo>
                <a:lnTo>
                  <a:pt x="358267" y="256539"/>
                </a:lnTo>
                <a:lnTo>
                  <a:pt x="378714" y="243839"/>
                </a:lnTo>
                <a:lnTo>
                  <a:pt x="395710" y="243839"/>
                </a:lnTo>
                <a:lnTo>
                  <a:pt x="384175" y="224789"/>
                </a:lnTo>
                <a:close/>
              </a:path>
              <a:path w="722629" h="543560">
                <a:moveTo>
                  <a:pt x="505206" y="219709"/>
                </a:moveTo>
                <a:lnTo>
                  <a:pt x="499364" y="233679"/>
                </a:lnTo>
                <a:lnTo>
                  <a:pt x="532050" y="243839"/>
                </a:lnTo>
                <a:lnTo>
                  <a:pt x="564642" y="256539"/>
                </a:lnTo>
                <a:lnTo>
                  <a:pt x="570992" y="240029"/>
                </a:lnTo>
                <a:lnTo>
                  <a:pt x="521182" y="224789"/>
                </a:lnTo>
                <a:lnTo>
                  <a:pt x="505206" y="219709"/>
                </a:lnTo>
                <a:close/>
              </a:path>
              <a:path w="722629" h="543560">
                <a:moveTo>
                  <a:pt x="290322" y="224789"/>
                </a:moveTo>
                <a:lnTo>
                  <a:pt x="244856" y="252729"/>
                </a:lnTo>
                <a:lnTo>
                  <a:pt x="266760" y="252729"/>
                </a:lnTo>
                <a:lnTo>
                  <a:pt x="280797" y="243839"/>
                </a:lnTo>
                <a:lnTo>
                  <a:pt x="293913" y="243839"/>
                </a:lnTo>
                <a:lnTo>
                  <a:pt x="296037" y="234949"/>
                </a:lnTo>
                <a:lnTo>
                  <a:pt x="290322" y="224789"/>
                </a:lnTo>
                <a:close/>
              </a:path>
              <a:path w="722629" h="543560">
                <a:moveTo>
                  <a:pt x="474853" y="111759"/>
                </a:moveTo>
                <a:lnTo>
                  <a:pt x="385699" y="165099"/>
                </a:lnTo>
                <a:lnTo>
                  <a:pt x="437261" y="250189"/>
                </a:lnTo>
                <a:lnTo>
                  <a:pt x="449707" y="242569"/>
                </a:lnTo>
                <a:lnTo>
                  <a:pt x="443865" y="232409"/>
                </a:lnTo>
                <a:lnTo>
                  <a:pt x="463105" y="220979"/>
                </a:lnTo>
                <a:lnTo>
                  <a:pt x="437007" y="220979"/>
                </a:lnTo>
                <a:lnTo>
                  <a:pt x="405003" y="168909"/>
                </a:lnTo>
                <a:lnTo>
                  <a:pt x="469265" y="129539"/>
                </a:lnTo>
                <a:lnTo>
                  <a:pt x="485763" y="129539"/>
                </a:lnTo>
                <a:lnTo>
                  <a:pt x="474853" y="111759"/>
                </a:lnTo>
                <a:close/>
              </a:path>
              <a:path w="722629" h="543560">
                <a:moveTo>
                  <a:pt x="587766" y="166369"/>
                </a:moveTo>
                <a:lnTo>
                  <a:pt x="572135" y="166369"/>
                </a:lnTo>
                <a:lnTo>
                  <a:pt x="579397" y="182879"/>
                </a:lnTo>
                <a:lnTo>
                  <a:pt x="582136" y="201929"/>
                </a:lnTo>
                <a:lnTo>
                  <a:pt x="580350" y="219709"/>
                </a:lnTo>
                <a:lnTo>
                  <a:pt x="574040" y="238759"/>
                </a:lnTo>
                <a:lnTo>
                  <a:pt x="580136" y="241299"/>
                </a:lnTo>
                <a:lnTo>
                  <a:pt x="585216" y="242569"/>
                </a:lnTo>
                <a:lnTo>
                  <a:pt x="589534" y="245109"/>
                </a:lnTo>
                <a:lnTo>
                  <a:pt x="596082" y="223519"/>
                </a:lnTo>
                <a:lnTo>
                  <a:pt x="597439" y="201929"/>
                </a:lnTo>
                <a:lnTo>
                  <a:pt x="593605" y="180339"/>
                </a:lnTo>
                <a:lnTo>
                  <a:pt x="587766" y="166369"/>
                </a:lnTo>
                <a:close/>
              </a:path>
              <a:path w="722629" h="543560">
                <a:moveTo>
                  <a:pt x="485763" y="129539"/>
                </a:moveTo>
                <a:lnTo>
                  <a:pt x="469265" y="129539"/>
                </a:lnTo>
                <a:lnTo>
                  <a:pt x="501142" y="182879"/>
                </a:lnTo>
                <a:lnTo>
                  <a:pt x="437007" y="220979"/>
                </a:lnTo>
                <a:lnTo>
                  <a:pt x="463105" y="220979"/>
                </a:lnTo>
                <a:lnTo>
                  <a:pt x="508000" y="194309"/>
                </a:lnTo>
                <a:lnTo>
                  <a:pt x="525508" y="194309"/>
                </a:lnTo>
                <a:lnTo>
                  <a:pt x="485763" y="129539"/>
                </a:lnTo>
                <a:close/>
              </a:path>
              <a:path w="722629" h="543560">
                <a:moveTo>
                  <a:pt x="631180" y="139699"/>
                </a:moveTo>
                <a:lnTo>
                  <a:pt x="614807" y="139699"/>
                </a:lnTo>
                <a:lnTo>
                  <a:pt x="620400" y="149859"/>
                </a:lnTo>
                <a:lnTo>
                  <a:pt x="625363" y="158749"/>
                </a:lnTo>
                <a:lnTo>
                  <a:pt x="629683" y="167639"/>
                </a:lnTo>
                <a:lnTo>
                  <a:pt x="633349" y="173989"/>
                </a:lnTo>
                <a:lnTo>
                  <a:pt x="636279" y="181609"/>
                </a:lnTo>
                <a:lnTo>
                  <a:pt x="636508" y="187959"/>
                </a:lnTo>
                <a:lnTo>
                  <a:pt x="634045" y="193039"/>
                </a:lnTo>
                <a:lnTo>
                  <a:pt x="628904" y="198119"/>
                </a:lnTo>
                <a:lnTo>
                  <a:pt x="623615" y="200659"/>
                </a:lnTo>
                <a:lnTo>
                  <a:pt x="617839" y="203199"/>
                </a:lnTo>
                <a:lnTo>
                  <a:pt x="611562" y="207009"/>
                </a:lnTo>
                <a:lnTo>
                  <a:pt x="604774" y="209549"/>
                </a:lnTo>
                <a:lnTo>
                  <a:pt x="608203" y="212089"/>
                </a:lnTo>
                <a:lnTo>
                  <a:pt x="611759" y="217169"/>
                </a:lnTo>
                <a:lnTo>
                  <a:pt x="615442" y="220979"/>
                </a:lnTo>
                <a:lnTo>
                  <a:pt x="621373" y="218439"/>
                </a:lnTo>
                <a:lnTo>
                  <a:pt x="627173" y="214629"/>
                </a:lnTo>
                <a:lnTo>
                  <a:pt x="632854" y="212089"/>
                </a:lnTo>
                <a:lnTo>
                  <a:pt x="638429" y="208279"/>
                </a:lnTo>
                <a:lnTo>
                  <a:pt x="647596" y="200659"/>
                </a:lnTo>
                <a:lnTo>
                  <a:pt x="652049" y="191769"/>
                </a:lnTo>
                <a:lnTo>
                  <a:pt x="651787" y="180339"/>
                </a:lnTo>
                <a:lnTo>
                  <a:pt x="646811" y="167639"/>
                </a:lnTo>
                <a:lnTo>
                  <a:pt x="641524" y="157479"/>
                </a:lnTo>
                <a:lnTo>
                  <a:pt x="635380" y="147319"/>
                </a:lnTo>
                <a:lnTo>
                  <a:pt x="631180" y="139699"/>
                </a:lnTo>
                <a:close/>
              </a:path>
              <a:path w="722629" h="543560">
                <a:moveTo>
                  <a:pt x="344424" y="179069"/>
                </a:moveTo>
                <a:lnTo>
                  <a:pt x="339725" y="193039"/>
                </a:lnTo>
                <a:lnTo>
                  <a:pt x="349109" y="195579"/>
                </a:lnTo>
                <a:lnTo>
                  <a:pt x="358981" y="198119"/>
                </a:lnTo>
                <a:lnTo>
                  <a:pt x="369353" y="201929"/>
                </a:lnTo>
                <a:lnTo>
                  <a:pt x="380238" y="205739"/>
                </a:lnTo>
                <a:lnTo>
                  <a:pt x="385699" y="190499"/>
                </a:lnTo>
                <a:lnTo>
                  <a:pt x="377249" y="187959"/>
                </a:lnTo>
                <a:lnTo>
                  <a:pt x="367538" y="185419"/>
                </a:lnTo>
                <a:lnTo>
                  <a:pt x="356588" y="181609"/>
                </a:lnTo>
                <a:lnTo>
                  <a:pt x="344424" y="179069"/>
                </a:lnTo>
                <a:close/>
              </a:path>
              <a:path w="722629" h="543560">
                <a:moveTo>
                  <a:pt x="525508" y="194309"/>
                </a:moveTo>
                <a:lnTo>
                  <a:pt x="508000" y="194309"/>
                </a:lnTo>
                <a:lnTo>
                  <a:pt x="513842" y="203199"/>
                </a:lnTo>
                <a:lnTo>
                  <a:pt x="526288" y="195579"/>
                </a:lnTo>
                <a:lnTo>
                  <a:pt x="525508" y="194309"/>
                </a:lnTo>
                <a:close/>
              </a:path>
              <a:path w="722629" h="543560">
                <a:moveTo>
                  <a:pt x="636016" y="0"/>
                </a:moveTo>
                <a:lnTo>
                  <a:pt x="622554" y="7619"/>
                </a:lnTo>
                <a:lnTo>
                  <a:pt x="702310" y="139699"/>
                </a:lnTo>
                <a:lnTo>
                  <a:pt x="706628" y="146049"/>
                </a:lnTo>
                <a:lnTo>
                  <a:pt x="705104" y="152399"/>
                </a:lnTo>
                <a:lnTo>
                  <a:pt x="697738" y="157479"/>
                </a:lnTo>
                <a:lnTo>
                  <a:pt x="693570" y="158749"/>
                </a:lnTo>
                <a:lnTo>
                  <a:pt x="688117" y="162559"/>
                </a:lnTo>
                <a:lnTo>
                  <a:pt x="681378" y="166369"/>
                </a:lnTo>
                <a:lnTo>
                  <a:pt x="673354" y="170179"/>
                </a:lnTo>
                <a:lnTo>
                  <a:pt x="677418" y="175259"/>
                </a:lnTo>
                <a:lnTo>
                  <a:pt x="681228" y="179069"/>
                </a:lnTo>
                <a:lnTo>
                  <a:pt x="684530" y="182879"/>
                </a:lnTo>
                <a:lnTo>
                  <a:pt x="710184" y="167639"/>
                </a:lnTo>
                <a:lnTo>
                  <a:pt x="718232" y="161289"/>
                </a:lnTo>
                <a:lnTo>
                  <a:pt x="722185" y="153669"/>
                </a:lnTo>
                <a:lnTo>
                  <a:pt x="722042" y="144779"/>
                </a:lnTo>
                <a:lnTo>
                  <a:pt x="717804" y="134619"/>
                </a:lnTo>
                <a:lnTo>
                  <a:pt x="636016" y="0"/>
                </a:lnTo>
                <a:close/>
              </a:path>
              <a:path w="722629" h="543560">
                <a:moveTo>
                  <a:pt x="567944" y="127000"/>
                </a:moveTo>
                <a:lnTo>
                  <a:pt x="555371" y="135889"/>
                </a:lnTo>
                <a:lnTo>
                  <a:pt x="559308" y="142239"/>
                </a:lnTo>
                <a:lnTo>
                  <a:pt x="562737" y="148589"/>
                </a:lnTo>
                <a:lnTo>
                  <a:pt x="565785" y="153669"/>
                </a:lnTo>
                <a:lnTo>
                  <a:pt x="539496" y="170179"/>
                </a:lnTo>
                <a:lnTo>
                  <a:pt x="546608" y="181609"/>
                </a:lnTo>
                <a:lnTo>
                  <a:pt x="572135" y="166369"/>
                </a:lnTo>
                <a:lnTo>
                  <a:pt x="587766" y="166369"/>
                </a:lnTo>
                <a:lnTo>
                  <a:pt x="584581" y="158749"/>
                </a:lnTo>
                <a:lnTo>
                  <a:pt x="604731" y="146049"/>
                </a:lnTo>
                <a:lnTo>
                  <a:pt x="578231" y="146049"/>
                </a:lnTo>
                <a:lnTo>
                  <a:pt x="575310" y="140969"/>
                </a:lnTo>
                <a:lnTo>
                  <a:pt x="571881" y="134619"/>
                </a:lnTo>
                <a:lnTo>
                  <a:pt x="567944" y="127000"/>
                </a:lnTo>
                <a:close/>
              </a:path>
              <a:path w="722629" h="543560">
                <a:moveTo>
                  <a:pt x="574548" y="48259"/>
                </a:moveTo>
                <a:lnTo>
                  <a:pt x="501142" y="92709"/>
                </a:lnTo>
                <a:lnTo>
                  <a:pt x="535432" y="148589"/>
                </a:lnTo>
                <a:lnTo>
                  <a:pt x="548005" y="140969"/>
                </a:lnTo>
                <a:lnTo>
                  <a:pt x="544068" y="134619"/>
                </a:lnTo>
                <a:lnTo>
                  <a:pt x="562902" y="123189"/>
                </a:lnTo>
                <a:lnTo>
                  <a:pt x="536956" y="123189"/>
                </a:lnTo>
                <a:lnTo>
                  <a:pt x="520827" y="96519"/>
                </a:lnTo>
                <a:lnTo>
                  <a:pt x="568960" y="67309"/>
                </a:lnTo>
                <a:lnTo>
                  <a:pt x="586237" y="67309"/>
                </a:lnTo>
                <a:lnTo>
                  <a:pt x="574548" y="48259"/>
                </a:lnTo>
                <a:close/>
              </a:path>
              <a:path w="722629" h="543560">
                <a:moveTo>
                  <a:pt x="612267" y="36829"/>
                </a:moveTo>
                <a:lnTo>
                  <a:pt x="599186" y="44450"/>
                </a:lnTo>
                <a:lnTo>
                  <a:pt x="661543" y="147319"/>
                </a:lnTo>
                <a:lnTo>
                  <a:pt x="674624" y="139699"/>
                </a:lnTo>
                <a:lnTo>
                  <a:pt x="612267" y="36829"/>
                </a:lnTo>
                <a:close/>
              </a:path>
              <a:path w="722629" h="543560">
                <a:moveTo>
                  <a:pt x="620522" y="120650"/>
                </a:moveTo>
                <a:lnTo>
                  <a:pt x="578231" y="146049"/>
                </a:lnTo>
                <a:lnTo>
                  <a:pt x="604731" y="146049"/>
                </a:lnTo>
                <a:lnTo>
                  <a:pt x="614807" y="139699"/>
                </a:lnTo>
                <a:lnTo>
                  <a:pt x="631180" y="139699"/>
                </a:lnTo>
                <a:lnTo>
                  <a:pt x="628380" y="134619"/>
                </a:lnTo>
                <a:lnTo>
                  <a:pt x="620522" y="120650"/>
                </a:lnTo>
                <a:close/>
              </a:path>
              <a:path w="722629" h="543560">
                <a:moveTo>
                  <a:pt x="586237" y="67309"/>
                </a:moveTo>
                <a:lnTo>
                  <a:pt x="568960" y="67309"/>
                </a:lnTo>
                <a:lnTo>
                  <a:pt x="585089" y="93979"/>
                </a:lnTo>
                <a:lnTo>
                  <a:pt x="536956" y="123189"/>
                </a:lnTo>
                <a:lnTo>
                  <a:pt x="562902" y="123189"/>
                </a:lnTo>
                <a:lnTo>
                  <a:pt x="592201" y="105409"/>
                </a:lnTo>
                <a:lnTo>
                  <a:pt x="606721" y="105409"/>
                </a:lnTo>
                <a:lnTo>
                  <a:pt x="608838" y="104139"/>
                </a:lnTo>
                <a:lnTo>
                  <a:pt x="586237" y="67309"/>
                </a:lnTo>
                <a:close/>
              </a:path>
              <a:path w="722629" h="543560">
                <a:moveTo>
                  <a:pt x="606721" y="105409"/>
                </a:moveTo>
                <a:lnTo>
                  <a:pt x="592201" y="105409"/>
                </a:lnTo>
                <a:lnTo>
                  <a:pt x="596138" y="111759"/>
                </a:lnTo>
                <a:lnTo>
                  <a:pt x="606721" y="105409"/>
                </a:lnTo>
                <a:close/>
              </a:path>
            </a:pathLst>
          </a:custGeom>
          <a:solidFill>
            <a:srgbClr val="7E7E7E"/>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72" name="object 30"/>
          <p:cNvSpPr/>
          <p:nvPr/>
        </p:nvSpPr>
        <p:spPr>
          <a:xfrm>
            <a:off x="2933805" y="3171024"/>
            <a:ext cx="772160" cy="312420"/>
          </a:xfrm>
          <a:custGeom>
            <a:avLst/>
            <a:gdLst/>
            <a:ahLst/>
            <a:cxnLst/>
            <a:rect l="l" t="t" r="r" b="b"/>
            <a:pathLst>
              <a:path w="772160" h="312420">
                <a:moveTo>
                  <a:pt x="623442" y="273050"/>
                </a:moveTo>
                <a:lnTo>
                  <a:pt x="620776" y="285750"/>
                </a:lnTo>
                <a:lnTo>
                  <a:pt x="749680" y="312419"/>
                </a:lnTo>
                <a:lnTo>
                  <a:pt x="752475" y="299719"/>
                </a:lnTo>
                <a:lnTo>
                  <a:pt x="697991" y="288289"/>
                </a:lnTo>
                <a:lnTo>
                  <a:pt x="698526" y="285750"/>
                </a:lnTo>
                <a:lnTo>
                  <a:pt x="683387" y="285750"/>
                </a:lnTo>
                <a:lnTo>
                  <a:pt x="623442" y="273050"/>
                </a:lnTo>
                <a:close/>
              </a:path>
              <a:path w="772160" h="312420">
                <a:moveTo>
                  <a:pt x="628268" y="106680"/>
                </a:moveTo>
                <a:lnTo>
                  <a:pt x="590168" y="288289"/>
                </a:lnTo>
                <a:lnTo>
                  <a:pt x="604392" y="290830"/>
                </a:lnTo>
                <a:lnTo>
                  <a:pt x="633602" y="151130"/>
                </a:lnTo>
                <a:lnTo>
                  <a:pt x="647506" y="151130"/>
                </a:lnTo>
                <a:lnTo>
                  <a:pt x="647039" y="149859"/>
                </a:lnTo>
                <a:lnTo>
                  <a:pt x="644939" y="144780"/>
                </a:lnTo>
                <a:lnTo>
                  <a:pt x="635126" y="144780"/>
                </a:lnTo>
                <a:lnTo>
                  <a:pt x="642492" y="109219"/>
                </a:lnTo>
                <a:lnTo>
                  <a:pt x="628268" y="106680"/>
                </a:lnTo>
                <a:close/>
              </a:path>
              <a:path w="772160" h="312420">
                <a:moveTo>
                  <a:pt x="648715" y="213359"/>
                </a:moveTo>
                <a:lnTo>
                  <a:pt x="646049" y="226059"/>
                </a:lnTo>
                <a:lnTo>
                  <a:pt x="693801" y="236219"/>
                </a:lnTo>
                <a:lnTo>
                  <a:pt x="683387" y="285750"/>
                </a:lnTo>
                <a:lnTo>
                  <a:pt x="698526" y="285750"/>
                </a:lnTo>
                <a:lnTo>
                  <a:pt x="708405" y="238759"/>
                </a:lnTo>
                <a:lnTo>
                  <a:pt x="755497" y="238759"/>
                </a:lnTo>
                <a:lnTo>
                  <a:pt x="756030" y="236219"/>
                </a:lnTo>
                <a:lnTo>
                  <a:pt x="711073" y="226059"/>
                </a:lnTo>
                <a:lnTo>
                  <a:pt x="711610" y="223519"/>
                </a:lnTo>
                <a:lnTo>
                  <a:pt x="696467" y="223519"/>
                </a:lnTo>
                <a:lnTo>
                  <a:pt x="648715" y="213359"/>
                </a:lnTo>
                <a:close/>
              </a:path>
              <a:path w="772160" h="312420">
                <a:moveTo>
                  <a:pt x="509397" y="256539"/>
                </a:moveTo>
                <a:lnTo>
                  <a:pt x="509524" y="269239"/>
                </a:lnTo>
                <a:lnTo>
                  <a:pt x="518667" y="271780"/>
                </a:lnTo>
                <a:lnTo>
                  <a:pt x="526414" y="273050"/>
                </a:lnTo>
                <a:lnTo>
                  <a:pt x="532511" y="274319"/>
                </a:lnTo>
                <a:lnTo>
                  <a:pt x="540992" y="275589"/>
                </a:lnTo>
                <a:lnTo>
                  <a:pt x="547592" y="273050"/>
                </a:lnTo>
                <a:lnTo>
                  <a:pt x="552334" y="267969"/>
                </a:lnTo>
                <a:lnTo>
                  <a:pt x="554274" y="262889"/>
                </a:lnTo>
                <a:lnTo>
                  <a:pt x="537844" y="262889"/>
                </a:lnTo>
                <a:lnTo>
                  <a:pt x="525144" y="260350"/>
                </a:lnTo>
                <a:lnTo>
                  <a:pt x="517905" y="259080"/>
                </a:lnTo>
                <a:lnTo>
                  <a:pt x="509397" y="256539"/>
                </a:lnTo>
                <a:close/>
              </a:path>
              <a:path w="772160" h="312420">
                <a:moveTo>
                  <a:pt x="551154" y="217169"/>
                </a:moveTo>
                <a:lnTo>
                  <a:pt x="499110" y="217169"/>
                </a:lnTo>
                <a:lnTo>
                  <a:pt x="548893" y="227330"/>
                </a:lnTo>
                <a:lnTo>
                  <a:pt x="543178" y="255269"/>
                </a:lnTo>
                <a:lnTo>
                  <a:pt x="541781" y="261619"/>
                </a:lnTo>
                <a:lnTo>
                  <a:pt x="537844" y="262889"/>
                </a:lnTo>
                <a:lnTo>
                  <a:pt x="554274" y="262889"/>
                </a:lnTo>
                <a:lnTo>
                  <a:pt x="555243" y="260350"/>
                </a:lnTo>
                <a:lnTo>
                  <a:pt x="563626" y="219709"/>
                </a:lnTo>
                <a:lnTo>
                  <a:pt x="551154" y="217169"/>
                </a:lnTo>
                <a:close/>
              </a:path>
              <a:path w="772160" h="312420">
                <a:moveTo>
                  <a:pt x="430656" y="191769"/>
                </a:moveTo>
                <a:lnTo>
                  <a:pt x="418211" y="251459"/>
                </a:lnTo>
                <a:lnTo>
                  <a:pt x="430784" y="255269"/>
                </a:lnTo>
                <a:lnTo>
                  <a:pt x="441198" y="204469"/>
                </a:lnTo>
                <a:lnTo>
                  <a:pt x="489203" y="204469"/>
                </a:lnTo>
                <a:lnTo>
                  <a:pt x="430656" y="191769"/>
                </a:lnTo>
                <a:close/>
              </a:path>
              <a:path w="772160" h="312420">
                <a:moveTo>
                  <a:pt x="449579" y="226059"/>
                </a:moveTo>
                <a:lnTo>
                  <a:pt x="449325" y="237489"/>
                </a:lnTo>
                <a:lnTo>
                  <a:pt x="486584" y="242569"/>
                </a:lnTo>
                <a:lnTo>
                  <a:pt x="519938" y="247650"/>
                </a:lnTo>
                <a:lnTo>
                  <a:pt x="520573" y="250189"/>
                </a:lnTo>
                <a:lnTo>
                  <a:pt x="521080" y="252730"/>
                </a:lnTo>
                <a:lnTo>
                  <a:pt x="521715" y="255269"/>
                </a:lnTo>
                <a:lnTo>
                  <a:pt x="533653" y="252730"/>
                </a:lnTo>
                <a:lnTo>
                  <a:pt x="531725" y="245109"/>
                </a:lnTo>
                <a:lnTo>
                  <a:pt x="529748" y="238759"/>
                </a:lnTo>
                <a:lnTo>
                  <a:pt x="529074" y="236219"/>
                </a:lnTo>
                <a:lnTo>
                  <a:pt x="517271" y="236219"/>
                </a:lnTo>
                <a:lnTo>
                  <a:pt x="502919" y="234950"/>
                </a:lnTo>
                <a:lnTo>
                  <a:pt x="495680" y="233680"/>
                </a:lnTo>
                <a:lnTo>
                  <a:pt x="496208" y="231139"/>
                </a:lnTo>
                <a:lnTo>
                  <a:pt x="483488" y="231139"/>
                </a:lnTo>
                <a:lnTo>
                  <a:pt x="449579" y="226059"/>
                </a:lnTo>
                <a:close/>
              </a:path>
              <a:path w="772160" h="312420">
                <a:moveTo>
                  <a:pt x="755497" y="238759"/>
                </a:moveTo>
                <a:lnTo>
                  <a:pt x="708405" y="238759"/>
                </a:lnTo>
                <a:lnTo>
                  <a:pt x="753363" y="248919"/>
                </a:lnTo>
                <a:lnTo>
                  <a:pt x="755497" y="238759"/>
                </a:lnTo>
                <a:close/>
              </a:path>
              <a:path w="772160" h="312420">
                <a:moveTo>
                  <a:pt x="432053" y="73659"/>
                </a:moveTo>
                <a:lnTo>
                  <a:pt x="416051" y="151130"/>
                </a:lnTo>
                <a:lnTo>
                  <a:pt x="399891" y="200659"/>
                </a:lnTo>
                <a:lnTo>
                  <a:pt x="375919" y="231139"/>
                </a:lnTo>
                <a:lnTo>
                  <a:pt x="378333" y="236219"/>
                </a:lnTo>
                <a:lnTo>
                  <a:pt x="380618" y="240030"/>
                </a:lnTo>
                <a:lnTo>
                  <a:pt x="382524" y="245109"/>
                </a:lnTo>
                <a:lnTo>
                  <a:pt x="397597" y="229869"/>
                </a:lnTo>
                <a:lnTo>
                  <a:pt x="410241" y="209550"/>
                </a:lnTo>
                <a:lnTo>
                  <a:pt x="420457" y="185419"/>
                </a:lnTo>
                <a:lnTo>
                  <a:pt x="428243" y="156209"/>
                </a:lnTo>
                <a:lnTo>
                  <a:pt x="437388" y="111759"/>
                </a:lnTo>
                <a:lnTo>
                  <a:pt x="490423" y="111759"/>
                </a:lnTo>
                <a:lnTo>
                  <a:pt x="439674" y="101600"/>
                </a:lnTo>
                <a:lnTo>
                  <a:pt x="442594" y="86359"/>
                </a:lnTo>
                <a:lnTo>
                  <a:pt x="492963" y="86359"/>
                </a:lnTo>
                <a:lnTo>
                  <a:pt x="432053" y="73659"/>
                </a:lnTo>
                <a:close/>
              </a:path>
              <a:path w="772160" h="312420">
                <a:moveTo>
                  <a:pt x="525652" y="224789"/>
                </a:moveTo>
                <a:lnTo>
                  <a:pt x="514730" y="227330"/>
                </a:lnTo>
                <a:lnTo>
                  <a:pt x="515619" y="229869"/>
                </a:lnTo>
                <a:lnTo>
                  <a:pt x="516509" y="233680"/>
                </a:lnTo>
                <a:lnTo>
                  <a:pt x="517271" y="236219"/>
                </a:lnTo>
                <a:lnTo>
                  <a:pt x="529074" y="236219"/>
                </a:lnTo>
                <a:lnTo>
                  <a:pt x="527724" y="231139"/>
                </a:lnTo>
                <a:lnTo>
                  <a:pt x="525652" y="224789"/>
                </a:lnTo>
                <a:close/>
              </a:path>
              <a:path w="772160" h="312420">
                <a:moveTo>
                  <a:pt x="505979" y="184150"/>
                </a:moveTo>
                <a:lnTo>
                  <a:pt x="454151" y="184150"/>
                </a:lnTo>
                <a:lnTo>
                  <a:pt x="491616" y="191769"/>
                </a:lnTo>
                <a:lnTo>
                  <a:pt x="489203" y="204469"/>
                </a:lnTo>
                <a:lnTo>
                  <a:pt x="441198" y="204469"/>
                </a:lnTo>
                <a:lnTo>
                  <a:pt x="487044" y="214630"/>
                </a:lnTo>
                <a:lnTo>
                  <a:pt x="483488" y="231139"/>
                </a:lnTo>
                <a:lnTo>
                  <a:pt x="496208" y="231139"/>
                </a:lnTo>
                <a:lnTo>
                  <a:pt x="499110" y="217169"/>
                </a:lnTo>
                <a:lnTo>
                  <a:pt x="551154" y="217169"/>
                </a:lnTo>
                <a:lnTo>
                  <a:pt x="501268" y="207009"/>
                </a:lnTo>
                <a:lnTo>
                  <a:pt x="503681" y="195580"/>
                </a:lnTo>
                <a:lnTo>
                  <a:pt x="556480" y="195580"/>
                </a:lnTo>
                <a:lnTo>
                  <a:pt x="557005" y="193039"/>
                </a:lnTo>
                <a:lnTo>
                  <a:pt x="544194" y="193039"/>
                </a:lnTo>
                <a:lnTo>
                  <a:pt x="505713" y="185419"/>
                </a:lnTo>
                <a:lnTo>
                  <a:pt x="505979" y="184150"/>
                </a:lnTo>
                <a:close/>
              </a:path>
              <a:path w="772160" h="312420">
                <a:moveTo>
                  <a:pt x="256286" y="135889"/>
                </a:moveTo>
                <a:lnTo>
                  <a:pt x="253618" y="148589"/>
                </a:lnTo>
                <a:lnTo>
                  <a:pt x="317880" y="162559"/>
                </a:lnTo>
                <a:lnTo>
                  <a:pt x="304291" y="227330"/>
                </a:lnTo>
                <a:lnTo>
                  <a:pt x="319150" y="229869"/>
                </a:lnTo>
                <a:lnTo>
                  <a:pt x="332613" y="165100"/>
                </a:lnTo>
                <a:lnTo>
                  <a:pt x="385140" y="165100"/>
                </a:lnTo>
                <a:lnTo>
                  <a:pt x="385699" y="162559"/>
                </a:lnTo>
                <a:lnTo>
                  <a:pt x="335279" y="152400"/>
                </a:lnTo>
                <a:lnTo>
                  <a:pt x="336072" y="148589"/>
                </a:lnTo>
                <a:lnTo>
                  <a:pt x="320548" y="148589"/>
                </a:lnTo>
                <a:lnTo>
                  <a:pt x="256286" y="135889"/>
                </a:lnTo>
                <a:close/>
              </a:path>
              <a:path w="772160" h="312420">
                <a:moveTo>
                  <a:pt x="741378" y="172719"/>
                </a:moveTo>
                <a:lnTo>
                  <a:pt x="675893" y="172719"/>
                </a:lnTo>
                <a:lnTo>
                  <a:pt x="705865" y="177800"/>
                </a:lnTo>
                <a:lnTo>
                  <a:pt x="696467" y="223519"/>
                </a:lnTo>
                <a:lnTo>
                  <a:pt x="711610" y="223519"/>
                </a:lnTo>
                <a:lnTo>
                  <a:pt x="720471" y="181609"/>
                </a:lnTo>
                <a:lnTo>
                  <a:pt x="771245" y="181609"/>
                </a:lnTo>
                <a:lnTo>
                  <a:pt x="771778" y="179069"/>
                </a:lnTo>
                <a:lnTo>
                  <a:pt x="741378" y="172719"/>
                </a:lnTo>
                <a:close/>
              </a:path>
              <a:path w="772160" h="312420">
                <a:moveTo>
                  <a:pt x="248303" y="102869"/>
                </a:moveTo>
                <a:lnTo>
                  <a:pt x="233172" y="102869"/>
                </a:lnTo>
                <a:lnTo>
                  <a:pt x="211200" y="208280"/>
                </a:lnTo>
                <a:lnTo>
                  <a:pt x="225805" y="210819"/>
                </a:lnTo>
                <a:lnTo>
                  <a:pt x="248303" y="102869"/>
                </a:lnTo>
                <a:close/>
              </a:path>
              <a:path w="772160" h="312420">
                <a:moveTo>
                  <a:pt x="556480" y="195580"/>
                </a:moveTo>
                <a:lnTo>
                  <a:pt x="503681" y="195580"/>
                </a:lnTo>
                <a:lnTo>
                  <a:pt x="542163" y="203200"/>
                </a:lnTo>
                <a:lnTo>
                  <a:pt x="541401" y="207009"/>
                </a:lnTo>
                <a:lnTo>
                  <a:pt x="553592" y="209550"/>
                </a:lnTo>
                <a:lnTo>
                  <a:pt x="556480" y="195580"/>
                </a:lnTo>
                <a:close/>
              </a:path>
              <a:path w="772160" h="312420">
                <a:moveTo>
                  <a:pt x="682243" y="129539"/>
                </a:moveTo>
                <a:lnTo>
                  <a:pt x="674167" y="146050"/>
                </a:lnTo>
                <a:lnTo>
                  <a:pt x="664781" y="162559"/>
                </a:lnTo>
                <a:lnTo>
                  <a:pt x="654061" y="177800"/>
                </a:lnTo>
                <a:lnTo>
                  <a:pt x="641985" y="193039"/>
                </a:lnTo>
                <a:lnTo>
                  <a:pt x="644651" y="194309"/>
                </a:lnTo>
                <a:lnTo>
                  <a:pt x="648208" y="198119"/>
                </a:lnTo>
                <a:lnTo>
                  <a:pt x="652652" y="203200"/>
                </a:lnTo>
                <a:lnTo>
                  <a:pt x="658820" y="195580"/>
                </a:lnTo>
                <a:lnTo>
                  <a:pt x="664749" y="187959"/>
                </a:lnTo>
                <a:lnTo>
                  <a:pt x="670440" y="180339"/>
                </a:lnTo>
                <a:lnTo>
                  <a:pt x="675893" y="172719"/>
                </a:lnTo>
                <a:lnTo>
                  <a:pt x="741378" y="172719"/>
                </a:lnTo>
                <a:lnTo>
                  <a:pt x="723138" y="168909"/>
                </a:lnTo>
                <a:lnTo>
                  <a:pt x="723935" y="165100"/>
                </a:lnTo>
                <a:lnTo>
                  <a:pt x="708533" y="165100"/>
                </a:lnTo>
                <a:lnTo>
                  <a:pt x="683387" y="160019"/>
                </a:lnTo>
                <a:lnTo>
                  <a:pt x="686744" y="154939"/>
                </a:lnTo>
                <a:lnTo>
                  <a:pt x="689959" y="148589"/>
                </a:lnTo>
                <a:lnTo>
                  <a:pt x="693031" y="142239"/>
                </a:lnTo>
                <a:lnTo>
                  <a:pt x="695960" y="135889"/>
                </a:lnTo>
                <a:lnTo>
                  <a:pt x="682243" y="129539"/>
                </a:lnTo>
                <a:close/>
              </a:path>
              <a:path w="772160" h="312420">
                <a:moveTo>
                  <a:pt x="118408" y="140969"/>
                </a:moveTo>
                <a:lnTo>
                  <a:pt x="96138" y="140969"/>
                </a:lnTo>
                <a:lnTo>
                  <a:pt x="108257" y="153669"/>
                </a:lnTo>
                <a:lnTo>
                  <a:pt x="123840" y="167639"/>
                </a:lnTo>
                <a:lnTo>
                  <a:pt x="142876" y="181609"/>
                </a:lnTo>
                <a:lnTo>
                  <a:pt x="165353" y="195580"/>
                </a:lnTo>
                <a:lnTo>
                  <a:pt x="169163" y="191769"/>
                </a:lnTo>
                <a:lnTo>
                  <a:pt x="174625" y="186689"/>
                </a:lnTo>
                <a:lnTo>
                  <a:pt x="181610" y="181609"/>
                </a:lnTo>
                <a:lnTo>
                  <a:pt x="158206" y="168909"/>
                </a:lnTo>
                <a:lnTo>
                  <a:pt x="138493" y="157480"/>
                </a:lnTo>
                <a:lnTo>
                  <a:pt x="122495" y="144780"/>
                </a:lnTo>
                <a:lnTo>
                  <a:pt x="118408" y="140969"/>
                </a:lnTo>
                <a:close/>
              </a:path>
              <a:path w="772160" h="312420">
                <a:moveTo>
                  <a:pt x="602234" y="144780"/>
                </a:moveTo>
                <a:lnTo>
                  <a:pt x="597374" y="156209"/>
                </a:lnTo>
                <a:lnTo>
                  <a:pt x="592502" y="168909"/>
                </a:lnTo>
                <a:lnTo>
                  <a:pt x="587607" y="179069"/>
                </a:lnTo>
                <a:lnTo>
                  <a:pt x="582676" y="189230"/>
                </a:lnTo>
                <a:lnTo>
                  <a:pt x="587628" y="191769"/>
                </a:lnTo>
                <a:lnTo>
                  <a:pt x="591692" y="193039"/>
                </a:lnTo>
                <a:lnTo>
                  <a:pt x="594740" y="195580"/>
                </a:lnTo>
                <a:lnTo>
                  <a:pt x="600148" y="182880"/>
                </a:lnTo>
                <a:lnTo>
                  <a:pt x="605139" y="171450"/>
                </a:lnTo>
                <a:lnTo>
                  <a:pt x="609725" y="160019"/>
                </a:lnTo>
                <a:lnTo>
                  <a:pt x="613917" y="149859"/>
                </a:lnTo>
                <a:lnTo>
                  <a:pt x="602234" y="144780"/>
                </a:lnTo>
                <a:close/>
              </a:path>
              <a:path w="772160" h="312420">
                <a:moveTo>
                  <a:pt x="561466" y="171450"/>
                </a:moveTo>
                <a:lnTo>
                  <a:pt x="508635" y="171450"/>
                </a:lnTo>
                <a:lnTo>
                  <a:pt x="547115" y="179069"/>
                </a:lnTo>
                <a:lnTo>
                  <a:pt x="544194" y="193039"/>
                </a:lnTo>
                <a:lnTo>
                  <a:pt x="557005" y="193039"/>
                </a:lnTo>
                <a:lnTo>
                  <a:pt x="561466" y="171450"/>
                </a:lnTo>
                <a:close/>
              </a:path>
              <a:path w="772160" h="312420">
                <a:moveTo>
                  <a:pt x="771245" y="181609"/>
                </a:moveTo>
                <a:lnTo>
                  <a:pt x="720471" y="181609"/>
                </a:lnTo>
                <a:lnTo>
                  <a:pt x="769112" y="191769"/>
                </a:lnTo>
                <a:lnTo>
                  <a:pt x="771245" y="181609"/>
                </a:lnTo>
                <a:close/>
              </a:path>
              <a:path w="772160" h="312420">
                <a:moveTo>
                  <a:pt x="448944" y="148589"/>
                </a:moveTo>
                <a:lnTo>
                  <a:pt x="441071" y="185419"/>
                </a:lnTo>
                <a:lnTo>
                  <a:pt x="453263" y="187959"/>
                </a:lnTo>
                <a:lnTo>
                  <a:pt x="454151" y="184150"/>
                </a:lnTo>
                <a:lnTo>
                  <a:pt x="505979" y="184150"/>
                </a:lnTo>
                <a:lnTo>
                  <a:pt x="506245" y="182880"/>
                </a:lnTo>
                <a:lnTo>
                  <a:pt x="493775" y="182880"/>
                </a:lnTo>
                <a:lnTo>
                  <a:pt x="456184" y="173989"/>
                </a:lnTo>
                <a:lnTo>
                  <a:pt x="458977" y="161289"/>
                </a:lnTo>
                <a:lnTo>
                  <a:pt x="510666" y="161289"/>
                </a:lnTo>
                <a:lnTo>
                  <a:pt x="511175" y="158750"/>
                </a:lnTo>
                <a:lnTo>
                  <a:pt x="498728" y="158750"/>
                </a:lnTo>
                <a:lnTo>
                  <a:pt x="448944" y="148589"/>
                </a:lnTo>
                <a:close/>
              </a:path>
              <a:path w="772160" h="312420">
                <a:moveTo>
                  <a:pt x="510666" y="161289"/>
                </a:moveTo>
                <a:lnTo>
                  <a:pt x="458977" y="161289"/>
                </a:lnTo>
                <a:lnTo>
                  <a:pt x="496569" y="168909"/>
                </a:lnTo>
                <a:lnTo>
                  <a:pt x="493775" y="182880"/>
                </a:lnTo>
                <a:lnTo>
                  <a:pt x="506245" y="182880"/>
                </a:lnTo>
                <a:lnTo>
                  <a:pt x="508635" y="171450"/>
                </a:lnTo>
                <a:lnTo>
                  <a:pt x="561466" y="171450"/>
                </a:lnTo>
                <a:lnTo>
                  <a:pt x="510666" y="161289"/>
                </a:lnTo>
                <a:close/>
              </a:path>
              <a:path w="772160" h="312420">
                <a:moveTo>
                  <a:pt x="647506" y="151130"/>
                </a:moveTo>
                <a:lnTo>
                  <a:pt x="633602" y="151130"/>
                </a:lnTo>
                <a:lnTo>
                  <a:pt x="635726" y="157480"/>
                </a:lnTo>
                <a:lnTo>
                  <a:pt x="637730" y="163830"/>
                </a:lnTo>
                <a:lnTo>
                  <a:pt x="639639" y="171450"/>
                </a:lnTo>
                <a:lnTo>
                  <a:pt x="641476" y="177800"/>
                </a:lnTo>
                <a:lnTo>
                  <a:pt x="654558" y="172719"/>
                </a:lnTo>
                <a:lnTo>
                  <a:pt x="652337" y="166369"/>
                </a:lnTo>
                <a:lnTo>
                  <a:pt x="649843" y="157480"/>
                </a:lnTo>
                <a:lnTo>
                  <a:pt x="647506" y="151130"/>
                </a:lnTo>
                <a:close/>
              </a:path>
              <a:path w="772160" h="312420">
                <a:moveTo>
                  <a:pt x="385140" y="165100"/>
                </a:moveTo>
                <a:lnTo>
                  <a:pt x="332613" y="165100"/>
                </a:lnTo>
                <a:lnTo>
                  <a:pt x="382904" y="175259"/>
                </a:lnTo>
                <a:lnTo>
                  <a:pt x="385140" y="165100"/>
                </a:lnTo>
                <a:close/>
              </a:path>
              <a:path w="772160" h="312420">
                <a:moveTo>
                  <a:pt x="717041" y="124459"/>
                </a:moveTo>
                <a:lnTo>
                  <a:pt x="708533" y="165100"/>
                </a:lnTo>
                <a:lnTo>
                  <a:pt x="723935" y="165100"/>
                </a:lnTo>
                <a:lnTo>
                  <a:pt x="731647" y="128269"/>
                </a:lnTo>
                <a:lnTo>
                  <a:pt x="717041" y="124459"/>
                </a:lnTo>
                <a:close/>
              </a:path>
              <a:path w="772160" h="312420">
                <a:moveTo>
                  <a:pt x="29844" y="13969"/>
                </a:moveTo>
                <a:lnTo>
                  <a:pt x="26924" y="26669"/>
                </a:lnTo>
                <a:lnTo>
                  <a:pt x="61849" y="34289"/>
                </a:lnTo>
                <a:lnTo>
                  <a:pt x="63065" y="59689"/>
                </a:lnTo>
                <a:lnTo>
                  <a:pt x="67675" y="83819"/>
                </a:lnTo>
                <a:lnTo>
                  <a:pt x="75690" y="106680"/>
                </a:lnTo>
                <a:lnTo>
                  <a:pt x="87121" y="128269"/>
                </a:lnTo>
                <a:lnTo>
                  <a:pt x="70115" y="134619"/>
                </a:lnTo>
                <a:lnTo>
                  <a:pt x="49942" y="139700"/>
                </a:lnTo>
                <a:lnTo>
                  <a:pt x="26578" y="144780"/>
                </a:lnTo>
                <a:lnTo>
                  <a:pt x="0" y="147319"/>
                </a:lnTo>
                <a:lnTo>
                  <a:pt x="3175" y="153669"/>
                </a:lnTo>
                <a:lnTo>
                  <a:pt x="5841" y="158750"/>
                </a:lnTo>
                <a:lnTo>
                  <a:pt x="8127" y="163830"/>
                </a:lnTo>
                <a:lnTo>
                  <a:pt x="35774" y="160019"/>
                </a:lnTo>
                <a:lnTo>
                  <a:pt x="59658" y="153669"/>
                </a:lnTo>
                <a:lnTo>
                  <a:pt x="79779" y="148589"/>
                </a:lnTo>
                <a:lnTo>
                  <a:pt x="96138" y="140969"/>
                </a:lnTo>
                <a:lnTo>
                  <a:pt x="118408" y="140969"/>
                </a:lnTo>
                <a:lnTo>
                  <a:pt x="110236" y="133350"/>
                </a:lnTo>
                <a:lnTo>
                  <a:pt x="127034" y="120650"/>
                </a:lnTo>
                <a:lnTo>
                  <a:pt x="100711" y="120650"/>
                </a:lnTo>
                <a:lnTo>
                  <a:pt x="89781" y="102869"/>
                </a:lnTo>
                <a:lnTo>
                  <a:pt x="82137" y="82550"/>
                </a:lnTo>
                <a:lnTo>
                  <a:pt x="77779" y="60959"/>
                </a:lnTo>
                <a:lnTo>
                  <a:pt x="76707" y="38100"/>
                </a:lnTo>
                <a:lnTo>
                  <a:pt x="145378" y="38100"/>
                </a:lnTo>
                <a:lnTo>
                  <a:pt x="120523" y="33019"/>
                </a:lnTo>
                <a:lnTo>
                  <a:pt x="124205" y="31750"/>
                </a:lnTo>
                <a:lnTo>
                  <a:pt x="118617" y="31750"/>
                </a:lnTo>
                <a:lnTo>
                  <a:pt x="29844" y="13969"/>
                </a:lnTo>
                <a:close/>
              </a:path>
              <a:path w="772160" h="312420">
                <a:moveTo>
                  <a:pt x="441578" y="124459"/>
                </a:moveTo>
                <a:lnTo>
                  <a:pt x="441706" y="127000"/>
                </a:lnTo>
                <a:lnTo>
                  <a:pt x="441833" y="137159"/>
                </a:lnTo>
                <a:lnTo>
                  <a:pt x="487356" y="144780"/>
                </a:lnTo>
                <a:lnTo>
                  <a:pt x="501141" y="147319"/>
                </a:lnTo>
                <a:lnTo>
                  <a:pt x="498728" y="158750"/>
                </a:lnTo>
                <a:lnTo>
                  <a:pt x="511175" y="158750"/>
                </a:lnTo>
                <a:lnTo>
                  <a:pt x="513206" y="148589"/>
                </a:lnTo>
                <a:lnTo>
                  <a:pt x="572092" y="148589"/>
                </a:lnTo>
                <a:lnTo>
                  <a:pt x="572008" y="147319"/>
                </a:lnTo>
                <a:lnTo>
                  <a:pt x="548145" y="143509"/>
                </a:lnTo>
                <a:lnTo>
                  <a:pt x="441578" y="124459"/>
                </a:lnTo>
                <a:close/>
              </a:path>
              <a:path w="772160" h="312420">
                <a:moveTo>
                  <a:pt x="572092" y="148589"/>
                </a:moveTo>
                <a:lnTo>
                  <a:pt x="513206" y="148589"/>
                </a:lnTo>
                <a:lnTo>
                  <a:pt x="530139" y="152400"/>
                </a:lnTo>
                <a:lnTo>
                  <a:pt x="545703" y="154939"/>
                </a:lnTo>
                <a:lnTo>
                  <a:pt x="559909" y="157480"/>
                </a:lnTo>
                <a:lnTo>
                  <a:pt x="572769" y="158750"/>
                </a:lnTo>
                <a:lnTo>
                  <a:pt x="572092" y="148589"/>
                </a:lnTo>
                <a:close/>
              </a:path>
              <a:path w="772160" h="312420">
                <a:moveTo>
                  <a:pt x="360480" y="95250"/>
                </a:moveTo>
                <a:lnTo>
                  <a:pt x="295021" y="95250"/>
                </a:lnTo>
                <a:lnTo>
                  <a:pt x="330326" y="102869"/>
                </a:lnTo>
                <a:lnTo>
                  <a:pt x="320548" y="148589"/>
                </a:lnTo>
                <a:lnTo>
                  <a:pt x="336072" y="148589"/>
                </a:lnTo>
                <a:lnTo>
                  <a:pt x="345059" y="105409"/>
                </a:lnTo>
                <a:lnTo>
                  <a:pt x="391210" y="105409"/>
                </a:lnTo>
                <a:lnTo>
                  <a:pt x="392049" y="101600"/>
                </a:lnTo>
                <a:lnTo>
                  <a:pt x="360480" y="95250"/>
                </a:lnTo>
                <a:close/>
              </a:path>
              <a:path w="772160" h="312420">
                <a:moveTo>
                  <a:pt x="490423" y="111759"/>
                </a:moveTo>
                <a:lnTo>
                  <a:pt x="437388" y="111759"/>
                </a:lnTo>
                <a:lnTo>
                  <a:pt x="564388" y="138430"/>
                </a:lnTo>
                <a:lnTo>
                  <a:pt x="563626" y="142239"/>
                </a:lnTo>
                <a:lnTo>
                  <a:pt x="576199" y="144780"/>
                </a:lnTo>
                <a:lnTo>
                  <a:pt x="579869" y="127000"/>
                </a:lnTo>
                <a:lnTo>
                  <a:pt x="566547" y="127000"/>
                </a:lnTo>
                <a:lnTo>
                  <a:pt x="490423" y="111759"/>
                </a:lnTo>
                <a:close/>
              </a:path>
              <a:path w="772160" h="312420">
                <a:moveTo>
                  <a:pt x="643889" y="142239"/>
                </a:moveTo>
                <a:lnTo>
                  <a:pt x="635126" y="144780"/>
                </a:lnTo>
                <a:lnTo>
                  <a:pt x="644939" y="144780"/>
                </a:lnTo>
                <a:lnTo>
                  <a:pt x="643889" y="142239"/>
                </a:lnTo>
                <a:close/>
              </a:path>
              <a:path w="772160" h="312420">
                <a:moveTo>
                  <a:pt x="263143" y="30480"/>
                </a:moveTo>
                <a:lnTo>
                  <a:pt x="249308" y="54609"/>
                </a:lnTo>
                <a:lnTo>
                  <a:pt x="234664" y="76200"/>
                </a:lnTo>
                <a:lnTo>
                  <a:pt x="219209" y="95250"/>
                </a:lnTo>
                <a:lnTo>
                  <a:pt x="202946" y="113030"/>
                </a:lnTo>
                <a:lnTo>
                  <a:pt x="204342" y="119380"/>
                </a:lnTo>
                <a:lnTo>
                  <a:pt x="205486" y="124459"/>
                </a:lnTo>
                <a:lnTo>
                  <a:pt x="206248" y="130809"/>
                </a:lnTo>
                <a:lnTo>
                  <a:pt x="213080" y="124459"/>
                </a:lnTo>
                <a:lnTo>
                  <a:pt x="219852" y="116839"/>
                </a:lnTo>
                <a:lnTo>
                  <a:pt x="226554" y="110489"/>
                </a:lnTo>
                <a:lnTo>
                  <a:pt x="233172" y="102869"/>
                </a:lnTo>
                <a:lnTo>
                  <a:pt x="248303" y="102869"/>
                </a:lnTo>
                <a:lnTo>
                  <a:pt x="254126" y="74930"/>
                </a:lnTo>
                <a:lnTo>
                  <a:pt x="260008" y="66039"/>
                </a:lnTo>
                <a:lnTo>
                  <a:pt x="265842" y="57150"/>
                </a:lnTo>
                <a:lnTo>
                  <a:pt x="271629" y="48259"/>
                </a:lnTo>
                <a:lnTo>
                  <a:pt x="277367" y="38100"/>
                </a:lnTo>
                <a:lnTo>
                  <a:pt x="263143" y="30480"/>
                </a:lnTo>
                <a:close/>
              </a:path>
              <a:path w="772160" h="312420">
                <a:moveTo>
                  <a:pt x="301371" y="50800"/>
                </a:moveTo>
                <a:lnTo>
                  <a:pt x="292776" y="68580"/>
                </a:lnTo>
                <a:lnTo>
                  <a:pt x="283194" y="85089"/>
                </a:lnTo>
                <a:lnTo>
                  <a:pt x="272635" y="100330"/>
                </a:lnTo>
                <a:lnTo>
                  <a:pt x="261112" y="114300"/>
                </a:lnTo>
                <a:lnTo>
                  <a:pt x="265049" y="119380"/>
                </a:lnTo>
                <a:lnTo>
                  <a:pt x="268350" y="123189"/>
                </a:lnTo>
                <a:lnTo>
                  <a:pt x="271272" y="127000"/>
                </a:lnTo>
                <a:lnTo>
                  <a:pt x="277322" y="119380"/>
                </a:lnTo>
                <a:lnTo>
                  <a:pt x="283289" y="111759"/>
                </a:lnTo>
                <a:lnTo>
                  <a:pt x="289184" y="104139"/>
                </a:lnTo>
                <a:lnTo>
                  <a:pt x="295021" y="95250"/>
                </a:lnTo>
                <a:lnTo>
                  <a:pt x="360480" y="95250"/>
                </a:lnTo>
                <a:lnTo>
                  <a:pt x="347852" y="92709"/>
                </a:lnTo>
                <a:lnTo>
                  <a:pt x="348637" y="88900"/>
                </a:lnTo>
                <a:lnTo>
                  <a:pt x="332993" y="88900"/>
                </a:lnTo>
                <a:lnTo>
                  <a:pt x="302260" y="82550"/>
                </a:lnTo>
                <a:lnTo>
                  <a:pt x="305591" y="77469"/>
                </a:lnTo>
                <a:lnTo>
                  <a:pt x="312207" y="64769"/>
                </a:lnTo>
                <a:lnTo>
                  <a:pt x="315467" y="58419"/>
                </a:lnTo>
                <a:lnTo>
                  <a:pt x="301371" y="50800"/>
                </a:lnTo>
                <a:close/>
              </a:path>
              <a:path w="772160" h="312420">
                <a:moveTo>
                  <a:pt x="492963" y="86359"/>
                </a:moveTo>
                <a:lnTo>
                  <a:pt x="442594" y="86359"/>
                </a:lnTo>
                <a:lnTo>
                  <a:pt x="569594" y="113030"/>
                </a:lnTo>
                <a:lnTo>
                  <a:pt x="566547" y="127000"/>
                </a:lnTo>
                <a:lnTo>
                  <a:pt x="579869" y="127000"/>
                </a:lnTo>
                <a:lnTo>
                  <a:pt x="584326" y="105409"/>
                </a:lnTo>
                <a:lnTo>
                  <a:pt x="492963" y="86359"/>
                </a:lnTo>
                <a:close/>
              </a:path>
              <a:path w="772160" h="312420">
                <a:moveTo>
                  <a:pt x="145378" y="38100"/>
                </a:moveTo>
                <a:lnTo>
                  <a:pt x="76707" y="38100"/>
                </a:lnTo>
                <a:lnTo>
                  <a:pt x="154686" y="53339"/>
                </a:lnTo>
                <a:lnTo>
                  <a:pt x="144537" y="74930"/>
                </a:lnTo>
                <a:lnTo>
                  <a:pt x="132175" y="93980"/>
                </a:lnTo>
                <a:lnTo>
                  <a:pt x="117574" y="109219"/>
                </a:lnTo>
                <a:lnTo>
                  <a:pt x="100711" y="120650"/>
                </a:lnTo>
                <a:lnTo>
                  <a:pt x="127034" y="120650"/>
                </a:lnTo>
                <a:lnTo>
                  <a:pt x="128714" y="119380"/>
                </a:lnTo>
                <a:lnTo>
                  <a:pt x="144906" y="101600"/>
                </a:lnTo>
                <a:lnTo>
                  <a:pt x="158813" y="81280"/>
                </a:lnTo>
                <a:lnTo>
                  <a:pt x="170434" y="57150"/>
                </a:lnTo>
                <a:lnTo>
                  <a:pt x="206190" y="57150"/>
                </a:lnTo>
                <a:lnTo>
                  <a:pt x="207517" y="50800"/>
                </a:lnTo>
                <a:lnTo>
                  <a:pt x="145378" y="38100"/>
                </a:lnTo>
                <a:close/>
              </a:path>
              <a:path w="772160" h="312420">
                <a:moveTo>
                  <a:pt x="391210" y="105409"/>
                </a:moveTo>
                <a:lnTo>
                  <a:pt x="345059" y="105409"/>
                </a:lnTo>
                <a:lnTo>
                  <a:pt x="389254" y="114300"/>
                </a:lnTo>
                <a:lnTo>
                  <a:pt x="391210" y="105409"/>
                </a:lnTo>
                <a:close/>
              </a:path>
              <a:path w="772160" h="312420">
                <a:moveTo>
                  <a:pt x="342011" y="46989"/>
                </a:moveTo>
                <a:lnTo>
                  <a:pt x="332993" y="88900"/>
                </a:lnTo>
                <a:lnTo>
                  <a:pt x="348637" y="88900"/>
                </a:lnTo>
                <a:lnTo>
                  <a:pt x="356742" y="49530"/>
                </a:lnTo>
                <a:lnTo>
                  <a:pt x="342011" y="46989"/>
                </a:lnTo>
                <a:close/>
              </a:path>
              <a:path w="772160" h="312420">
                <a:moveTo>
                  <a:pt x="206190" y="57150"/>
                </a:moveTo>
                <a:lnTo>
                  <a:pt x="170434" y="57150"/>
                </a:lnTo>
                <a:lnTo>
                  <a:pt x="204597" y="64769"/>
                </a:lnTo>
                <a:lnTo>
                  <a:pt x="206190" y="57150"/>
                </a:lnTo>
                <a:close/>
              </a:path>
              <a:path w="772160" h="312420">
                <a:moveTo>
                  <a:pt x="125094" y="0"/>
                </a:moveTo>
                <a:lnTo>
                  <a:pt x="109474" y="2539"/>
                </a:lnTo>
                <a:lnTo>
                  <a:pt x="111349" y="8889"/>
                </a:lnTo>
                <a:lnTo>
                  <a:pt x="113522" y="15239"/>
                </a:lnTo>
                <a:lnTo>
                  <a:pt x="115956" y="22859"/>
                </a:lnTo>
                <a:lnTo>
                  <a:pt x="118617" y="31750"/>
                </a:lnTo>
                <a:lnTo>
                  <a:pt x="124205" y="31750"/>
                </a:lnTo>
                <a:lnTo>
                  <a:pt x="135254" y="27939"/>
                </a:lnTo>
                <a:lnTo>
                  <a:pt x="132113" y="19050"/>
                </a:lnTo>
                <a:lnTo>
                  <a:pt x="129365" y="11430"/>
                </a:lnTo>
                <a:lnTo>
                  <a:pt x="127021" y="5080"/>
                </a:lnTo>
                <a:lnTo>
                  <a:pt x="125094" y="0"/>
                </a:lnTo>
                <a:close/>
              </a:path>
            </a:pathLst>
          </a:custGeom>
          <a:solidFill>
            <a:srgbClr val="7E7E7E"/>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74" name="object 31"/>
          <p:cNvSpPr/>
          <p:nvPr/>
        </p:nvSpPr>
        <p:spPr>
          <a:xfrm>
            <a:off x="2620370" y="3925912"/>
            <a:ext cx="968375" cy="356870"/>
          </a:xfrm>
          <a:custGeom>
            <a:avLst/>
            <a:gdLst/>
            <a:ahLst/>
            <a:cxnLst/>
            <a:rect l="l" t="t" r="r" b="b"/>
            <a:pathLst>
              <a:path w="968375" h="356870">
                <a:moveTo>
                  <a:pt x="786129" y="175259"/>
                </a:moveTo>
                <a:lnTo>
                  <a:pt x="783336" y="189230"/>
                </a:lnTo>
                <a:lnTo>
                  <a:pt x="886967" y="210819"/>
                </a:lnTo>
                <a:lnTo>
                  <a:pt x="881566" y="254000"/>
                </a:lnTo>
                <a:lnTo>
                  <a:pt x="884146" y="317500"/>
                </a:lnTo>
                <a:lnTo>
                  <a:pt x="908694" y="353059"/>
                </a:lnTo>
                <a:lnTo>
                  <a:pt x="923289" y="356869"/>
                </a:lnTo>
                <a:lnTo>
                  <a:pt x="929766" y="354329"/>
                </a:lnTo>
                <a:lnTo>
                  <a:pt x="934592" y="346709"/>
                </a:lnTo>
                <a:lnTo>
                  <a:pt x="936926" y="341629"/>
                </a:lnTo>
                <a:lnTo>
                  <a:pt x="915035" y="341629"/>
                </a:lnTo>
                <a:lnTo>
                  <a:pt x="909574" y="334009"/>
                </a:lnTo>
                <a:lnTo>
                  <a:pt x="900310" y="317500"/>
                </a:lnTo>
                <a:lnTo>
                  <a:pt x="895953" y="290829"/>
                </a:lnTo>
                <a:lnTo>
                  <a:pt x="896500" y="256539"/>
                </a:lnTo>
                <a:lnTo>
                  <a:pt x="901953" y="214630"/>
                </a:lnTo>
                <a:lnTo>
                  <a:pt x="967601" y="214630"/>
                </a:lnTo>
                <a:lnTo>
                  <a:pt x="967866" y="213359"/>
                </a:lnTo>
                <a:lnTo>
                  <a:pt x="904239" y="200659"/>
                </a:lnTo>
                <a:lnTo>
                  <a:pt x="904922" y="196850"/>
                </a:lnTo>
                <a:lnTo>
                  <a:pt x="889000" y="196850"/>
                </a:lnTo>
                <a:lnTo>
                  <a:pt x="786129" y="175259"/>
                </a:lnTo>
                <a:close/>
              </a:path>
              <a:path w="968375" h="356870">
                <a:moveTo>
                  <a:pt x="935482" y="304800"/>
                </a:moveTo>
                <a:lnTo>
                  <a:pt x="920114" y="340359"/>
                </a:lnTo>
                <a:lnTo>
                  <a:pt x="915035" y="341629"/>
                </a:lnTo>
                <a:lnTo>
                  <a:pt x="936926" y="341629"/>
                </a:lnTo>
                <a:lnTo>
                  <a:pt x="938093" y="339089"/>
                </a:lnTo>
                <a:lnTo>
                  <a:pt x="941736" y="331469"/>
                </a:lnTo>
                <a:lnTo>
                  <a:pt x="945522" y="322579"/>
                </a:lnTo>
                <a:lnTo>
                  <a:pt x="949451" y="312419"/>
                </a:lnTo>
                <a:lnTo>
                  <a:pt x="945514" y="311150"/>
                </a:lnTo>
                <a:lnTo>
                  <a:pt x="940815" y="308609"/>
                </a:lnTo>
                <a:lnTo>
                  <a:pt x="935482" y="304800"/>
                </a:lnTo>
                <a:close/>
              </a:path>
              <a:path w="968375" h="356870">
                <a:moveTo>
                  <a:pt x="616585" y="264159"/>
                </a:moveTo>
                <a:lnTo>
                  <a:pt x="600837" y="264159"/>
                </a:lnTo>
                <a:lnTo>
                  <a:pt x="607431" y="274319"/>
                </a:lnTo>
                <a:lnTo>
                  <a:pt x="616537" y="283209"/>
                </a:lnTo>
                <a:lnTo>
                  <a:pt x="628143" y="289559"/>
                </a:lnTo>
                <a:lnTo>
                  <a:pt x="642238" y="294639"/>
                </a:lnTo>
                <a:lnTo>
                  <a:pt x="668170" y="299719"/>
                </a:lnTo>
                <a:lnTo>
                  <a:pt x="693959" y="306069"/>
                </a:lnTo>
                <a:lnTo>
                  <a:pt x="745109" y="316229"/>
                </a:lnTo>
                <a:lnTo>
                  <a:pt x="748029" y="312419"/>
                </a:lnTo>
                <a:lnTo>
                  <a:pt x="751077" y="307339"/>
                </a:lnTo>
                <a:lnTo>
                  <a:pt x="754252" y="303529"/>
                </a:lnTo>
                <a:lnTo>
                  <a:pt x="726723" y="298450"/>
                </a:lnTo>
                <a:lnTo>
                  <a:pt x="699754" y="292100"/>
                </a:lnTo>
                <a:lnTo>
                  <a:pt x="647446" y="281939"/>
                </a:lnTo>
                <a:lnTo>
                  <a:pt x="635063" y="278130"/>
                </a:lnTo>
                <a:lnTo>
                  <a:pt x="624776" y="271780"/>
                </a:lnTo>
                <a:lnTo>
                  <a:pt x="616585" y="264159"/>
                </a:lnTo>
                <a:close/>
              </a:path>
              <a:path w="968375" h="356870">
                <a:moveTo>
                  <a:pt x="762508" y="293369"/>
                </a:moveTo>
                <a:lnTo>
                  <a:pt x="762888" y="309879"/>
                </a:lnTo>
                <a:lnTo>
                  <a:pt x="864235" y="314959"/>
                </a:lnTo>
                <a:lnTo>
                  <a:pt x="865251" y="309879"/>
                </a:lnTo>
                <a:lnTo>
                  <a:pt x="866394" y="304800"/>
                </a:lnTo>
                <a:lnTo>
                  <a:pt x="867663" y="300989"/>
                </a:lnTo>
                <a:lnTo>
                  <a:pt x="844629" y="299719"/>
                </a:lnTo>
                <a:lnTo>
                  <a:pt x="822071" y="297179"/>
                </a:lnTo>
                <a:lnTo>
                  <a:pt x="806450" y="297179"/>
                </a:lnTo>
                <a:lnTo>
                  <a:pt x="784193" y="294639"/>
                </a:lnTo>
                <a:lnTo>
                  <a:pt x="773267" y="294639"/>
                </a:lnTo>
                <a:lnTo>
                  <a:pt x="762508" y="293369"/>
                </a:lnTo>
                <a:close/>
              </a:path>
              <a:path w="968375" h="356870">
                <a:moveTo>
                  <a:pt x="784098" y="223519"/>
                </a:moveTo>
                <a:lnTo>
                  <a:pt x="781303" y="237489"/>
                </a:lnTo>
                <a:lnTo>
                  <a:pt x="817372" y="245109"/>
                </a:lnTo>
                <a:lnTo>
                  <a:pt x="806450" y="297179"/>
                </a:lnTo>
                <a:lnTo>
                  <a:pt x="822071" y="297179"/>
                </a:lnTo>
                <a:lnTo>
                  <a:pt x="832485" y="247650"/>
                </a:lnTo>
                <a:lnTo>
                  <a:pt x="869765" y="247650"/>
                </a:lnTo>
                <a:lnTo>
                  <a:pt x="871092" y="241300"/>
                </a:lnTo>
                <a:lnTo>
                  <a:pt x="784098" y="223519"/>
                </a:lnTo>
                <a:close/>
              </a:path>
              <a:path w="968375" h="356870">
                <a:moveTo>
                  <a:pt x="710843" y="220980"/>
                </a:moveTo>
                <a:lnTo>
                  <a:pt x="694182" y="220980"/>
                </a:lnTo>
                <a:lnTo>
                  <a:pt x="705520" y="237489"/>
                </a:lnTo>
                <a:lnTo>
                  <a:pt x="716311" y="254000"/>
                </a:lnTo>
                <a:lnTo>
                  <a:pt x="726578" y="270509"/>
                </a:lnTo>
                <a:lnTo>
                  <a:pt x="736346" y="287019"/>
                </a:lnTo>
                <a:lnTo>
                  <a:pt x="750062" y="276859"/>
                </a:lnTo>
                <a:lnTo>
                  <a:pt x="738633" y="259080"/>
                </a:lnTo>
                <a:lnTo>
                  <a:pt x="726646" y="242569"/>
                </a:lnTo>
                <a:lnTo>
                  <a:pt x="714111" y="224789"/>
                </a:lnTo>
                <a:lnTo>
                  <a:pt x="710843" y="220980"/>
                </a:lnTo>
                <a:close/>
              </a:path>
              <a:path w="968375" h="356870">
                <a:moveTo>
                  <a:pt x="591947" y="167639"/>
                </a:moveTo>
                <a:lnTo>
                  <a:pt x="589026" y="181609"/>
                </a:lnTo>
                <a:lnTo>
                  <a:pt x="610108" y="185419"/>
                </a:lnTo>
                <a:lnTo>
                  <a:pt x="596646" y="250189"/>
                </a:lnTo>
                <a:lnTo>
                  <a:pt x="569595" y="265430"/>
                </a:lnTo>
                <a:lnTo>
                  <a:pt x="574166" y="283209"/>
                </a:lnTo>
                <a:lnTo>
                  <a:pt x="583477" y="275589"/>
                </a:lnTo>
                <a:lnTo>
                  <a:pt x="591026" y="270509"/>
                </a:lnTo>
                <a:lnTo>
                  <a:pt x="596812" y="266700"/>
                </a:lnTo>
                <a:lnTo>
                  <a:pt x="600837" y="264159"/>
                </a:lnTo>
                <a:lnTo>
                  <a:pt x="616585" y="264159"/>
                </a:lnTo>
                <a:lnTo>
                  <a:pt x="610488" y="255269"/>
                </a:lnTo>
                <a:lnTo>
                  <a:pt x="627379" y="175259"/>
                </a:lnTo>
                <a:lnTo>
                  <a:pt x="591947" y="167639"/>
                </a:lnTo>
                <a:close/>
              </a:path>
              <a:path w="968375" h="356870">
                <a:moveTo>
                  <a:pt x="495253" y="179069"/>
                </a:moveTo>
                <a:lnTo>
                  <a:pt x="481711" y="179069"/>
                </a:lnTo>
                <a:lnTo>
                  <a:pt x="491239" y="209550"/>
                </a:lnTo>
                <a:lnTo>
                  <a:pt x="506126" y="234950"/>
                </a:lnTo>
                <a:lnTo>
                  <a:pt x="526395" y="255269"/>
                </a:lnTo>
                <a:lnTo>
                  <a:pt x="552069" y="270509"/>
                </a:lnTo>
                <a:lnTo>
                  <a:pt x="555625" y="266700"/>
                </a:lnTo>
                <a:lnTo>
                  <a:pt x="560197" y="262889"/>
                </a:lnTo>
                <a:lnTo>
                  <a:pt x="565530" y="257809"/>
                </a:lnTo>
                <a:lnTo>
                  <a:pt x="550574" y="251459"/>
                </a:lnTo>
                <a:lnTo>
                  <a:pt x="537321" y="242569"/>
                </a:lnTo>
                <a:lnTo>
                  <a:pt x="525758" y="233680"/>
                </a:lnTo>
                <a:lnTo>
                  <a:pt x="515874" y="223519"/>
                </a:lnTo>
                <a:lnTo>
                  <a:pt x="557022" y="212089"/>
                </a:lnTo>
                <a:lnTo>
                  <a:pt x="508126" y="212089"/>
                </a:lnTo>
                <a:lnTo>
                  <a:pt x="503773" y="204469"/>
                </a:lnTo>
                <a:lnTo>
                  <a:pt x="500062" y="195580"/>
                </a:lnTo>
                <a:lnTo>
                  <a:pt x="497018" y="186689"/>
                </a:lnTo>
                <a:lnTo>
                  <a:pt x="495253" y="179069"/>
                </a:lnTo>
                <a:close/>
              </a:path>
              <a:path w="968375" h="356870">
                <a:moveTo>
                  <a:pt x="647446" y="157480"/>
                </a:moveTo>
                <a:lnTo>
                  <a:pt x="644525" y="170180"/>
                </a:lnTo>
                <a:lnTo>
                  <a:pt x="695325" y="181609"/>
                </a:lnTo>
                <a:lnTo>
                  <a:pt x="684778" y="207009"/>
                </a:lnTo>
                <a:lnTo>
                  <a:pt x="669147" y="227330"/>
                </a:lnTo>
                <a:lnTo>
                  <a:pt x="648444" y="243839"/>
                </a:lnTo>
                <a:lnTo>
                  <a:pt x="622680" y="254000"/>
                </a:lnTo>
                <a:lnTo>
                  <a:pt x="625601" y="257809"/>
                </a:lnTo>
                <a:lnTo>
                  <a:pt x="628141" y="262889"/>
                </a:lnTo>
                <a:lnTo>
                  <a:pt x="630554" y="267969"/>
                </a:lnTo>
                <a:lnTo>
                  <a:pt x="650390" y="260350"/>
                </a:lnTo>
                <a:lnTo>
                  <a:pt x="667607" y="250189"/>
                </a:lnTo>
                <a:lnTo>
                  <a:pt x="682204" y="237489"/>
                </a:lnTo>
                <a:lnTo>
                  <a:pt x="694182" y="220980"/>
                </a:lnTo>
                <a:lnTo>
                  <a:pt x="710843" y="220980"/>
                </a:lnTo>
                <a:lnTo>
                  <a:pt x="701039" y="209550"/>
                </a:lnTo>
                <a:lnTo>
                  <a:pt x="703681" y="203200"/>
                </a:lnTo>
                <a:lnTo>
                  <a:pt x="706072" y="196850"/>
                </a:lnTo>
                <a:lnTo>
                  <a:pt x="708201" y="190500"/>
                </a:lnTo>
                <a:lnTo>
                  <a:pt x="710057" y="184150"/>
                </a:lnTo>
                <a:lnTo>
                  <a:pt x="770763" y="184150"/>
                </a:lnTo>
                <a:lnTo>
                  <a:pt x="771016" y="182880"/>
                </a:lnTo>
                <a:lnTo>
                  <a:pt x="713232" y="171450"/>
                </a:lnTo>
                <a:lnTo>
                  <a:pt x="714015" y="167639"/>
                </a:lnTo>
                <a:lnTo>
                  <a:pt x="698500" y="167639"/>
                </a:lnTo>
                <a:lnTo>
                  <a:pt x="647446" y="157480"/>
                </a:lnTo>
                <a:close/>
              </a:path>
              <a:path w="968375" h="356870">
                <a:moveTo>
                  <a:pt x="453824" y="205739"/>
                </a:moveTo>
                <a:lnTo>
                  <a:pt x="439420" y="205739"/>
                </a:lnTo>
                <a:lnTo>
                  <a:pt x="434086" y="231139"/>
                </a:lnTo>
                <a:lnTo>
                  <a:pt x="433197" y="236219"/>
                </a:lnTo>
                <a:lnTo>
                  <a:pt x="430784" y="238759"/>
                </a:lnTo>
                <a:lnTo>
                  <a:pt x="426720" y="241300"/>
                </a:lnTo>
                <a:lnTo>
                  <a:pt x="432688" y="256539"/>
                </a:lnTo>
                <a:lnTo>
                  <a:pt x="439800" y="254000"/>
                </a:lnTo>
                <a:lnTo>
                  <a:pt x="443484" y="254000"/>
                </a:lnTo>
                <a:lnTo>
                  <a:pt x="456148" y="251459"/>
                </a:lnTo>
                <a:lnTo>
                  <a:pt x="468598" y="250189"/>
                </a:lnTo>
                <a:lnTo>
                  <a:pt x="480810" y="247650"/>
                </a:lnTo>
                <a:lnTo>
                  <a:pt x="492760" y="246380"/>
                </a:lnTo>
                <a:lnTo>
                  <a:pt x="493649" y="241300"/>
                </a:lnTo>
                <a:lnTo>
                  <a:pt x="494506" y="237489"/>
                </a:lnTo>
                <a:lnTo>
                  <a:pt x="447166" y="237489"/>
                </a:lnTo>
                <a:lnTo>
                  <a:pt x="453824" y="205739"/>
                </a:lnTo>
                <a:close/>
              </a:path>
              <a:path w="968375" h="356870">
                <a:moveTo>
                  <a:pt x="869765" y="247650"/>
                </a:moveTo>
                <a:lnTo>
                  <a:pt x="832485" y="247650"/>
                </a:lnTo>
                <a:lnTo>
                  <a:pt x="868172" y="255269"/>
                </a:lnTo>
                <a:lnTo>
                  <a:pt x="869765" y="247650"/>
                </a:lnTo>
                <a:close/>
              </a:path>
              <a:path w="968375" h="356870">
                <a:moveTo>
                  <a:pt x="495935" y="229869"/>
                </a:moveTo>
                <a:lnTo>
                  <a:pt x="484385" y="232409"/>
                </a:lnTo>
                <a:lnTo>
                  <a:pt x="472408" y="233680"/>
                </a:lnTo>
                <a:lnTo>
                  <a:pt x="460001" y="236219"/>
                </a:lnTo>
                <a:lnTo>
                  <a:pt x="447166" y="237489"/>
                </a:lnTo>
                <a:lnTo>
                  <a:pt x="494506" y="237489"/>
                </a:lnTo>
                <a:lnTo>
                  <a:pt x="494791" y="236219"/>
                </a:lnTo>
                <a:lnTo>
                  <a:pt x="495935" y="229869"/>
                </a:lnTo>
                <a:close/>
              </a:path>
              <a:path w="968375" h="356870">
                <a:moveTo>
                  <a:pt x="309499" y="209550"/>
                </a:moveTo>
                <a:lnTo>
                  <a:pt x="309403" y="220980"/>
                </a:lnTo>
                <a:lnTo>
                  <a:pt x="309276" y="223519"/>
                </a:lnTo>
                <a:lnTo>
                  <a:pt x="308991" y="227330"/>
                </a:lnTo>
                <a:lnTo>
                  <a:pt x="317799" y="228600"/>
                </a:lnTo>
                <a:lnTo>
                  <a:pt x="325548" y="229869"/>
                </a:lnTo>
                <a:lnTo>
                  <a:pt x="332226" y="232409"/>
                </a:lnTo>
                <a:lnTo>
                  <a:pt x="337819" y="233680"/>
                </a:lnTo>
                <a:lnTo>
                  <a:pt x="347868" y="233680"/>
                </a:lnTo>
                <a:lnTo>
                  <a:pt x="355726" y="231139"/>
                </a:lnTo>
                <a:lnTo>
                  <a:pt x="361394" y="224789"/>
                </a:lnTo>
                <a:lnTo>
                  <a:pt x="363567" y="218439"/>
                </a:lnTo>
                <a:lnTo>
                  <a:pt x="344297" y="218439"/>
                </a:lnTo>
                <a:lnTo>
                  <a:pt x="336169" y="217169"/>
                </a:lnTo>
                <a:lnTo>
                  <a:pt x="331430" y="215900"/>
                </a:lnTo>
                <a:lnTo>
                  <a:pt x="325405" y="214630"/>
                </a:lnTo>
                <a:lnTo>
                  <a:pt x="318095" y="212089"/>
                </a:lnTo>
                <a:lnTo>
                  <a:pt x="309499" y="209550"/>
                </a:lnTo>
                <a:close/>
              </a:path>
              <a:path w="968375" h="356870">
                <a:moveTo>
                  <a:pt x="967601" y="214630"/>
                </a:moveTo>
                <a:lnTo>
                  <a:pt x="901953" y="214630"/>
                </a:lnTo>
                <a:lnTo>
                  <a:pt x="964946" y="227330"/>
                </a:lnTo>
                <a:lnTo>
                  <a:pt x="967601" y="214630"/>
                </a:lnTo>
                <a:close/>
              </a:path>
              <a:path w="968375" h="356870">
                <a:moveTo>
                  <a:pt x="399414" y="143509"/>
                </a:moveTo>
                <a:lnTo>
                  <a:pt x="396748" y="156209"/>
                </a:lnTo>
                <a:lnTo>
                  <a:pt x="469773" y="171450"/>
                </a:lnTo>
                <a:lnTo>
                  <a:pt x="451606" y="184150"/>
                </a:lnTo>
                <a:lnTo>
                  <a:pt x="431212" y="194309"/>
                </a:lnTo>
                <a:lnTo>
                  <a:pt x="408604" y="201930"/>
                </a:lnTo>
                <a:lnTo>
                  <a:pt x="383794" y="208280"/>
                </a:lnTo>
                <a:lnTo>
                  <a:pt x="386461" y="213359"/>
                </a:lnTo>
                <a:lnTo>
                  <a:pt x="388747" y="218439"/>
                </a:lnTo>
                <a:lnTo>
                  <a:pt x="390525" y="223519"/>
                </a:lnTo>
                <a:lnTo>
                  <a:pt x="403594" y="219709"/>
                </a:lnTo>
                <a:lnTo>
                  <a:pt x="416115" y="215900"/>
                </a:lnTo>
                <a:lnTo>
                  <a:pt x="428065" y="210819"/>
                </a:lnTo>
                <a:lnTo>
                  <a:pt x="439420" y="205739"/>
                </a:lnTo>
                <a:lnTo>
                  <a:pt x="453824" y="205739"/>
                </a:lnTo>
                <a:lnTo>
                  <a:pt x="455422" y="198119"/>
                </a:lnTo>
                <a:lnTo>
                  <a:pt x="462494" y="193039"/>
                </a:lnTo>
                <a:lnTo>
                  <a:pt x="469233" y="189230"/>
                </a:lnTo>
                <a:lnTo>
                  <a:pt x="475638" y="184150"/>
                </a:lnTo>
                <a:lnTo>
                  <a:pt x="481711" y="179069"/>
                </a:lnTo>
                <a:lnTo>
                  <a:pt x="495253" y="179069"/>
                </a:lnTo>
                <a:lnTo>
                  <a:pt x="494664" y="176530"/>
                </a:lnTo>
                <a:lnTo>
                  <a:pt x="556006" y="176530"/>
                </a:lnTo>
                <a:lnTo>
                  <a:pt x="496950" y="163830"/>
                </a:lnTo>
                <a:lnTo>
                  <a:pt x="497475" y="161289"/>
                </a:lnTo>
                <a:lnTo>
                  <a:pt x="482346" y="161289"/>
                </a:lnTo>
                <a:lnTo>
                  <a:pt x="399414" y="143509"/>
                </a:lnTo>
                <a:close/>
              </a:path>
              <a:path w="968375" h="356870">
                <a:moveTo>
                  <a:pt x="382143" y="58419"/>
                </a:moveTo>
                <a:lnTo>
                  <a:pt x="350900" y="207009"/>
                </a:lnTo>
                <a:lnTo>
                  <a:pt x="349250" y="215900"/>
                </a:lnTo>
                <a:lnTo>
                  <a:pt x="344297" y="218439"/>
                </a:lnTo>
                <a:lnTo>
                  <a:pt x="363567" y="218439"/>
                </a:lnTo>
                <a:lnTo>
                  <a:pt x="364870" y="214630"/>
                </a:lnTo>
                <a:lnTo>
                  <a:pt x="396875" y="60959"/>
                </a:lnTo>
                <a:lnTo>
                  <a:pt x="382143" y="58419"/>
                </a:lnTo>
                <a:close/>
              </a:path>
              <a:path w="968375" h="356870">
                <a:moveTo>
                  <a:pt x="266932" y="171450"/>
                </a:moveTo>
                <a:lnTo>
                  <a:pt x="249047" y="171450"/>
                </a:lnTo>
                <a:lnTo>
                  <a:pt x="257617" y="182880"/>
                </a:lnTo>
                <a:lnTo>
                  <a:pt x="265795" y="194309"/>
                </a:lnTo>
                <a:lnTo>
                  <a:pt x="273567" y="205739"/>
                </a:lnTo>
                <a:lnTo>
                  <a:pt x="280924" y="217169"/>
                </a:lnTo>
                <a:lnTo>
                  <a:pt x="295020" y="208280"/>
                </a:lnTo>
                <a:lnTo>
                  <a:pt x="285115" y="194309"/>
                </a:lnTo>
                <a:lnTo>
                  <a:pt x="275399" y="181609"/>
                </a:lnTo>
                <a:lnTo>
                  <a:pt x="266932" y="171450"/>
                </a:lnTo>
                <a:close/>
              </a:path>
              <a:path w="968375" h="356870">
                <a:moveTo>
                  <a:pt x="554101" y="196850"/>
                </a:moveTo>
                <a:lnTo>
                  <a:pt x="541720" y="200659"/>
                </a:lnTo>
                <a:lnTo>
                  <a:pt x="529923" y="205739"/>
                </a:lnTo>
                <a:lnTo>
                  <a:pt x="518721" y="209550"/>
                </a:lnTo>
                <a:lnTo>
                  <a:pt x="508126" y="212089"/>
                </a:lnTo>
                <a:lnTo>
                  <a:pt x="557022" y="212089"/>
                </a:lnTo>
                <a:lnTo>
                  <a:pt x="561594" y="210819"/>
                </a:lnTo>
                <a:lnTo>
                  <a:pt x="554101" y="196850"/>
                </a:lnTo>
                <a:close/>
              </a:path>
              <a:path w="968375" h="356870">
                <a:moveTo>
                  <a:pt x="265302" y="69850"/>
                </a:moveTo>
                <a:lnTo>
                  <a:pt x="252952" y="124459"/>
                </a:lnTo>
                <a:lnTo>
                  <a:pt x="234670" y="165100"/>
                </a:lnTo>
                <a:lnTo>
                  <a:pt x="188468" y="193039"/>
                </a:lnTo>
                <a:lnTo>
                  <a:pt x="191135" y="198119"/>
                </a:lnTo>
                <a:lnTo>
                  <a:pt x="193420" y="203200"/>
                </a:lnTo>
                <a:lnTo>
                  <a:pt x="195199" y="207009"/>
                </a:lnTo>
                <a:lnTo>
                  <a:pt x="211917" y="200659"/>
                </a:lnTo>
                <a:lnTo>
                  <a:pt x="226456" y="193039"/>
                </a:lnTo>
                <a:lnTo>
                  <a:pt x="238829" y="182880"/>
                </a:lnTo>
                <a:lnTo>
                  <a:pt x="249047" y="171450"/>
                </a:lnTo>
                <a:lnTo>
                  <a:pt x="266932" y="171450"/>
                </a:lnTo>
                <a:lnTo>
                  <a:pt x="265874" y="170180"/>
                </a:lnTo>
                <a:lnTo>
                  <a:pt x="256539" y="158750"/>
                </a:lnTo>
                <a:lnTo>
                  <a:pt x="261399" y="146050"/>
                </a:lnTo>
                <a:lnTo>
                  <a:pt x="266842" y="128269"/>
                </a:lnTo>
                <a:lnTo>
                  <a:pt x="272881" y="104139"/>
                </a:lnTo>
                <a:lnTo>
                  <a:pt x="279526" y="72389"/>
                </a:lnTo>
                <a:lnTo>
                  <a:pt x="265302" y="69850"/>
                </a:lnTo>
                <a:close/>
              </a:path>
              <a:path w="968375" h="356870">
                <a:moveTo>
                  <a:pt x="934085" y="170180"/>
                </a:moveTo>
                <a:lnTo>
                  <a:pt x="923163" y="177800"/>
                </a:lnTo>
                <a:lnTo>
                  <a:pt x="928663" y="185419"/>
                </a:lnTo>
                <a:lnTo>
                  <a:pt x="933926" y="191769"/>
                </a:lnTo>
                <a:lnTo>
                  <a:pt x="938950" y="199389"/>
                </a:lnTo>
                <a:lnTo>
                  <a:pt x="943737" y="207009"/>
                </a:lnTo>
                <a:lnTo>
                  <a:pt x="956563" y="198119"/>
                </a:lnTo>
                <a:lnTo>
                  <a:pt x="945324" y="182880"/>
                </a:lnTo>
                <a:lnTo>
                  <a:pt x="934085" y="170180"/>
                </a:lnTo>
                <a:close/>
              </a:path>
              <a:path w="968375" h="356870">
                <a:moveTo>
                  <a:pt x="770763" y="184150"/>
                </a:moveTo>
                <a:lnTo>
                  <a:pt x="710057" y="184150"/>
                </a:lnTo>
                <a:lnTo>
                  <a:pt x="768223" y="196850"/>
                </a:lnTo>
                <a:lnTo>
                  <a:pt x="770763" y="184150"/>
                </a:lnTo>
                <a:close/>
              </a:path>
              <a:path w="968375" h="356870">
                <a:moveTo>
                  <a:pt x="895476" y="160019"/>
                </a:moveTo>
                <a:lnTo>
                  <a:pt x="893714" y="170180"/>
                </a:lnTo>
                <a:lnTo>
                  <a:pt x="892047" y="179069"/>
                </a:lnTo>
                <a:lnTo>
                  <a:pt x="890476" y="187959"/>
                </a:lnTo>
                <a:lnTo>
                  <a:pt x="889000" y="196850"/>
                </a:lnTo>
                <a:lnTo>
                  <a:pt x="904922" y="196850"/>
                </a:lnTo>
                <a:lnTo>
                  <a:pt x="905831" y="191769"/>
                </a:lnTo>
                <a:lnTo>
                  <a:pt x="907542" y="181609"/>
                </a:lnTo>
                <a:lnTo>
                  <a:pt x="909347" y="172719"/>
                </a:lnTo>
                <a:lnTo>
                  <a:pt x="911225" y="163830"/>
                </a:lnTo>
                <a:lnTo>
                  <a:pt x="895476" y="160019"/>
                </a:lnTo>
                <a:close/>
              </a:path>
              <a:path w="968375" h="356870">
                <a:moveTo>
                  <a:pt x="556006" y="176530"/>
                </a:moveTo>
                <a:lnTo>
                  <a:pt x="494664" y="176530"/>
                </a:lnTo>
                <a:lnTo>
                  <a:pt x="576961" y="194309"/>
                </a:lnTo>
                <a:lnTo>
                  <a:pt x="579627" y="181609"/>
                </a:lnTo>
                <a:lnTo>
                  <a:pt x="556006" y="176530"/>
                </a:lnTo>
                <a:close/>
              </a:path>
              <a:path w="968375" h="356870">
                <a:moveTo>
                  <a:pt x="3048" y="137159"/>
                </a:moveTo>
                <a:lnTo>
                  <a:pt x="0" y="152400"/>
                </a:lnTo>
                <a:lnTo>
                  <a:pt x="184404" y="190500"/>
                </a:lnTo>
                <a:lnTo>
                  <a:pt x="187325" y="176530"/>
                </a:lnTo>
                <a:lnTo>
                  <a:pt x="112013" y="160019"/>
                </a:lnTo>
                <a:lnTo>
                  <a:pt x="112553" y="157480"/>
                </a:lnTo>
                <a:lnTo>
                  <a:pt x="96138" y="157480"/>
                </a:lnTo>
                <a:lnTo>
                  <a:pt x="49149" y="147319"/>
                </a:lnTo>
                <a:lnTo>
                  <a:pt x="49945" y="143509"/>
                </a:lnTo>
                <a:lnTo>
                  <a:pt x="33274" y="143509"/>
                </a:lnTo>
                <a:lnTo>
                  <a:pt x="3048" y="137159"/>
                </a:lnTo>
                <a:close/>
              </a:path>
              <a:path w="968375" h="356870">
                <a:moveTo>
                  <a:pt x="340487" y="66039"/>
                </a:moveTo>
                <a:lnTo>
                  <a:pt x="316738" y="180339"/>
                </a:lnTo>
                <a:lnTo>
                  <a:pt x="331216" y="184150"/>
                </a:lnTo>
                <a:lnTo>
                  <a:pt x="354964" y="69850"/>
                </a:lnTo>
                <a:lnTo>
                  <a:pt x="340487" y="66039"/>
                </a:lnTo>
                <a:close/>
              </a:path>
              <a:path w="968375" h="356870">
                <a:moveTo>
                  <a:pt x="312383" y="52069"/>
                </a:moveTo>
                <a:lnTo>
                  <a:pt x="247395" y="52069"/>
                </a:lnTo>
                <a:lnTo>
                  <a:pt x="301244" y="63500"/>
                </a:lnTo>
                <a:lnTo>
                  <a:pt x="279145" y="168909"/>
                </a:lnTo>
                <a:lnTo>
                  <a:pt x="293369" y="172719"/>
                </a:lnTo>
                <a:lnTo>
                  <a:pt x="318262" y="53339"/>
                </a:lnTo>
                <a:lnTo>
                  <a:pt x="312383" y="52069"/>
                </a:lnTo>
                <a:close/>
              </a:path>
              <a:path w="968375" h="356870">
                <a:moveTo>
                  <a:pt x="707516" y="124459"/>
                </a:moveTo>
                <a:lnTo>
                  <a:pt x="698500" y="167639"/>
                </a:lnTo>
                <a:lnTo>
                  <a:pt x="714015" y="167639"/>
                </a:lnTo>
                <a:lnTo>
                  <a:pt x="722376" y="127000"/>
                </a:lnTo>
                <a:lnTo>
                  <a:pt x="707516" y="124459"/>
                </a:lnTo>
                <a:close/>
              </a:path>
              <a:path w="968375" h="356870">
                <a:moveTo>
                  <a:pt x="419100" y="114300"/>
                </a:moveTo>
                <a:lnTo>
                  <a:pt x="416433" y="127000"/>
                </a:lnTo>
                <a:lnTo>
                  <a:pt x="486283" y="142239"/>
                </a:lnTo>
                <a:lnTo>
                  <a:pt x="482346" y="161289"/>
                </a:lnTo>
                <a:lnTo>
                  <a:pt x="497475" y="161289"/>
                </a:lnTo>
                <a:lnTo>
                  <a:pt x="500888" y="144780"/>
                </a:lnTo>
                <a:lnTo>
                  <a:pt x="561445" y="144780"/>
                </a:lnTo>
                <a:lnTo>
                  <a:pt x="503554" y="132080"/>
                </a:lnTo>
                <a:lnTo>
                  <a:pt x="504081" y="129539"/>
                </a:lnTo>
                <a:lnTo>
                  <a:pt x="488950" y="129539"/>
                </a:lnTo>
                <a:lnTo>
                  <a:pt x="419100" y="114300"/>
                </a:lnTo>
                <a:close/>
              </a:path>
              <a:path w="968375" h="356870">
                <a:moveTo>
                  <a:pt x="561445" y="144780"/>
                </a:moveTo>
                <a:lnTo>
                  <a:pt x="500888" y="144780"/>
                </a:lnTo>
                <a:lnTo>
                  <a:pt x="570484" y="160019"/>
                </a:lnTo>
                <a:lnTo>
                  <a:pt x="573024" y="147319"/>
                </a:lnTo>
                <a:lnTo>
                  <a:pt x="561445" y="144780"/>
                </a:lnTo>
                <a:close/>
              </a:path>
              <a:path w="968375" h="356870">
                <a:moveTo>
                  <a:pt x="235966" y="35559"/>
                </a:moveTo>
                <a:lnTo>
                  <a:pt x="211074" y="154939"/>
                </a:lnTo>
                <a:lnTo>
                  <a:pt x="225298" y="158750"/>
                </a:lnTo>
                <a:lnTo>
                  <a:pt x="247395" y="52069"/>
                </a:lnTo>
                <a:lnTo>
                  <a:pt x="312383" y="52069"/>
                </a:lnTo>
                <a:lnTo>
                  <a:pt x="235966" y="35559"/>
                </a:lnTo>
                <a:close/>
              </a:path>
              <a:path w="968375" h="356870">
                <a:moveTo>
                  <a:pt x="40767" y="0"/>
                </a:moveTo>
                <a:lnTo>
                  <a:pt x="37845" y="13969"/>
                </a:lnTo>
                <a:lnTo>
                  <a:pt x="122300" y="31750"/>
                </a:lnTo>
                <a:lnTo>
                  <a:pt x="96138" y="157480"/>
                </a:lnTo>
                <a:lnTo>
                  <a:pt x="112553" y="157480"/>
                </a:lnTo>
                <a:lnTo>
                  <a:pt x="125222" y="97789"/>
                </a:lnTo>
                <a:lnTo>
                  <a:pt x="189472" y="97789"/>
                </a:lnTo>
                <a:lnTo>
                  <a:pt x="189737" y="96519"/>
                </a:lnTo>
                <a:lnTo>
                  <a:pt x="128143" y="83819"/>
                </a:lnTo>
                <a:lnTo>
                  <a:pt x="138302" y="34289"/>
                </a:lnTo>
                <a:lnTo>
                  <a:pt x="209169" y="34289"/>
                </a:lnTo>
                <a:lnTo>
                  <a:pt x="40767" y="0"/>
                </a:lnTo>
                <a:close/>
              </a:path>
              <a:path w="968375" h="356870">
                <a:moveTo>
                  <a:pt x="622553" y="106680"/>
                </a:moveTo>
                <a:lnTo>
                  <a:pt x="609346" y="113030"/>
                </a:lnTo>
                <a:lnTo>
                  <a:pt x="614463" y="123189"/>
                </a:lnTo>
                <a:lnTo>
                  <a:pt x="619331" y="134619"/>
                </a:lnTo>
                <a:lnTo>
                  <a:pt x="623937" y="144780"/>
                </a:lnTo>
                <a:lnTo>
                  <a:pt x="628269" y="154939"/>
                </a:lnTo>
                <a:lnTo>
                  <a:pt x="643127" y="148589"/>
                </a:lnTo>
                <a:lnTo>
                  <a:pt x="638698" y="138430"/>
                </a:lnTo>
                <a:lnTo>
                  <a:pt x="633793" y="128269"/>
                </a:lnTo>
                <a:lnTo>
                  <a:pt x="628411" y="118109"/>
                </a:lnTo>
                <a:lnTo>
                  <a:pt x="622553" y="106680"/>
                </a:lnTo>
                <a:close/>
              </a:path>
              <a:path w="968375" h="356870">
                <a:moveTo>
                  <a:pt x="53975" y="44450"/>
                </a:moveTo>
                <a:lnTo>
                  <a:pt x="33274" y="143509"/>
                </a:lnTo>
                <a:lnTo>
                  <a:pt x="49945" y="143509"/>
                </a:lnTo>
                <a:lnTo>
                  <a:pt x="69850" y="48259"/>
                </a:lnTo>
                <a:lnTo>
                  <a:pt x="53975" y="44450"/>
                </a:lnTo>
                <a:close/>
              </a:path>
              <a:path w="968375" h="356870">
                <a:moveTo>
                  <a:pt x="574569" y="114300"/>
                </a:moveTo>
                <a:lnTo>
                  <a:pt x="507238" y="114300"/>
                </a:lnTo>
                <a:lnTo>
                  <a:pt x="584835" y="130809"/>
                </a:lnTo>
                <a:lnTo>
                  <a:pt x="587501" y="116839"/>
                </a:lnTo>
                <a:lnTo>
                  <a:pt x="574569" y="114300"/>
                </a:lnTo>
                <a:close/>
              </a:path>
              <a:path w="968375" h="356870">
                <a:moveTo>
                  <a:pt x="418211" y="82550"/>
                </a:moveTo>
                <a:lnTo>
                  <a:pt x="415544" y="95250"/>
                </a:lnTo>
                <a:lnTo>
                  <a:pt x="492633" y="110489"/>
                </a:lnTo>
                <a:lnTo>
                  <a:pt x="488950" y="129539"/>
                </a:lnTo>
                <a:lnTo>
                  <a:pt x="504081" y="129539"/>
                </a:lnTo>
                <a:lnTo>
                  <a:pt x="507238" y="114300"/>
                </a:lnTo>
                <a:lnTo>
                  <a:pt x="574569" y="114300"/>
                </a:lnTo>
                <a:lnTo>
                  <a:pt x="509904" y="101600"/>
                </a:lnTo>
                <a:lnTo>
                  <a:pt x="510714" y="97789"/>
                </a:lnTo>
                <a:lnTo>
                  <a:pt x="495300" y="97789"/>
                </a:lnTo>
                <a:lnTo>
                  <a:pt x="418211" y="82550"/>
                </a:lnTo>
                <a:close/>
              </a:path>
              <a:path w="968375" h="356870">
                <a:moveTo>
                  <a:pt x="189472" y="97789"/>
                </a:moveTo>
                <a:lnTo>
                  <a:pt x="125222" y="97789"/>
                </a:lnTo>
                <a:lnTo>
                  <a:pt x="186817" y="110489"/>
                </a:lnTo>
                <a:lnTo>
                  <a:pt x="189472" y="97789"/>
                </a:lnTo>
                <a:close/>
              </a:path>
              <a:path w="968375" h="356870">
                <a:moveTo>
                  <a:pt x="499617" y="77469"/>
                </a:moveTo>
                <a:lnTo>
                  <a:pt x="495300" y="97789"/>
                </a:lnTo>
                <a:lnTo>
                  <a:pt x="510714" y="97789"/>
                </a:lnTo>
                <a:lnTo>
                  <a:pt x="514223" y="81280"/>
                </a:lnTo>
                <a:lnTo>
                  <a:pt x="499617" y="77469"/>
                </a:lnTo>
                <a:close/>
              </a:path>
              <a:path w="968375" h="356870">
                <a:moveTo>
                  <a:pt x="209169" y="34289"/>
                </a:moveTo>
                <a:lnTo>
                  <a:pt x="138302" y="34289"/>
                </a:lnTo>
                <a:lnTo>
                  <a:pt x="206120" y="49530"/>
                </a:lnTo>
                <a:lnTo>
                  <a:pt x="209169" y="34289"/>
                </a:lnTo>
                <a:close/>
              </a:path>
            </a:pathLst>
          </a:custGeom>
          <a:solidFill>
            <a:srgbClr val="FFFFFF"/>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78" name="object 33"/>
          <p:cNvSpPr/>
          <p:nvPr/>
        </p:nvSpPr>
        <p:spPr>
          <a:xfrm>
            <a:off x="2389865" y="4740947"/>
            <a:ext cx="963041" cy="358263"/>
          </a:xfrm>
          <a:prstGeom prst="rect">
            <a:avLst/>
          </a:prstGeom>
          <a:blipFill>
            <a:blip r:embed="rId2" cstate="print"/>
            <a:stretch>
              <a:fillRect/>
            </a:stretch>
          </a:blip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80" name="object 34"/>
          <p:cNvSpPr/>
          <p:nvPr/>
        </p:nvSpPr>
        <p:spPr>
          <a:xfrm>
            <a:off x="5017114" y="4310658"/>
            <a:ext cx="1045210" cy="695960"/>
          </a:xfrm>
          <a:custGeom>
            <a:avLst/>
            <a:gdLst/>
            <a:ahLst/>
            <a:cxnLst/>
            <a:rect l="l" t="t" r="r" b="b"/>
            <a:pathLst>
              <a:path w="1045210" h="695960">
                <a:moveTo>
                  <a:pt x="138148" y="627379"/>
                </a:moveTo>
                <a:lnTo>
                  <a:pt x="120141" y="627379"/>
                </a:lnTo>
                <a:lnTo>
                  <a:pt x="135889" y="654049"/>
                </a:lnTo>
                <a:lnTo>
                  <a:pt x="140461" y="661669"/>
                </a:lnTo>
                <a:lnTo>
                  <a:pt x="139191" y="666749"/>
                </a:lnTo>
                <a:lnTo>
                  <a:pt x="132079" y="671829"/>
                </a:lnTo>
                <a:lnTo>
                  <a:pt x="126888" y="674369"/>
                </a:lnTo>
                <a:lnTo>
                  <a:pt x="121221" y="676909"/>
                </a:lnTo>
                <a:lnTo>
                  <a:pt x="115077" y="680719"/>
                </a:lnTo>
                <a:lnTo>
                  <a:pt x="108457" y="683259"/>
                </a:lnTo>
                <a:lnTo>
                  <a:pt x="112648" y="688339"/>
                </a:lnTo>
                <a:lnTo>
                  <a:pt x="116077" y="692149"/>
                </a:lnTo>
                <a:lnTo>
                  <a:pt x="118998" y="695959"/>
                </a:lnTo>
                <a:lnTo>
                  <a:pt x="151544" y="675639"/>
                </a:lnTo>
                <a:lnTo>
                  <a:pt x="155622" y="668019"/>
                </a:lnTo>
                <a:lnTo>
                  <a:pt x="155580" y="659129"/>
                </a:lnTo>
                <a:lnTo>
                  <a:pt x="151383" y="648969"/>
                </a:lnTo>
                <a:lnTo>
                  <a:pt x="138148" y="627379"/>
                </a:lnTo>
                <a:close/>
              </a:path>
              <a:path w="1045210" h="695960">
                <a:moveTo>
                  <a:pt x="141404" y="566419"/>
                </a:moveTo>
                <a:lnTo>
                  <a:pt x="126491" y="566419"/>
                </a:lnTo>
                <a:lnTo>
                  <a:pt x="106806" y="605789"/>
                </a:lnTo>
                <a:lnTo>
                  <a:pt x="112902" y="615949"/>
                </a:lnTo>
                <a:lnTo>
                  <a:pt x="37083" y="661669"/>
                </a:lnTo>
                <a:lnTo>
                  <a:pt x="44322" y="673099"/>
                </a:lnTo>
                <a:lnTo>
                  <a:pt x="120141" y="627379"/>
                </a:lnTo>
                <a:lnTo>
                  <a:pt x="138148" y="627379"/>
                </a:lnTo>
                <a:lnTo>
                  <a:pt x="133476" y="619759"/>
                </a:lnTo>
                <a:lnTo>
                  <a:pt x="154245" y="607059"/>
                </a:lnTo>
                <a:lnTo>
                  <a:pt x="126237" y="607059"/>
                </a:lnTo>
                <a:lnTo>
                  <a:pt x="123570" y="603249"/>
                </a:lnTo>
                <a:lnTo>
                  <a:pt x="141404" y="566419"/>
                </a:lnTo>
                <a:close/>
              </a:path>
              <a:path w="1045210" h="695960">
                <a:moveTo>
                  <a:pt x="55244" y="518159"/>
                </a:moveTo>
                <a:lnTo>
                  <a:pt x="48767" y="532129"/>
                </a:lnTo>
                <a:lnTo>
                  <a:pt x="55812" y="534669"/>
                </a:lnTo>
                <a:lnTo>
                  <a:pt x="62452" y="537209"/>
                </a:lnTo>
                <a:lnTo>
                  <a:pt x="68663" y="538479"/>
                </a:lnTo>
                <a:lnTo>
                  <a:pt x="74421" y="541019"/>
                </a:lnTo>
                <a:lnTo>
                  <a:pt x="0" y="586739"/>
                </a:lnTo>
                <a:lnTo>
                  <a:pt x="19938" y="619759"/>
                </a:lnTo>
                <a:lnTo>
                  <a:pt x="32892" y="612139"/>
                </a:lnTo>
                <a:lnTo>
                  <a:pt x="20192" y="590549"/>
                </a:lnTo>
                <a:lnTo>
                  <a:pt x="106467" y="538479"/>
                </a:lnTo>
                <a:lnTo>
                  <a:pt x="80009" y="538479"/>
                </a:lnTo>
                <a:lnTo>
                  <a:pt x="84581" y="528319"/>
                </a:lnTo>
                <a:lnTo>
                  <a:pt x="78104" y="525779"/>
                </a:lnTo>
                <a:lnTo>
                  <a:pt x="71056" y="523239"/>
                </a:lnTo>
                <a:lnTo>
                  <a:pt x="63436" y="520699"/>
                </a:lnTo>
                <a:lnTo>
                  <a:pt x="55244" y="518159"/>
                </a:lnTo>
                <a:close/>
              </a:path>
              <a:path w="1045210" h="695960">
                <a:moveTo>
                  <a:pt x="276478" y="552449"/>
                </a:moveTo>
                <a:lnTo>
                  <a:pt x="267815" y="566419"/>
                </a:lnTo>
                <a:lnTo>
                  <a:pt x="236346" y="612139"/>
                </a:lnTo>
                <a:lnTo>
                  <a:pt x="241553" y="614679"/>
                </a:lnTo>
                <a:lnTo>
                  <a:pt x="246506" y="617219"/>
                </a:lnTo>
                <a:lnTo>
                  <a:pt x="251078" y="619759"/>
                </a:lnTo>
                <a:lnTo>
                  <a:pt x="261504" y="603249"/>
                </a:lnTo>
                <a:lnTo>
                  <a:pt x="271430" y="588009"/>
                </a:lnTo>
                <a:lnTo>
                  <a:pt x="280832" y="572769"/>
                </a:lnTo>
                <a:lnTo>
                  <a:pt x="289686" y="558799"/>
                </a:lnTo>
                <a:lnTo>
                  <a:pt x="276478" y="552449"/>
                </a:lnTo>
                <a:close/>
              </a:path>
              <a:path w="1045210" h="695960">
                <a:moveTo>
                  <a:pt x="139064" y="542289"/>
                </a:moveTo>
                <a:lnTo>
                  <a:pt x="41020" y="601979"/>
                </a:lnTo>
                <a:lnTo>
                  <a:pt x="48259" y="613409"/>
                </a:lnTo>
                <a:lnTo>
                  <a:pt x="126491" y="566419"/>
                </a:lnTo>
                <a:lnTo>
                  <a:pt x="141404" y="566419"/>
                </a:lnTo>
                <a:lnTo>
                  <a:pt x="146938" y="554989"/>
                </a:lnTo>
                <a:lnTo>
                  <a:pt x="139064" y="542289"/>
                </a:lnTo>
                <a:close/>
              </a:path>
              <a:path w="1045210" h="695960">
                <a:moveTo>
                  <a:pt x="196850" y="565149"/>
                </a:moveTo>
                <a:lnTo>
                  <a:pt x="126237" y="607059"/>
                </a:lnTo>
                <a:lnTo>
                  <a:pt x="154245" y="607059"/>
                </a:lnTo>
                <a:lnTo>
                  <a:pt x="204088" y="576579"/>
                </a:lnTo>
                <a:lnTo>
                  <a:pt x="196850" y="565149"/>
                </a:lnTo>
                <a:close/>
              </a:path>
              <a:path w="1045210" h="695960">
                <a:moveTo>
                  <a:pt x="212470" y="426719"/>
                </a:moveTo>
                <a:lnTo>
                  <a:pt x="200532" y="433069"/>
                </a:lnTo>
                <a:lnTo>
                  <a:pt x="212597" y="453389"/>
                </a:lnTo>
                <a:lnTo>
                  <a:pt x="175132" y="476249"/>
                </a:lnTo>
                <a:lnTo>
                  <a:pt x="225678" y="560069"/>
                </a:lnTo>
                <a:lnTo>
                  <a:pt x="209930" y="568959"/>
                </a:lnTo>
                <a:lnTo>
                  <a:pt x="217169" y="581659"/>
                </a:lnTo>
                <a:lnTo>
                  <a:pt x="264996" y="552449"/>
                </a:lnTo>
                <a:lnTo>
                  <a:pt x="237616" y="552449"/>
                </a:lnTo>
                <a:lnTo>
                  <a:pt x="219455" y="521969"/>
                </a:lnTo>
                <a:lnTo>
                  <a:pt x="238601" y="510539"/>
                </a:lnTo>
                <a:lnTo>
                  <a:pt x="212216" y="510539"/>
                </a:lnTo>
                <a:lnTo>
                  <a:pt x="194309" y="481329"/>
                </a:lnTo>
                <a:lnTo>
                  <a:pt x="219836" y="464819"/>
                </a:lnTo>
                <a:lnTo>
                  <a:pt x="235767" y="464819"/>
                </a:lnTo>
                <a:lnTo>
                  <a:pt x="231901" y="458469"/>
                </a:lnTo>
                <a:lnTo>
                  <a:pt x="253174" y="445769"/>
                </a:lnTo>
                <a:lnTo>
                  <a:pt x="224662" y="445769"/>
                </a:lnTo>
                <a:lnTo>
                  <a:pt x="212470" y="426719"/>
                </a:lnTo>
                <a:close/>
              </a:path>
              <a:path w="1045210" h="695960">
                <a:moveTo>
                  <a:pt x="261461" y="506729"/>
                </a:moveTo>
                <a:lnTo>
                  <a:pt x="244982" y="506729"/>
                </a:lnTo>
                <a:lnTo>
                  <a:pt x="263143" y="537209"/>
                </a:lnTo>
                <a:lnTo>
                  <a:pt x="237616" y="552449"/>
                </a:lnTo>
                <a:lnTo>
                  <a:pt x="264996" y="552449"/>
                </a:lnTo>
                <a:lnTo>
                  <a:pt x="302425" y="529589"/>
                </a:lnTo>
                <a:lnTo>
                  <a:pt x="275081" y="529589"/>
                </a:lnTo>
                <a:lnTo>
                  <a:pt x="261461" y="506729"/>
                </a:lnTo>
                <a:close/>
              </a:path>
              <a:path w="1045210" h="695960">
                <a:moveTo>
                  <a:pt x="390143" y="518159"/>
                </a:moveTo>
                <a:lnTo>
                  <a:pt x="354726" y="523239"/>
                </a:lnTo>
                <a:lnTo>
                  <a:pt x="336905" y="524509"/>
                </a:lnTo>
                <a:lnTo>
                  <a:pt x="319023" y="527049"/>
                </a:lnTo>
                <a:lnTo>
                  <a:pt x="319277" y="542289"/>
                </a:lnTo>
                <a:lnTo>
                  <a:pt x="335992" y="539749"/>
                </a:lnTo>
                <a:lnTo>
                  <a:pt x="353552" y="538479"/>
                </a:lnTo>
                <a:lnTo>
                  <a:pt x="371945" y="535939"/>
                </a:lnTo>
                <a:lnTo>
                  <a:pt x="391159" y="534669"/>
                </a:lnTo>
                <a:lnTo>
                  <a:pt x="390143" y="518159"/>
                </a:lnTo>
                <a:close/>
              </a:path>
              <a:path w="1045210" h="695960">
                <a:moveTo>
                  <a:pt x="148208" y="496569"/>
                </a:moveTo>
                <a:lnTo>
                  <a:pt x="80009" y="538479"/>
                </a:lnTo>
                <a:lnTo>
                  <a:pt x="106467" y="538479"/>
                </a:lnTo>
                <a:lnTo>
                  <a:pt x="142239" y="516889"/>
                </a:lnTo>
                <a:lnTo>
                  <a:pt x="160400" y="516889"/>
                </a:lnTo>
                <a:lnTo>
                  <a:pt x="148208" y="496569"/>
                </a:lnTo>
                <a:close/>
              </a:path>
              <a:path w="1045210" h="695960">
                <a:moveTo>
                  <a:pt x="160400" y="516889"/>
                </a:moveTo>
                <a:lnTo>
                  <a:pt x="142239" y="516889"/>
                </a:lnTo>
                <a:lnTo>
                  <a:pt x="154939" y="537209"/>
                </a:lnTo>
                <a:lnTo>
                  <a:pt x="168020" y="529589"/>
                </a:lnTo>
                <a:lnTo>
                  <a:pt x="160400" y="516889"/>
                </a:lnTo>
                <a:close/>
              </a:path>
              <a:path w="1045210" h="695960">
                <a:moveTo>
                  <a:pt x="298957" y="483869"/>
                </a:moveTo>
                <a:lnTo>
                  <a:pt x="282447" y="483869"/>
                </a:lnTo>
                <a:lnTo>
                  <a:pt x="300735" y="514349"/>
                </a:lnTo>
                <a:lnTo>
                  <a:pt x="275081" y="529589"/>
                </a:lnTo>
                <a:lnTo>
                  <a:pt x="302425" y="529589"/>
                </a:lnTo>
                <a:lnTo>
                  <a:pt x="339855" y="506729"/>
                </a:lnTo>
                <a:lnTo>
                  <a:pt x="312673" y="506729"/>
                </a:lnTo>
                <a:lnTo>
                  <a:pt x="298957" y="483869"/>
                </a:lnTo>
                <a:close/>
              </a:path>
              <a:path w="1045210" h="695960">
                <a:moveTo>
                  <a:pt x="235767" y="464819"/>
                </a:moveTo>
                <a:lnTo>
                  <a:pt x="219836" y="464819"/>
                </a:lnTo>
                <a:lnTo>
                  <a:pt x="237743" y="495299"/>
                </a:lnTo>
                <a:lnTo>
                  <a:pt x="212216" y="510539"/>
                </a:lnTo>
                <a:lnTo>
                  <a:pt x="238601" y="510539"/>
                </a:lnTo>
                <a:lnTo>
                  <a:pt x="244982" y="506729"/>
                </a:lnTo>
                <a:lnTo>
                  <a:pt x="261461" y="506729"/>
                </a:lnTo>
                <a:lnTo>
                  <a:pt x="256920" y="499109"/>
                </a:lnTo>
                <a:lnTo>
                  <a:pt x="276066" y="487679"/>
                </a:lnTo>
                <a:lnTo>
                  <a:pt x="249681" y="487679"/>
                </a:lnTo>
                <a:lnTo>
                  <a:pt x="235767" y="464819"/>
                </a:lnTo>
                <a:close/>
              </a:path>
              <a:path w="1045210" h="695960">
                <a:moveTo>
                  <a:pt x="395278" y="421639"/>
                </a:moveTo>
                <a:lnTo>
                  <a:pt x="378586" y="421639"/>
                </a:lnTo>
                <a:lnTo>
                  <a:pt x="432307" y="510539"/>
                </a:lnTo>
                <a:lnTo>
                  <a:pt x="444626" y="502919"/>
                </a:lnTo>
                <a:lnTo>
                  <a:pt x="395278" y="421639"/>
                </a:lnTo>
                <a:close/>
              </a:path>
              <a:path w="1045210" h="695960">
                <a:moveTo>
                  <a:pt x="336141" y="461009"/>
                </a:moveTo>
                <a:lnTo>
                  <a:pt x="319913" y="461009"/>
                </a:lnTo>
                <a:lnTo>
                  <a:pt x="338200" y="491489"/>
                </a:lnTo>
                <a:lnTo>
                  <a:pt x="312673" y="506729"/>
                </a:lnTo>
                <a:lnTo>
                  <a:pt x="339855" y="506729"/>
                </a:lnTo>
                <a:lnTo>
                  <a:pt x="373125" y="486409"/>
                </a:lnTo>
                <a:lnTo>
                  <a:pt x="371517" y="483869"/>
                </a:lnTo>
                <a:lnTo>
                  <a:pt x="350138" y="483869"/>
                </a:lnTo>
                <a:lnTo>
                  <a:pt x="336141" y="461009"/>
                </a:lnTo>
                <a:close/>
              </a:path>
              <a:path w="1045210" h="695960">
                <a:moveTo>
                  <a:pt x="410725" y="347979"/>
                </a:moveTo>
                <a:lnTo>
                  <a:pt x="391667" y="347979"/>
                </a:lnTo>
                <a:lnTo>
                  <a:pt x="412714" y="373379"/>
                </a:lnTo>
                <a:lnTo>
                  <a:pt x="433927" y="394969"/>
                </a:lnTo>
                <a:lnTo>
                  <a:pt x="455283" y="410209"/>
                </a:lnTo>
                <a:lnTo>
                  <a:pt x="476757" y="420369"/>
                </a:lnTo>
                <a:lnTo>
                  <a:pt x="472086" y="435609"/>
                </a:lnTo>
                <a:lnTo>
                  <a:pt x="465296" y="450849"/>
                </a:lnTo>
                <a:lnTo>
                  <a:pt x="456362" y="468629"/>
                </a:lnTo>
                <a:lnTo>
                  <a:pt x="445261" y="486409"/>
                </a:lnTo>
                <a:lnTo>
                  <a:pt x="451484" y="487679"/>
                </a:lnTo>
                <a:lnTo>
                  <a:pt x="456945" y="490219"/>
                </a:lnTo>
                <a:lnTo>
                  <a:pt x="461644" y="492759"/>
                </a:lnTo>
                <a:lnTo>
                  <a:pt x="472128" y="474979"/>
                </a:lnTo>
                <a:lnTo>
                  <a:pt x="480552" y="457199"/>
                </a:lnTo>
                <a:lnTo>
                  <a:pt x="486951" y="441959"/>
                </a:lnTo>
                <a:lnTo>
                  <a:pt x="491363" y="425449"/>
                </a:lnTo>
                <a:lnTo>
                  <a:pt x="555243" y="425449"/>
                </a:lnTo>
                <a:lnTo>
                  <a:pt x="556259" y="419099"/>
                </a:lnTo>
                <a:lnTo>
                  <a:pt x="557275" y="414019"/>
                </a:lnTo>
                <a:lnTo>
                  <a:pt x="523938" y="414019"/>
                </a:lnTo>
                <a:lnTo>
                  <a:pt x="508456" y="412749"/>
                </a:lnTo>
                <a:lnTo>
                  <a:pt x="493902" y="410209"/>
                </a:lnTo>
                <a:lnTo>
                  <a:pt x="494076" y="405129"/>
                </a:lnTo>
                <a:lnTo>
                  <a:pt x="479297" y="405129"/>
                </a:lnTo>
                <a:lnTo>
                  <a:pt x="460271" y="394969"/>
                </a:lnTo>
                <a:lnTo>
                  <a:pt x="441483" y="380999"/>
                </a:lnTo>
                <a:lnTo>
                  <a:pt x="422933" y="363219"/>
                </a:lnTo>
                <a:lnTo>
                  <a:pt x="410725" y="347979"/>
                </a:lnTo>
                <a:close/>
              </a:path>
              <a:path w="1045210" h="695960">
                <a:moveTo>
                  <a:pt x="274005" y="443229"/>
                </a:moveTo>
                <a:lnTo>
                  <a:pt x="257428" y="443229"/>
                </a:lnTo>
                <a:lnTo>
                  <a:pt x="275208" y="472439"/>
                </a:lnTo>
                <a:lnTo>
                  <a:pt x="249681" y="487679"/>
                </a:lnTo>
                <a:lnTo>
                  <a:pt x="276066" y="487679"/>
                </a:lnTo>
                <a:lnTo>
                  <a:pt x="282447" y="483869"/>
                </a:lnTo>
                <a:lnTo>
                  <a:pt x="298957" y="483869"/>
                </a:lnTo>
                <a:lnTo>
                  <a:pt x="294385" y="476249"/>
                </a:lnTo>
                <a:lnTo>
                  <a:pt x="313531" y="464819"/>
                </a:lnTo>
                <a:lnTo>
                  <a:pt x="287146" y="464819"/>
                </a:lnTo>
                <a:lnTo>
                  <a:pt x="274005" y="443229"/>
                </a:lnTo>
                <a:close/>
              </a:path>
              <a:path w="1045210" h="695960">
                <a:moveTo>
                  <a:pt x="365886" y="474979"/>
                </a:moveTo>
                <a:lnTo>
                  <a:pt x="350138" y="483869"/>
                </a:lnTo>
                <a:lnTo>
                  <a:pt x="371517" y="483869"/>
                </a:lnTo>
                <a:lnTo>
                  <a:pt x="365886" y="474979"/>
                </a:lnTo>
                <a:close/>
              </a:path>
              <a:path w="1045210" h="695960">
                <a:moveTo>
                  <a:pt x="381253" y="397509"/>
                </a:moveTo>
                <a:lnTo>
                  <a:pt x="361568" y="397509"/>
                </a:lnTo>
                <a:lnTo>
                  <a:pt x="366162" y="416559"/>
                </a:lnTo>
                <a:lnTo>
                  <a:pt x="369268" y="434339"/>
                </a:lnTo>
                <a:lnTo>
                  <a:pt x="370873" y="452119"/>
                </a:lnTo>
                <a:lnTo>
                  <a:pt x="370966" y="469899"/>
                </a:lnTo>
                <a:lnTo>
                  <a:pt x="376046" y="472439"/>
                </a:lnTo>
                <a:lnTo>
                  <a:pt x="380745" y="476249"/>
                </a:lnTo>
                <a:lnTo>
                  <a:pt x="385063" y="480059"/>
                </a:lnTo>
                <a:lnTo>
                  <a:pt x="385063" y="464819"/>
                </a:lnTo>
                <a:lnTo>
                  <a:pt x="384111" y="452119"/>
                </a:lnTo>
                <a:lnTo>
                  <a:pt x="381920" y="436879"/>
                </a:lnTo>
                <a:lnTo>
                  <a:pt x="378586" y="421639"/>
                </a:lnTo>
                <a:lnTo>
                  <a:pt x="395278" y="421639"/>
                </a:lnTo>
                <a:lnTo>
                  <a:pt x="390651" y="414019"/>
                </a:lnTo>
                <a:lnTo>
                  <a:pt x="429101" y="414019"/>
                </a:lnTo>
                <a:lnTo>
                  <a:pt x="430148" y="410209"/>
                </a:lnTo>
                <a:lnTo>
                  <a:pt x="388873" y="410209"/>
                </a:lnTo>
                <a:lnTo>
                  <a:pt x="381253" y="397509"/>
                </a:lnTo>
                <a:close/>
              </a:path>
              <a:path w="1045210" h="695960">
                <a:moveTo>
                  <a:pt x="311257" y="420369"/>
                </a:moveTo>
                <a:lnTo>
                  <a:pt x="294893" y="420369"/>
                </a:lnTo>
                <a:lnTo>
                  <a:pt x="312673" y="449579"/>
                </a:lnTo>
                <a:lnTo>
                  <a:pt x="287146" y="464819"/>
                </a:lnTo>
                <a:lnTo>
                  <a:pt x="313531" y="464819"/>
                </a:lnTo>
                <a:lnTo>
                  <a:pt x="319913" y="461009"/>
                </a:lnTo>
                <a:lnTo>
                  <a:pt x="336141" y="461009"/>
                </a:lnTo>
                <a:lnTo>
                  <a:pt x="311257" y="420369"/>
                </a:lnTo>
                <a:close/>
              </a:path>
              <a:path w="1045210" h="695960">
                <a:moveTo>
                  <a:pt x="249935" y="403859"/>
                </a:moveTo>
                <a:lnTo>
                  <a:pt x="237997" y="410209"/>
                </a:lnTo>
                <a:lnTo>
                  <a:pt x="250189" y="430529"/>
                </a:lnTo>
                <a:lnTo>
                  <a:pt x="224662" y="445769"/>
                </a:lnTo>
                <a:lnTo>
                  <a:pt x="253174" y="445769"/>
                </a:lnTo>
                <a:lnTo>
                  <a:pt x="257428" y="443229"/>
                </a:lnTo>
                <a:lnTo>
                  <a:pt x="274005" y="443229"/>
                </a:lnTo>
                <a:lnTo>
                  <a:pt x="269366" y="435609"/>
                </a:lnTo>
                <a:lnTo>
                  <a:pt x="290639" y="422909"/>
                </a:lnTo>
                <a:lnTo>
                  <a:pt x="262127" y="422909"/>
                </a:lnTo>
                <a:lnTo>
                  <a:pt x="249935" y="403859"/>
                </a:lnTo>
                <a:close/>
              </a:path>
              <a:path w="1045210" h="695960">
                <a:moveTo>
                  <a:pt x="555243" y="425449"/>
                </a:moveTo>
                <a:lnTo>
                  <a:pt x="491363" y="425449"/>
                </a:lnTo>
                <a:lnTo>
                  <a:pt x="505557" y="429259"/>
                </a:lnTo>
                <a:lnTo>
                  <a:pt x="537422" y="431799"/>
                </a:lnTo>
                <a:lnTo>
                  <a:pt x="555116" y="430529"/>
                </a:lnTo>
                <a:lnTo>
                  <a:pt x="555243" y="425449"/>
                </a:lnTo>
                <a:close/>
              </a:path>
              <a:path w="1045210" h="695960">
                <a:moveTo>
                  <a:pt x="429101" y="414019"/>
                </a:moveTo>
                <a:lnTo>
                  <a:pt x="390651" y="414019"/>
                </a:lnTo>
                <a:lnTo>
                  <a:pt x="398918" y="415289"/>
                </a:lnTo>
                <a:lnTo>
                  <a:pt x="407542" y="419099"/>
                </a:lnTo>
                <a:lnTo>
                  <a:pt x="416548" y="421639"/>
                </a:lnTo>
                <a:lnTo>
                  <a:pt x="425957" y="425449"/>
                </a:lnTo>
                <a:lnTo>
                  <a:pt x="429101" y="414019"/>
                </a:lnTo>
                <a:close/>
              </a:path>
              <a:path w="1045210" h="695960">
                <a:moveTo>
                  <a:pt x="299592" y="401319"/>
                </a:moveTo>
                <a:lnTo>
                  <a:pt x="262127" y="422909"/>
                </a:lnTo>
                <a:lnTo>
                  <a:pt x="290639" y="422909"/>
                </a:lnTo>
                <a:lnTo>
                  <a:pt x="294893" y="420369"/>
                </a:lnTo>
                <a:lnTo>
                  <a:pt x="311257" y="420369"/>
                </a:lnTo>
                <a:lnTo>
                  <a:pt x="299592" y="401319"/>
                </a:lnTo>
                <a:close/>
              </a:path>
              <a:path w="1045210" h="695960">
                <a:moveTo>
                  <a:pt x="644931" y="351789"/>
                </a:moveTo>
                <a:lnTo>
                  <a:pt x="628903" y="351789"/>
                </a:lnTo>
                <a:lnTo>
                  <a:pt x="636142" y="363219"/>
                </a:lnTo>
                <a:lnTo>
                  <a:pt x="562101" y="408939"/>
                </a:lnTo>
                <a:lnTo>
                  <a:pt x="568197" y="417829"/>
                </a:lnTo>
                <a:lnTo>
                  <a:pt x="670041" y="356869"/>
                </a:lnTo>
                <a:lnTo>
                  <a:pt x="647826" y="356869"/>
                </a:lnTo>
                <a:lnTo>
                  <a:pt x="644931" y="351789"/>
                </a:lnTo>
                <a:close/>
              </a:path>
              <a:path w="1045210" h="695960">
                <a:moveTo>
                  <a:pt x="557783" y="411479"/>
                </a:moveTo>
                <a:lnTo>
                  <a:pt x="523938" y="414019"/>
                </a:lnTo>
                <a:lnTo>
                  <a:pt x="557275" y="414019"/>
                </a:lnTo>
                <a:lnTo>
                  <a:pt x="557783" y="411479"/>
                </a:lnTo>
                <a:close/>
              </a:path>
              <a:path w="1045210" h="695960">
                <a:moveTo>
                  <a:pt x="348360" y="344169"/>
                </a:moveTo>
                <a:lnTo>
                  <a:pt x="336041" y="350519"/>
                </a:lnTo>
                <a:lnTo>
                  <a:pt x="356869" y="384809"/>
                </a:lnTo>
                <a:lnTo>
                  <a:pt x="331596" y="400049"/>
                </a:lnTo>
                <a:lnTo>
                  <a:pt x="338454" y="411479"/>
                </a:lnTo>
                <a:lnTo>
                  <a:pt x="361568" y="397509"/>
                </a:lnTo>
                <a:lnTo>
                  <a:pt x="381253" y="397509"/>
                </a:lnTo>
                <a:lnTo>
                  <a:pt x="375919" y="388619"/>
                </a:lnTo>
                <a:lnTo>
                  <a:pt x="394207" y="378459"/>
                </a:lnTo>
                <a:lnTo>
                  <a:pt x="369061" y="378459"/>
                </a:lnTo>
                <a:lnTo>
                  <a:pt x="348360" y="344169"/>
                </a:lnTo>
                <a:close/>
              </a:path>
              <a:path w="1045210" h="695960">
                <a:moveTo>
                  <a:pt x="391921" y="400049"/>
                </a:moveTo>
                <a:lnTo>
                  <a:pt x="388873" y="410209"/>
                </a:lnTo>
                <a:lnTo>
                  <a:pt x="430148" y="410209"/>
                </a:lnTo>
                <a:lnTo>
                  <a:pt x="421979" y="407669"/>
                </a:lnTo>
                <a:lnTo>
                  <a:pt x="412892" y="405129"/>
                </a:lnTo>
                <a:lnTo>
                  <a:pt x="402877" y="402589"/>
                </a:lnTo>
                <a:lnTo>
                  <a:pt x="391921" y="400049"/>
                </a:lnTo>
                <a:close/>
              </a:path>
              <a:path w="1045210" h="695960">
                <a:moveTo>
                  <a:pt x="476621" y="307339"/>
                </a:moveTo>
                <a:lnTo>
                  <a:pt x="459739" y="307339"/>
                </a:lnTo>
                <a:lnTo>
                  <a:pt x="469832" y="334009"/>
                </a:lnTo>
                <a:lnTo>
                  <a:pt x="476472" y="359409"/>
                </a:lnTo>
                <a:lnTo>
                  <a:pt x="479459" y="380999"/>
                </a:lnTo>
                <a:lnTo>
                  <a:pt x="479541" y="388619"/>
                </a:lnTo>
                <a:lnTo>
                  <a:pt x="479297" y="405129"/>
                </a:lnTo>
                <a:lnTo>
                  <a:pt x="494076" y="405129"/>
                </a:lnTo>
                <a:lnTo>
                  <a:pt x="494811" y="383539"/>
                </a:lnTo>
                <a:lnTo>
                  <a:pt x="491648" y="356869"/>
                </a:lnTo>
                <a:lnTo>
                  <a:pt x="484437" y="327659"/>
                </a:lnTo>
                <a:lnTo>
                  <a:pt x="476621" y="307339"/>
                </a:lnTo>
                <a:close/>
              </a:path>
              <a:path w="1045210" h="695960">
                <a:moveTo>
                  <a:pt x="631051" y="328929"/>
                </a:moveTo>
                <a:lnTo>
                  <a:pt x="614933" y="328929"/>
                </a:lnTo>
                <a:lnTo>
                  <a:pt x="623188" y="341629"/>
                </a:lnTo>
                <a:lnTo>
                  <a:pt x="561720" y="379729"/>
                </a:lnTo>
                <a:lnTo>
                  <a:pt x="567435" y="388619"/>
                </a:lnTo>
                <a:lnTo>
                  <a:pt x="628903" y="351789"/>
                </a:lnTo>
                <a:lnTo>
                  <a:pt x="644931" y="351789"/>
                </a:lnTo>
                <a:lnTo>
                  <a:pt x="640588" y="344169"/>
                </a:lnTo>
                <a:lnTo>
                  <a:pt x="655455" y="335279"/>
                </a:lnTo>
                <a:lnTo>
                  <a:pt x="634745" y="335279"/>
                </a:lnTo>
                <a:lnTo>
                  <a:pt x="631051" y="328929"/>
                </a:lnTo>
                <a:close/>
              </a:path>
              <a:path w="1045210" h="695960">
                <a:moveTo>
                  <a:pt x="391921" y="364489"/>
                </a:moveTo>
                <a:lnTo>
                  <a:pt x="369061" y="378459"/>
                </a:lnTo>
                <a:lnTo>
                  <a:pt x="394207" y="378459"/>
                </a:lnTo>
                <a:lnTo>
                  <a:pt x="398779" y="375919"/>
                </a:lnTo>
                <a:lnTo>
                  <a:pt x="391921" y="364489"/>
                </a:lnTo>
                <a:close/>
              </a:path>
              <a:path w="1045210" h="695960">
                <a:moveTo>
                  <a:pt x="590183" y="261619"/>
                </a:moveTo>
                <a:lnTo>
                  <a:pt x="574547" y="261619"/>
                </a:lnTo>
                <a:lnTo>
                  <a:pt x="581659" y="273049"/>
                </a:lnTo>
                <a:lnTo>
                  <a:pt x="526668" y="307339"/>
                </a:lnTo>
                <a:lnTo>
                  <a:pt x="563498" y="367029"/>
                </a:lnTo>
                <a:lnTo>
                  <a:pt x="574801" y="360679"/>
                </a:lnTo>
                <a:lnTo>
                  <a:pt x="571245" y="354329"/>
                </a:lnTo>
                <a:lnTo>
                  <a:pt x="586536" y="345439"/>
                </a:lnTo>
                <a:lnTo>
                  <a:pt x="565657" y="345439"/>
                </a:lnTo>
                <a:lnTo>
                  <a:pt x="557148" y="331469"/>
                </a:lnTo>
                <a:lnTo>
                  <a:pt x="571711" y="322579"/>
                </a:lnTo>
                <a:lnTo>
                  <a:pt x="551941" y="322579"/>
                </a:lnTo>
                <a:lnTo>
                  <a:pt x="543686" y="309879"/>
                </a:lnTo>
                <a:lnTo>
                  <a:pt x="587375" y="283209"/>
                </a:lnTo>
                <a:lnTo>
                  <a:pt x="603503" y="283209"/>
                </a:lnTo>
                <a:lnTo>
                  <a:pt x="598931" y="275589"/>
                </a:lnTo>
                <a:lnTo>
                  <a:pt x="613663" y="266699"/>
                </a:lnTo>
                <a:lnTo>
                  <a:pt x="593343" y="266699"/>
                </a:lnTo>
                <a:lnTo>
                  <a:pt x="590183" y="261619"/>
                </a:lnTo>
                <a:close/>
              </a:path>
              <a:path w="1045210" h="695960">
                <a:moveTo>
                  <a:pt x="721232" y="312419"/>
                </a:moveTo>
                <a:lnTo>
                  <a:pt x="647826" y="356869"/>
                </a:lnTo>
                <a:lnTo>
                  <a:pt x="670041" y="356869"/>
                </a:lnTo>
                <a:lnTo>
                  <a:pt x="727328" y="322579"/>
                </a:lnTo>
                <a:lnTo>
                  <a:pt x="721232" y="312419"/>
                </a:lnTo>
                <a:close/>
              </a:path>
              <a:path w="1045210" h="695960">
                <a:moveTo>
                  <a:pt x="466089" y="287019"/>
                </a:moveTo>
                <a:lnTo>
                  <a:pt x="374268" y="342899"/>
                </a:lnTo>
                <a:lnTo>
                  <a:pt x="381634" y="354329"/>
                </a:lnTo>
                <a:lnTo>
                  <a:pt x="391667" y="347979"/>
                </a:lnTo>
                <a:lnTo>
                  <a:pt x="410725" y="347979"/>
                </a:lnTo>
                <a:lnTo>
                  <a:pt x="404621" y="340359"/>
                </a:lnTo>
                <a:lnTo>
                  <a:pt x="459739" y="307339"/>
                </a:lnTo>
                <a:lnTo>
                  <a:pt x="476621" y="307339"/>
                </a:lnTo>
                <a:lnTo>
                  <a:pt x="473201" y="298449"/>
                </a:lnTo>
                <a:lnTo>
                  <a:pt x="466089" y="287019"/>
                </a:lnTo>
                <a:close/>
              </a:path>
              <a:path w="1045210" h="695960">
                <a:moveTo>
                  <a:pt x="616330" y="304799"/>
                </a:moveTo>
                <a:lnTo>
                  <a:pt x="600836" y="304799"/>
                </a:lnTo>
                <a:lnTo>
                  <a:pt x="609218" y="318769"/>
                </a:lnTo>
                <a:lnTo>
                  <a:pt x="565657" y="345439"/>
                </a:lnTo>
                <a:lnTo>
                  <a:pt x="586536" y="345439"/>
                </a:lnTo>
                <a:lnTo>
                  <a:pt x="614933" y="328929"/>
                </a:lnTo>
                <a:lnTo>
                  <a:pt x="631051" y="328929"/>
                </a:lnTo>
                <a:lnTo>
                  <a:pt x="626617" y="321309"/>
                </a:lnTo>
                <a:lnTo>
                  <a:pt x="641307" y="312419"/>
                </a:lnTo>
                <a:lnTo>
                  <a:pt x="620902" y="312419"/>
                </a:lnTo>
                <a:lnTo>
                  <a:pt x="616330" y="304799"/>
                </a:lnTo>
                <a:close/>
              </a:path>
              <a:path w="1045210" h="695960">
                <a:moveTo>
                  <a:pt x="696340" y="297179"/>
                </a:moveTo>
                <a:lnTo>
                  <a:pt x="634745" y="335279"/>
                </a:lnTo>
                <a:lnTo>
                  <a:pt x="655455" y="335279"/>
                </a:lnTo>
                <a:lnTo>
                  <a:pt x="702182" y="307339"/>
                </a:lnTo>
                <a:lnTo>
                  <a:pt x="696340" y="297179"/>
                </a:lnTo>
                <a:close/>
              </a:path>
              <a:path w="1045210" h="695960">
                <a:moveTo>
                  <a:pt x="603503" y="283209"/>
                </a:moveTo>
                <a:lnTo>
                  <a:pt x="587375" y="283209"/>
                </a:lnTo>
                <a:lnTo>
                  <a:pt x="595629" y="297179"/>
                </a:lnTo>
                <a:lnTo>
                  <a:pt x="551941" y="322579"/>
                </a:lnTo>
                <a:lnTo>
                  <a:pt x="571711" y="322579"/>
                </a:lnTo>
                <a:lnTo>
                  <a:pt x="600836" y="304799"/>
                </a:lnTo>
                <a:lnTo>
                  <a:pt x="616330" y="304799"/>
                </a:lnTo>
                <a:lnTo>
                  <a:pt x="612520" y="298449"/>
                </a:lnTo>
                <a:lnTo>
                  <a:pt x="627210" y="289559"/>
                </a:lnTo>
                <a:lnTo>
                  <a:pt x="607313" y="289559"/>
                </a:lnTo>
                <a:lnTo>
                  <a:pt x="603503" y="283209"/>
                </a:lnTo>
                <a:close/>
              </a:path>
              <a:path w="1045210" h="695960">
                <a:moveTo>
                  <a:pt x="736175" y="242569"/>
                </a:moveTo>
                <a:lnTo>
                  <a:pt x="719327" y="242569"/>
                </a:lnTo>
                <a:lnTo>
                  <a:pt x="749680" y="293369"/>
                </a:lnTo>
                <a:lnTo>
                  <a:pt x="748791" y="297179"/>
                </a:lnTo>
                <a:lnTo>
                  <a:pt x="744092" y="299719"/>
                </a:lnTo>
                <a:lnTo>
                  <a:pt x="740917" y="302259"/>
                </a:lnTo>
                <a:lnTo>
                  <a:pt x="735964" y="304799"/>
                </a:lnTo>
                <a:lnTo>
                  <a:pt x="729233" y="307339"/>
                </a:lnTo>
                <a:lnTo>
                  <a:pt x="732789" y="312419"/>
                </a:lnTo>
                <a:lnTo>
                  <a:pt x="739647" y="320039"/>
                </a:lnTo>
                <a:lnTo>
                  <a:pt x="745743" y="316229"/>
                </a:lnTo>
                <a:lnTo>
                  <a:pt x="750823" y="313689"/>
                </a:lnTo>
                <a:lnTo>
                  <a:pt x="755141" y="311149"/>
                </a:lnTo>
                <a:lnTo>
                  <a:pt x="761499" y="304799"/>
                </a:lnTo>
                <a:lnTo>
                  <a:pt x="764571" y="298449"/>
                </a:lnTo>
                <a:lnTo>
                  <a:pt x="764357" y="292099"/>
                </a:lnTo>
                <a:lnTo>
                  <a:pt x="760856" y="283209"/>
                </a:lnTo>
                <a:lnTo>
                  <a:pt x="736175" y="242569"/>
                </a:lnTo>
                <a:close/>
              </a:path>
              <a:path w="1045210" h="695960">
                <a:moveTo>
                  <a:pt x="672420" y="271779"/>
                </a:moveTo>
                <a:lnTo>
                  <a:pt x="656589" y="271779"/>
                </a:lnTo>
                <a:lnTo>
                  <a:pt x="664971" y="285749"/>
                </a:lnTo>
                <a:lnTo>
                  <a:pt x="620902" y="312419"/>
                </a:lnTo>
                <a:lnTo>
                  <a:pt x="641307" y="312419"/>
                </a:lnTo>
                <a:lnTo>
                  <a:pt x="670686" y="294639"/>
                </a:lnTo>
                <a:lnTo>
                  <a:pt x="683158" y="294639"/>
                </a:lnTo>
                <a:lnTo>
                  <a:pt x="685418" y="293369"/>
                </a:lnTo>
                <a:lnTo>
                  <a:pt x="672420" y="271779"/>
                </a:lnTo>
                <a:close/>
              </a:path>
              <a:path w="1045210" h="695960">
                <a:moveTo>
                  <a:pt x="576556" y="238759"/>
                </a:moveTo>
                <a:lnTo>
                  <a:pt x="560831" y="238759"/>
                </a:lnTo>
                <a:lnTo>
                  <a:pt x="568578" y="251459"/>
                </a:lnTo>
                <a:lnTo>
                  <a:pt x="495807" y="295909"/>
                </a:lnTo>
                <a:lnTo>
                  <a:pt x="501776" y="306069"/>
                </a:lnTo>
                <a:lnTo>
                  <a:pt x="574547" y="261619"/>
                </a:lnTo>
                <a:lnTo>
                  <a:pt x="590183" y="261619"/>
                </a:lnTo>
                <a:lnTo>
                  <a:pt x="586231" y="255269"/>
                </a:lnTo>
                <a:lnTo>
                  <a:pt x="603010" y="245109"/>
                </a:lnTo>
                <a:lnTo>
                  <a:pt x="580135" y="245109"/>
                </a:lnTo>
                <a:lnTo>
                  <a:pt x="576556" y="238759"/>
                </a:lnTo>
                <a:close/>
              </a:path>
              <a:path w="1045210" h="695960">
                <a:moveTo>
                  <a:pt x="683158" y="294639"/>
                </a:moveTo>
                <a:lnTo>
                  <a:pt x="670686" y="294639"/>
                </a:lnTo>
                <a:lnTo>
                  <a:pt x="674115" y="299719"/>
                </a:lnTo>
                <a:lnTo>
                  <a:pt x="683158" y="294639"/>
                </a:lnTo>
                <a:close/>
              </a:path>
              <a:path w="1045210" h="695960">
                <a:moveTo>
                  <a:pt x="776757" y="196849"/>
                </a:moveTo>
                <a:lnTo>
                  <a:pt x="755522" y="196849"/>
                </a:lnTo>
                <a:lnTo>
                  <a:pt x="769717" y="208279"/>
                </a:lnTo>
                <a:lnTo>
                  <a:pt x="784113" y="218439"/>
                </a:lnTo>
                <a:lnTo>
                  <a:pt x="798724" y="226059"/>
                </a:lnTo>
                <a:lnTo>
                  <a:pt x="813561" y="231139"/>
                </a:lnTo>
                <a:lnTo>
                  <a:pt x="807055" y="245109"/>
                </a:lnTo>
                <a:lnTo>
                  <a:pt x="799131" y="259079"/>
                </a:lnTo>
                <a:lnTo>
                  <a:pt x="789755" y="271779"/>
                </a:lnTo>
                <a:lnTo>
                  <a:pt x="778890" y="285749"/>
                </a:lnTo>
                <a:lnTo>
                  <a:pt x="784859" y="288289"/>
                </a:lnTo>
                <a:lnTo>
                  <a:pt x="790066" y="289559"/>
                </a:lnTo>
                <a:lnTo>
                  <a:pt x="794384" y="292099"/>
                </a:lnTo>
                <a:lnTo>
                  <a:pt x="804602" y="278129"/>
                </a:lnTo>
                <a:lnTo>
                  <a:pt x="813546" y="262889"/>
                </a:lnTo>
                <a:lnTo>
                  <a:pt x="821227" y="248919"/>
                </a:lnTo>
                <a:lnTo>
                  <a:pt x="827658" y="234949"/>
                </a:lnTo>
                <a:lnTo>
                  <a:pt x="879832" y="234949"/>
                </a:lnTo>
                <a:lnTo>
                  <a:pt x="887856" y="233679"/>
                </a:lnTo>
                <a:lnTo>
                  <a:pt x="888491" y="228599"/>
                </a:lnTo>
                <a:lnTo>
                  <a:pt x="889698" y="220979"/>
                </a:lnTo>
                <a:lnTo>
                  <a:pt x="832484" y="220979"/>
                </a:lnTo>
                <a:lnTo>
                  <a:pt x="833198" y="217169"/>
                </a:lnTo>
                <a:lnTo>
                  <a:pt x="818388" y="217169"/>
                </a:lnTo>
                <a:lnTo>
                  <a:pt x="804884" y="213359"/>
                </a:lnTo>
                <a:lnTo>
                  <a:pt x="791987" y="207009"/>
                </a:lnTo>
                <a:lnTo>
                  <a:pt x="779686" y="199389"/>
                </a:lnTo>
                <a:lnTo>
                  <a:pt x="776757" y="196849"/>
                </a:lnTo>
                <a:close/>
              </a:path>
              <a:path w="1045210" h="695960">
                <a:moveTo>
                  <a:pt x="658656" y="248919"/>
                </a:moveTo>
                <a:lnTo>
                  <a:pt x="643127" y="248919"/>
                </a:lnTo>
                <a:lnTo>
                  <a:pt x="651382" y="262889"/>
                </a:lnTo>
                <a:lnTo>
                  <a:pt x="607313" y="289559"/>
                </a:lnTo>
                <a:lnTo>
                  <a:pt x="627210" y="289559"/>
                </a:lnTo>
                <a:lnTo>
                  <a:pt x="656589" y="271779"/>
                </a:lnTo>
                <a:lnTo>
                  <a:pt x="672420" y="271779"/>
                </a:lnTo>
                <a:lnTo>
                  <a:pt x="658656" y="248919"/>
                </a:lnTo>
                <a:close/>
              </a:path>
              <a:path w="1045210" h="695960">
                <a:moveTo>
                  <a:pt x="622172" y="182879"/>
                </a:moveTo>
                <a:lnTo>
                  <a:pt x="530697" y="243839"/>
                </a:lnTo>
                <a:lnTo>
                  <a:pt x="491997" y="267969"/>
                </a:lnTo>
                <a:lnTo>
                  <a:pt x="495300" y="271779"/>
                </a:lnTo>
                <a:lnTo>
                  <a:pt x="501014" y="276859"/>
                </a:lnTo>
                <a:lnTo>
                  <a:pt x="516397" y="267969"/>
                </a:lnTo>
                <a:lnTo>
                  <a:pt x="531494" y="257809"/>
                </a:lnTo>
                <a:lnTo>
                  <a:pt x="560831" y="238759"/>
                </a:lnTo>
                <a:lnTo>
                  <a:pt x="576556" y="238759"/>
                </a:lnTo>
                <a:lnTo>
                  <a:pt x="572261" y="231139"/>
                </a:lnTo>
                <a:lnTo>
                  <a:pt x="587357" y="222249"/>
                </a:lnTo>
                <a:lnTo>
                  <a:pt x="602154" y="212089"/>
                </a:lnTo>
                <a:lnTo>
                  <a:pt x="616642" y="201929"/>
                </a:lnTo>
                <a:lnTo>
                  <a:pt x="630808" y="193039"/>
                </a:lnTo>
                <a:lnTo>
                  <a:pt x="622172" y="182879"/>
                </a:lnTo>
                <a:close/>
              </a:path>
              <a:path w="1045210" h="695960">
                <a:moveTo>
                  <a:pt x="648715" y="232409"/>
                </a:moveTo>
                <a:lnTo>
                  <a:pt x="593343" y="266699"/>
                </a:lnTo>
                <a:lnTo>
                  <a:pt x="613663" y="266699"/>
                </a:lnTo>
                <a:lnTo>
                  <a:pt x="643127" y="248919"/>
                </a:lnTo>
                <a:lnTo>
                  <a:pt x="658656" y="248919"/>
                </a:lnTo>
                <a:lnTo>
                  <a:pt x="648715" y="232409"/>
                </a:lnTo>
                <a:close/>
              </a:path>
              <a:path w="1045210" h="695960">
                <a:moveTo>
                  <a:pt x="707516" y="195579"/>
                </a:moveTo>
                <a:lnTo>
                  <a:pt x="690371" y="195579"/>
                </a:lnTo>
                <a:lnTo>
                  <a:pt x="711453" y="229869"/>
                </a:lnTo>
                <a:lnTo>
                  <a:pt x="706739" y="234949"/>
                </a:lnTo>
                <a:lnTo>
                  <a:pt x="697023" y="246379"/>
                </a:lnTo>
                <a:lnTo>
                  <a:pt x="692022" y="251459"/>
                </a:lnTo>
                <a:lnTo>
                  <a:pt x="701801" y="264159"/>
                </a:lnTo>
                <a:lnTo>
                  <a:pt x="710564" y="253999"/>
                </a:lnTo>
                <a:lnTo>
                  <a:pt x="719327" y="242569"/>
                </a:lnTo>
                <a:lnTo>
                  <a:pt x="736175" y="242569"/>
                </a:lnTo>
                <a:lnTo>
                  <a:pt x="729233" y="231139"/>
                </a:lnTo>
                <a:lnTo>
                  <a:pt x="739139" y="219709"/>
                </a:lnTo>
                <a:lnTo>
                  <a:pt x="740378" y="218439"/>
                </a:lnTo>
                <a:lnTo>
                  <a:pt x="721613" y="218439"/>
                </a:lnTo>
                <a:lnTo>
                  <a:pt x="707516" y="195579"/>
                </a:lnTo>
                <a:close/>
              </a:path>
              <a:path w="1045210" h="695960">
                <a:moveTo>
                  <a:pt x="653541" y="200659"/>
                </a:moveTo>
                <a:lnTo>
                  <a:pt x="580135" y="245109"/>
                </a:lnTo>
                <a:lnTo>
                  <a:pt x="603010" y="245109"/>
                </a:lnTo>
                <a:lnTo>
                  <a:pt x="659638" y="210819"/>
                </a:lnTo>
                <a:lnTo>
                  <a:pt x="653541" y="200659"/>
                </a:lnTo>
                <a:close/>
              </a:path>
              <a:path w="1045210" h="695960">
                <a:moveTo>
                  <a:pt x="879832" y="234949"/>
                </a:moveTo>
                <a:lnTo>
                  <a:pt x="827658" y="234949"/>
                </a:lnTo>
                <a:lnTo>
                  <a:pt x="841708" y="236219"/>
                </a:lnTo>
                <a:lnTo>
                  <a:pt x="871807" y="236219"/>
                </a:lnTo>
                <a:lnTo>
                  <a:pt x="879832" y="234949"/>
                </a:lnTo>
                <a:close/>
              </a:path>
              <a:path w="1045210" h="695960">
                <a:moveTo>
                  <a:pt x="890651" y="214629"/>
                </a:moveTo>
                <a:lnTo>
                  <a:pt x="875240" y="218439"/>
                </a:lnTo>
                <a:lnTo>
                  <a:pt x="860424" y="220979"/>
                </a:lnTo>
                <a:lnTo>
                  <a:pt x="889698" y="220979"/>
                </a:lnTo>
                <a:lnTo>
                  <a:pt x="890651" y="214629"/>
                </a:lnTo>
                <a:close/>
              </a:path>
              <a:path w="1045210" h="695960">
                <a:moveTo>
                  <a:pt x="736091" y="201929"/>
                </a:moveTo>
                <a:lnTo>
                  <a:pt x="731392" y="207009"/>
                </a:lnTo>
                <a:lnTo>
                  <a:pt x="721613" y="218439"/>
                </a:lnTo>
                <a:lnTo>
                  <a:pt x="740378" y="218439"/>
                </a:lnTo>
                <a:lnTo>
                  <a:pt x="744092" y="214629"/>
                </a:lnTo>
                <a:lnTo>
                  <a:pt x="741933" y="210819"/>
                </a:lnTo>
                <a:lnTo>
                  <a:pt x="739266" y="207009"/>
                </a:lnTo>
                <a:lnTo>
                  <a:pt x="736091" y="201929"/>
                </a:lnTo>
                <a:close/>
              </a:path>
              <a:path w="1045210" h="695960">
                <a:moveTo>
                  <a:pt x="834532" y="157479"/>
                </a:moveTo>
                <a:lnTo>
                  <a:pt x="819657" y="157479"/>
                </a:lnTo>
                <a:lnTo>
                  <a:pt x="822156" y="172719"/>
                </a:lnTo>
                <a:lnTo>
                  <a:pt x="822575" y="182879"/>
                </a:lnTo>
                <a:lnTo>
                  <a:pt x="822681" y="189229"/>
                </a:lnTo>
                <a:lnTo>
                  <a:pt x="821533" y="203199"/>
                </a:lnTo>
                <a:lnTo>
                  <a:pt x="818388" y="217169"/>
                </a:lnTo>
                <a:lnTo>
                  <a:pt x="833198" y="217169"/>
                </a:lnTo>
                <a:lnTo>
                  <a:pt x="835816" y="203199"/>
                </a:lnTo>
                <a:lnTo>
                  <a:pt x="836866" y="187959"/>
                </a:lnTo>
                <a:lnTo>
                  <a:pt x="836913" y="182879"/>
                </a:lnTo>
                <a:lnTo>
                  <a:pt x="836146" y="167639"/>
                </a:lnTo>
                <a:lnTo>
                  <a:pt x="834532" y="157479"/>
                </a:lnTo>
                <a:close/>
              </a:path>
              <a:path w="1045210" h="695960">
                <a:moveTo>
                  <a:pt x="677163" y="146049"/>
                </a:moveTo>
                <a:lnTo>
                  <a:pt x="664717" y="152399"/>
                </a:lnTo>
                <a:lnTo>
                  <a:pt x="683640" y="184149"/>
                </a:lnTo>
                <a:lnTo>
                  <a:pt x="662177" y="196849"/>
                </a:lnTo>
                <a:lnTo>
                  <a:pt x="668908" y="208279"/>
                </a:lnTo>
                <a:lnTo>
                  <a:pt x="690371" y="195579"/>
                </a:lnTo>
                <a:lnTo>
                  <a:pt x="707516" y="195579"/>
                </a:lnTo>
                <a:lnTo>
                  <a:pt x="702817" y="187959"/>
                </a:lnTo>
                <a:lnTo>
                  <a:pt x="721740" y="176529"/>
                </a:lnTo>
                <a:lnTo>
                  <a:pt x="696086" y="176529"/>
                </a:lnTo>
                <a:lnTo>
                  <a:pt x="677163" y="146049"/>
                </a:lnTo>
                <a:close/>
              </a:path>
              <a:path w="1045210" h="695960">
                <a:moveTo>
                  <a:pt x="782370" y="142239"/>
                </a:moveTo>
                <a:lnTo>
                  <a:pt x="764920" y="142239"/>
                </a:lnTo>
                <a:lnTo>
                  <a:pt x="779906" y="167639"/>
                </a:lnTo>
                <a:lnTo>
                  <a:pt x="738377" y="193039"/>
                </a:lnTo>
                <a:lnTo>
                  <a:pt x="744854" y="203199"/>
                </a:lnTo>
                <a:lnTo>
                  <a:pt x="755522" y="196849"/>
                </a:lnTo>
                <a:lnTo>
                  <a:pt x="776757" y="196849"/>
                </a:lnTo>
                <a:lnTo>
                  <a:pt x="767968" y="189229"/>
                </a:lnTo>
                <a:lnTo>
                  <a:pt x="815522" y="160019"/>
                </a:lnTo>
                <a:lnTo>
                  <a:pt x="792860" y="160019"/>
                </a:lnTo>
                <a:lnTo>
                  <a:pt x="782370" y="142239"/>
                </a:lnTo>
                <a:close/>
              </a:path>
              <a:path w="1045210" h="695960">
                <a:moveTo>
                  <a:pt x="930685" y="74929"/>
                </a:moveTo>
                <a:lnTo>
                  <a:pt x="904747" y="74929"/>
                </a:lnTo>
                <a:lnTo>
                  <a:pt x="904557" y="106679"/>
                </a:lnTo>
                <a:lnTo>
                  <a:pt x="900938" y="137159"/>
                </a:lnTo>
                <a:lnTo>
                  <a:pt x="893889" y="166369"/>
                </a:lnTo>
                <a:lnTo>
                  <a:pt x="883411" y="195579"/>
                </a:lnTo>
                <a:lnTo>
                  <a:pt x="890015" y="198119"/>
                </a:lnTo>
                <a:lnTo>
                  <a:pt x="895603" y="200659"/>
                </a:lnTo>
                <a:lnTo>
                  <a:pt x="900176" y="203199"/>
                </a:lnTo>
                <a:lnTo>
                  <a:pt x="909657" y="171449"/>
                </a:lnTo>
                <a:lnTo>
                  <a:pt x="915447" y="140969"/>
                </a:lnTo>
                <a:lnTo>
                  <a:pt x="917394" y="113029"/>
                </a:lnTo>
                <a:lnTo>
                  <a:pt x="917317" y="105409"/>
                </a:lnTo>
                <a:lnTo>
                  <a:pt x="916051" y="80009"/>
                </a:lnTo>
                <a:lnTo>
                  <a:pt x="933791" y="80009"/>
                </a:lnTo>
                <a:lnTo>
                  <a:pt x="930685" y="74929"/>
                </a:lnTo>
                <a:close/>
              </a:path>
              <a:path w="1045210" h="695960">
                <a:moveTo>
                  <a:pt x="933791" y="80009"/>
                </a:moveTo>
                <a:lnTo>
                  <a:pt x="916051" y="80009"/>
                </a:lnTo>
                <a:lnTo>
                  <a:pt x="976756" y="180339"/>
                </a:lnTo>
                <a:lnTo>
                  <a:pt x="989710" y="171449"/>
                </a:lnTo>
                <a:lnTo>
                  <a:pt x="933791" y="80009"/>
                </a:lnTo>
                <a:close/>
              </a:path>
              <a:path w="1045210" h="695960">
                <a:moveTo>
                  <a:pt x="715009" y="165099"/>
                </a:moveTo>
                <a:lnTo>
                  <a:pt x="696086" y="176529"/>
                </a:lnTo>
                <a:lnTo>
                  <a:pt x="721740" y="176529"/>
                </a:lnTo>
                <a:lnTo>
                  <a:pt x="715009" y="165099"/>
                </a:lnTo>
                <a:close/>
              </a:path>
              <a:path w="1045210" h="695960">
                <a:moveTo>
                  <a:pt x="754888" y="96519"/>
                </a:moveTo>
                <a:lnTo>
                  <a:pt x="742060" y="105409"/>
                </a:lnTo>
                <a:lnTo>
                  <a:pt x="757808" y="130809"/>
                </a:lnTo>
                <a:lnTo>
                  <a:pt x="715517" y="156209"/>
                </a:lnTo>
                <a:lnTo>
                  <a:pt x="722756" y="167639"/>
                </a:lnTo>
                <a:lnTo>
                  <a:pt x="764920" y="142239"/>
                </a:lnTo>
                <a:lnTo>
                  <a:pt x="782370" y="142239"/>
                </a:lnTo>
                <a:lnTo>
                  <a:pt x="777875" y="134619"/>
                </a:lnTo>
                <a:lnTo>
                  <a:pt x="796707" y="123189"/>
                </a:lnTo>
                <a:lnTo>
                  <a:pt x="770635" y="123189"/>
                </a:lnTo>
                <a:lnTo>
                  <a:pt x="754888" y="96519"/>
                </a:lnTo>
                <a:close/>
              </a:path>
              <a:path w="1045210" h="695960">
                <a:moveTo>
                  <a:pt x="827277" y="138429"/>
                </a:moveTo>
                <a:lnTo>
                  <a:pt x="792860" y="160019"/>
                </a:lnTo>
                <a:lnTo>
                  <a:pt x="815522" y="160019"/>
                </a:lnTo>
                <a:lnTo>
                  <a:pt x="819657" y="157479"/>
                </a:lnTo>
                <a:lnTo>
                  <a:pt x="834532" y="157479"/>
                </a:lnTo>
                <a:lnTo>
                  <a:pt x="833119" y="148589"/>
                </a:lnTo>
                <a:lnTo>
                  <a:pt x="827277" y="138429"/>
                </a:lnTo>
                <a:close/>
              </a:path>
              <a:path w="1045210" h="695960">
                <a:moveTo>
                  <a:pt x="814704" y="96519"/>
                </a:moveTo>
                <a:lnTo>
                  <a:pt x="770635" y="123189"/>
                </a:lnTo>
                <a:lnTo>
                  <a:pt x="796707" y="123189"/>
                </a:lnTo>
                <a:lnTo>
                  <a:pt x="821816" y="107949"/>
                </a:lnTo>
                <a:lnTo>
                  <a:pt x="814704" y="96519"/>
                </a:lnTo>
                <a:close/>
              </a:path>
              <a:path w="1045210" h="695960">
                <a:moveTo>
                  <a:pt x="893063" y="12699"/>
                </a:moveTo>
                <a:lnTo>
                  <a:pt x="880109" y="20319"/>
                </a:lnTo>
                <a:lnTo>
                  <a:pt x="903858" y="59689"/>
                </a:lnTo>
                <a:lnTo>
                  <a:pt x="833501" y="101599"/>
                </a:lnTo>
                <a:lnTo>
                  <a:pt x="840739" y="114299"/>
                </a:lnTo>
                <a:lnTo>
                  <a:pt x="904747" y="74929"/>
                </a:lnTo>
                <a:lnTo>
                  <a:pt x="930685" y="74929"/>
                </a:lnTo>
                <a:lnTo>
                  <a:pt x="929131" y="72389"/>
                </a:lnTo>
                <a:lnTo>
                  <a:pt x="952405" y="72389"/>
                </a:lnTo>
                <a:lnTo>
                  <a:pt x="929893" y="59689"/>
                </a:lnTo>
                <a:lnTo>
                  <a:pt x="942430" y="52069"/>
                </a:lnTo>
                <a:lnTo>
                  <a:pt x="916813" y="52069"/>
                </a:lnTo>
                <a:lnTo>
                  <a:pt x="893063" y="12699"/>
                </a:lnTo>
                <a:close/>
              </a:path>
              <a:path w="1045210" h="695960">
                <a:moveTo>
                  <a:pt x="952405" y="72389"/>
                </a:moveTo>
                <a:lnTo>
                  <a:pt x="929131" y="72389"/>
                </a:lnTo>
                <a:lnTo>
                  <a:pt x="957139" y="88899"/>
                </a:lnTo>
                <a:lnTo>
                  <a:pt x="985361" y="101599"/>
                </a:lnTo>
                <a:lnTo>
                  <a:pt x="1013821" y="109219"/>
                </a:lnTo>
                <a:lnTo>
                  <a:pt x="1042542" y="113029"/>
                </a:lnTo>
                <a:lnTo>
                  <a:pt x="1042923" y="107949"/>
                </a:lnTo>
                <a:lnTo>
                  <a:pt x="1043813" y="101599"/>
                </a:lnTo>
                <a:lnTo>
                  <a:pt x="1044955" y="93979"/>
                </a:lnTo>
                <a:lnTo>
                  <a:pt x="1016690" y="92709"/>
                </a:lnTo>
                <a:lnTo>
                  <a:pt x="988091" y="86359"/>
                </a:lnTo>
                <a:lnTo>
                  <a:pt x="959159" y="76199"/>
                </a:lnTo>
                <a:lnTo>
                  <a:pt x="952405" y="72389"/>
                </a:lnTo>
                <a:close/>
              </a:path>
              <a:path w="1045210" h="695960">
                <a:moveTo>
                  <a:pt x="987425" y="8889"/>
                </a:moveTo>
                <a:lnTo>
                  <a:pt x="916813" y="52069"/>
                </a:lnTo>
                <a:lnTo>
                  <a:pt x="942430" y="52069"/>
                </a:lnTo>
                <a:lnTo>
                  <a:pt x="994663" y="20319"/>
                </a:lnTo>
                <a:lnTo>
                  <a:pt x="987425" y="8889"/>
                </a:lnTo>
                <a:close/>
              </a:path>
              <a:path w="1045210" h="695960">
                <a:moveTo>
                  <a:pt x="918717" y="0"/>
                </a:moveTo>
                <a:lnTo>
                  <a:pt x="915923" y="13969"/>
                </a:lnTo>
                <a:lnTo>
                  <a:pt x="946052" y="17779"/>
                </a:lnTo>
                <a:lnTo>
                  <a:pt x="956309" y="20319"/>
                </a:lnTo>
                <a:lnTo>
                  <a:pt x="959230" y="5079"/>
                </a:lnTo>
                <a:lnTo>
                  <a:pt x="948918" y="2539"/>
                </a:lnTo>
                <a:lnTo>
                  <a:pt x="938736" y="1269"/>
                </a:lnTo>
                <a:lnTo>
                  <a:pt x="928673" y="1269"/>
                </a:lnTo>
                <a:lnTo>
                  <a:pt x="918717" y="0"/>
                </a:lnTo>
                <a:close/>
              </a:path>
            </a:pathLst>
          </a:custGeom>
          <a:solidFill>
            <a:srgbClr val="FFFFFF"/>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82" name="object 35"/>
          <p:cNvSpPr/>
          <p:nvPr/>
        </p:nvSpPr>
        <p:spPr>
          <a:xfrm>
            <a:off x="3949805" y="1638764"/>
            <a:ext cx="307339" cy="367156"/>
          </a:xfrm>
          <a:prstGeom prst="rect">
            <a:avLst/>
          </a:prstGeom>
          <a:blipFill>
            <a:blip r:embed="rId3" cstate="print"/>
            <a:stretch>
              <a:fillRect/>
            </a:stretch>
          </a:blip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84" name="object 36"/>
          <p:cNvSpPr/>
          <p:nvPr/>
        </p:nvSpPr>
        <p:spPr>
          <a:xfrm>
            <a:off x="3614398" y="1645495"/>
            <a:ext cx="252730" cy="384556"/>
          </a:xfrm>
          <a:prstGeom prst="rect">
            <a:avLst/>
          </a:prstGeom>
          <a:blipFill>
            <a:blip r:embed="rId4" cstate="print"/>
            <a:stretch>
              <a:fillRect/>
            </a:stretch>
          </a:blip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86" name="object 37"/>
          <p:cNvSpPr txBox="1"/>
          <p:nvPr/>
        </p:nvSpPr>
        <p:spPr>
          <a:xfrm>
            <a:off x="7611615" y="843252"/>
            <a:ext cx="3651885" cy="727122"/>
          </a:xfrm>
          <a:prstGeom prst="rect">
            <a:avLst/>
          </a:prstGeom>
        </p:spPr>
        <p:txBody>
          <a:bodyPr vert="horz" wrap="square" lIns="0" tIns="11430" rIns="0" bIns="0" rtlCol="0">
            <a:spAutoFit/>
          </a:bodyPr>
          <a:lstStyle/>
          <a:p>
            <a:pPr marL="17780">
              <a:lnSpc>
                <a:spcPct val="100000"/>
              </a:lnSpc>
              <a:spcBef>
                <a:spcPts val="1815"/>
              </a:spcBef>
            </a:pPr>
            <a:r>
              <a:rPr sz="16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文件/</a:t>
            </a:r>
            <a:r>
              <a:rPr sz="1600" b="1" spc="-10" dirty="0" err="1">
                <a:solidFill>
                  <a:schemeClr val="accent1">
                    <a:lumMod val="75000"/>
                  </a:schemeClr>
                </a:solidFill>
                <a:latin typeface="微软雅黑" panose="020B0503020204020204" charset="-122"/>
                <a:ea typeface="微软雅黑" panose="020B0503020204020204" charset="-122"/>
                <a:cs typeface="微软雅黑" panose="020B0503020204020204" charset="-122"/>
              </a:rPr>
              <a:t>数据指纹技术</a:t>
            </a:r>
            <a:endParaRPr sz="115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260"/>
              </a:spcBef>
            </a:pPr>
            <a:r>
              <a:rPr sz="1400" b="0" spc="-10">
                <a:solidFill>
                  <a:schemeClr val="tx1"/>
                </a:solidFill>
                <a:latin typeface="微软雅黑" panose="020B0503020204020204" charset="-122"/>
                <a:ea typeface="微软雅黑" panose="020B0503020204020204" charset="-122"/>
                <a:cs typeface="微软雅黑" panose="020B0503020204020204" charset="-122"/>
              </a:rPr>
              <a:t>支持对</a:t>
            </a:r>
            <a:r>
              <a:rPr lang="zh-CN" altLang="en-US" sz="1400" b="0" spc="-10">
                <a:solidFill>
                  <a:schemeClr val="tx1"/>
                </a:solidFill>
                <a:latin typeface="微软雅黑" panose="020B0503020204020204" charset="-122"/>
                <a:ea typeface="微软雅黑" panose="020B0503020204020204" charset="-122"/>
                <a:cs typeface="微软雅黑" panose="020B0503020204020204" charset="-122"/>
              </a:rPr>
              <a:t>非结构化</a:t>
            </a:r>
            <a:r>
              <a:rPr lang="zh-CN" altLang="en-US" sz="1400" spc="-10">
                <a:latin typeface="微软雅黑" panose="020B0503020204020204" charset="-122"/>
                <a:ea typeface="微软雅黑" panose="020B0503020204020204" charset="-122"/>
                <a:cs typeface="微软雅黑" panose="020B0503020204020204" charset="-122"/>
              </a:rPr>
              <a:t>文档</a:t>
            </a:r>
            <a:r>
              <a:rPr sz="1400" b="0" spc="-10">
                <a:solidFill>
                  <a:schemeClr val="tx1"/>
                </a:solidFill>
                <a:latin typeface="微软雅黑" panose="020B0503020204020204" charset="-122"/>
                <a:ea typeface="微软雅黑" panose="020B0503020204020204" charset="-122"/>
                <a:cs typeface="微软雅黑" panose="020B0503020204020204" charset="-122"/>
              </a:rPr>
              <a:t>或</a:t>
            </a:r>
            <a:r>
              <a:rPr lang="zh-CN" altLang="en-US" sz="1400" b="0" spc="-10">
                <a:solidFill>
                  <a:schemeClr val="tx1"/>
                </a:solidFill>
                <a:latin typeface="微软雅黑" panose="020B0503020204020204" charset="-122"/>
                <a:ea typeface="微软雅黑" panose="020B0503020204020204" charset="-122"/>
                <a:cs typeface="微软雅黑" panose="020B0503020204020204" charset="-122"/>
              </a:rPr>
              <a:t>结构化</a:t>
            </a:r>
            <a:r>
              <a:rPr sz="1400" b="0" spc="-10">
                <a:solidFill>
                  <a:schemeClr val="tx1"/>
                </a:solidFill>
                <a:latin typeface="微软雅黑" panose="020B0503020204020204" charset="-122"/>
                <a:ea typeface="微软雅黑" panose="020B0503020204020204" charset="-122"/>
                <a:cs typeface="微软雅黑" panose="020B0503020204020204" charset="-122"/>
              </a:rPr>
              <a:t>数据库进行指纹提取，</a:t>
            </a:r>
            <a:r>
              <a:rPr sz="1400" b="0" spc="-25">
                <a:solidFill>
                  <a:schemeClr val="tx1"/>
                </a:solidFill>
                <a:latin typeface="微软雅黑" panose="020B0503020204020204" charset="-122"/>
                <a:ea typeface="微软雅黑" panose="020B0503020204020204" charset="-122"/>
                <a:cs typeface="微软雅黑" panose="020B0503020204020204" charset="-122"/>
              </a:rPr>
              <a:t>实</a:t>
            </a:r>
            <a:r>
              <a:rPr sz="1400" b="0" spc="-10">
                <a:solidFill>
                  <a:schemeClr val="tx1"/>
                </a:solidFill>
                <a:latin typeface="微软雅黑" panose="020B0503020204020204" charset="-122"/>
                <a:ea typeface="微软雅黑" panose="020B0503020204020204" charset="-122"/>
                <a:cs typeface="微软雅黑" panose="020B0503020204020204" charset="-122"/>
              </a:rPr>
              <a:t>现对文件内容的精确和模糊匹配判断</a:t>
            </a:r>
            <a:endParaRPr sz="1400" b="0" spc="-1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7515931" y="1582733"/>
            <a:ext cx="3423285" cy="1242695"/>
          </a:xfrm>
          <a:prstGeom prst="rect">
            <a:avLst/>
          </a:prstGeom>
          <a:noFill/>
        </p:spPr>
        <p:txBody>
          <a:bodyPr wrap="square" rtlCol="0" anchor="t">
            <a:spAutoFit/>
          </a:bodyPr>
          <a:lstStyle/>
          <a:p>
            <a:pPr marL="17780">
              <a:lnSpc>
                <a:spcPct val="100000"/>
              </a:lnSpc>
              <a:spcBef>
                <a:spcPts val="540"/>
              </a:spcBef>
            </a:pPr>
            <a:r>
              <a:rPr sz="1600" b="1" dirty="0">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自然</a:t>
            </a:r>
            <a:r>
              <a:rPr sz="1600" b="1" spc="-10" dirty="0">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语言处理与</a:t>
            </a:r>
            <a:r>
              <a:rPr sz="1600" b="1" spc="-25" dirty="0">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机</a:t>
            </a:r>
            <a:r>
              <a:rPr sz="1600" b="1" spc="-10" dirty="0">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器学习</a:t>
            </a:r>
            <a:endParaRPr sz="1600" b="1" dirty="0">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265"/>
              </a:spcBef>
            </a:pPr>
            <a:r>
              <a:rPr sz="1400" spc="-10" dirty="0">
                <a:latin typeface="微软雅黑" panose="020B0503020204020204" charset="-122"/>
                <a:ea typeface="微软雅黑" panose="020B0503020204020204" charset="-122"/>
                <a:cs typeface="微软雅黑" panose="020B0503020204020204" charset="-122"/>
                <a:sym typeface="+mn-ea"/>
              </a:rPr>
              <a:t>系统提供大量量身定做的自然语言预</a:t>
            </a:r>
            <a:r>
              <a:rPr sz="1400" spc="-25" dirty="0">
                <a:latin typeface="微软雅黑" panose="020B0503020204020204" charset="-122"/>
                <a:ea typeface="微软雅黑" panose="020B0503020204020204" charset="-122"/>
                <a:cs typeface="微软雅黑" panose="020B0503020204020204" charset="-122"/>
                <a:sym typeface="+mn-ea"/>
              </a:rPr>
              <a:t>定</a:t>
            </a:r>
            <a:r>
              <a:rPr sz="1400" spc="-10" dirty="0">
                <a:latin typeface="微软雅黑" panose="020B0503020204020204" charset="-122"/>
                <a:ea typeface="微软雅黑" panose="020B0503020204020204" charset="-122"/>
                <a:cs typeface="微软雅黑" panose="020B0503020204020204" charset="-122"/>
                <a:sym typeface="+mn-ea"/>
              </a:rPr>
              <a:t>义检测模板支持对类型相似的文件</a:t>
            </a:r>
            <a:r>
              <a:rPr lang="zh-CN" sz="1400" spc="-10" dirty="0">
                <a:latin typeface="微软雅黑" panose="020B0503020204020204" charset="-122"/>
                <a:ea typeface="微软雅黑" panose="020B0503020204020204" charset="-122"/>
                <a:cs typeface="微软雅黑" panose="020B0503020204020204" charset="-122"/>
                <a:sym typeface="+mn-ea"/>
              </a:rPr>
              <a:t>进行识别</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1275"/>
              </a:spcBef>
            </a:pPr>
            <a:endParaRPr lang="zh-CN" altLang="en-US"/>
          </a:p>
        </p:txBody>
      </p:sp>
      <p:sp>
        <p:nvSpPr>
          <p:cNvPr id="14" name="文本框 13"/>
          <p:cNvSpPr txBox="1"/>
          <p:nvPr/>
        </p:nvSpPr>
        <p:spPr>
          <a:xfrm>
            <a:off x="7515931" y="2301074"/>
            <a:ext cx="4225925" cy="872034"/>
          </a:xfrm>
          <a:prstGeom prst="rect">
            <a:avLst/>
          </a:prstGeom>
          <a:noFill/>
        </p:spPr>
        <p:txBody>
          <a:bodyPr wrap="square" rtlCol="0" anchor="t">
            <a:spAutoFit/>
          </a:bodyPr>
          <a:lstStyle/>
          <a:p>
            <a:pPr marL="17780">
              <a:lnSpc>
                <a:spcPct val="100000"/>
              </a:lnSpc>
              <a:spcBef>
                <a:spcPts val="1275"/>
              </a:spcBef>
            </a:pPr>
            <a:r>
              <a:rPr sz="1600" b="1" dirty="0">
                <a:solidFill>
                  <a:srgbClr val="92D050"/>
                </a:solidFill>
                <a:latin typeface="微软雅黑" panose="020B0503020204020204" charset="-122"/>
                <a:ea typeface="微软雅黑" panose="020B0503020204020204" charset="-122"/>
                <a:cs typeface="微软雅黑" panose="020B0503020204020204" charset="-122"/>
                <a:sym typeface="+mn-ea"/>
              </a:rPr>
              <a:t>文件</a:t>
            </a:r>
            <a:r>
              <a:rPr sz="1600" b="1" spc="-10" dirty="0">
                <a:solidFill>
                  <a:srgbClr val="92D050"/>
                </a:solidFill>
                <a:latin typeface="微软雅黑" panose="020B0503020204020204" charset="-122"/>
                <a:ea typeface="微软雅黑" panose="020B0503020204020204" charset="-122"/>
                <a:cs typeface="微软雅黑" panose="020B0503020204020204" charset="-122"/>
                <a:sym typeface="+mn-ea"/>
              </a:rPr>
              <a:t>属性检查与</a:t>
            </a:r>
            <a:r>
              <a:rPr sz="1600" b="1" spc="-25" dirty="0">
                <a:solidFill>
                  <a:srgbClr val="92D050"/>
                </a:solidFill>
                <a:latin typeface="微软雅黑" panose="020B0503020204020204" charset="-122"/>
                <a:ea typeface="微软雅黑" panose="020B0503020204020204" charset="-122"/>
                <a:cs typeface="微软雅黑" panose="020B0503020204020204" charset="-122"/>
                <a:sym typeface="+mn-ea"/>
              </a:rPr>
              <a:t>图</a:t>
            </a:r>
            <a:r>
              <a:rPr sz="1600" b="1" spc="-10" dirty="0">
                <a:solidFill>
                  <a:srgbClr val="92D050"/>
                </a:solidFill>
                <a:latin typeface="微软雅黑" panose="020B0503020204020204" charset="-122"/>
                <a:ea typeface="微软雅黑" panose="020B0503020204020204" charset="-122"/>
                <a:cs typeface="微软雅黑" panose="020B0503020204020204" charset="-122"/>
                <a:sym typeface="+mn-ea"/>
              </a:rPr>
              <a:t>像识别</a:t>
            </a:r>
            <a:endParaRPr sz="1600" b="1" dirty="0">
              <a:solidFill>
                <a:srgbClr val="92D050"/>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260"/>
              </a:spcBef>
            </a:pPr>
            <a:r>
              <a:rPr sz="1400" spc="-15" dirty="0">
                <a:latin typeface="微软雅黑" panose="020B0503020204020204" charset="-122"/>
                <a:ea typeface="微软雅黑" panose="020B0503020204020204" charset="-122"/>
                <a:cs typeface="微软雅黑" panose="020B0503020204020204" charset="-122"/>
                <a:sym typeface="+mn-ea"/>
              </a:rPr>
              <a:t>对传输文件进行属性匹配检测</a:t>
            </a:r>
            <a:r>
              <a:rPr lang="zh-CN" sz="1400" spc="-15" dirty="0">
                <a:latin typeface="微软雅黑" panose="020B0503020204020204" charset="-122"/>
                <a:ea typeface="微软雅黑" panose="020B0503020204020204" charset="-122"/>
                <a:cs typeface="微软雅黑" panose="020B0503020204020204" charset="-122"/>
                <a:sym typeface="+mn-ea"/>
              </a:rPr>
              <a:t>，支持防伪装检测</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545"/>
              </a:spcBef>
            </a:pPr>
            <a:r>
              <a:rPr sz="1400" spc="-10" dirty="0" err="1">
                <a:latin typeface="微软雅黑" panose="020B0503020204020204" charset="-122"/>
                <a:ea typeface="微软雅黑" panose="020B0503020204020204" charset="-122"/>
                <a:cs typeface="微软雅黑" panose="020B0503020204020204" charset="-122"/>
                <a:sym typeface="+mn-ea"/>
              </a:rPr>
              <a:t>识别图片中含有的重要内容，</a:t>
            </a:r>
            <a:r>
              <a:rPr sz="1400" spc="-10" err="1">
                <a:latin typeface="微软雅黑" panose="020B0503020204020204" charset="-122"/>
                <a:ea typeface="微软雅黑" panose="020B0503020204020204" charset="-122"/>
                <a:cs typeface="微软雅黑" panose="020B0503020204020204" charset="-122"/>
                <a:sym typeface="+mn-ea"/>
              </a:rPr>
              <a:t>防</a:t>
            </a:r>
            <a:r>
              <a:rPr sz="1400" spc="-25" err="1">
                <a:latin typeface="微软雅黑" panose="020B0503020204020204" charset="-122"/>
                <a:ea typeface="微软雅黑" panose="020B0503020204020204" charset="-122"/>
                <a:cs typeface="微软雅黑" panose="020B0503020204020204" charset="-122"/>
                <a:sym typeface="+mn-ea"/>
              </a:rPr>
              <a:t>止</a:t>
            </a:r>
            <a:r>
              <a:rPr sz="1400" spc="-10" err="1">
                <a:latin typeface="微软雅黑" panose="020B0503020204020204" charset="-122"/>
                <a:ea typeface="微软雅黑" panose="020B0503020204020204" charset="-122"/>
                <a:cs typeface="微软雅黑" panose="020B0503020204020204" charset="-122"/>
                <a:sym typeface="+mn-ea"/>
              </a:rPr>
              <a:t>图片</a:t>
            </a:r>
            <a:r>
              <a:rPr lang="zh-CN" altLang="en-US" sz="1400" spc="-10">
                <a:latin typeface="微软雅黑" panose="020B0503020204020204" charset="-122"/>
                <a:ea typeface="微软雅黑" panose="020B0503020204020204" charset="-122"/>
                <a:cs typeface="微软雅黑" panose="020B0503020204020204" charset="-122"/>
                <a:sym typeface="+mn-ea"/>
              </a:rPr>
              <a:t>泄漏</a:t>
            </a:r>
            <a:endParaRPr sz="1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7515931" y="3186899"/>
            <a:ext cx="4348480" cy="872034"/>
          </a:xfrm>
          <a:prstGeom prst="rect">
            <a:avLst/>
          </a:prstGeom>
          <a:noFill/>
        </p:spPr>
        <p:txBody>
          <a:bodyPr wrap="square" rtlCol="0" anchor="t">
            <a:spAutoFit/>
          </a:bodyPr>
          <a:lstStyle/>
          <a:p>
            <a:pPr marL="17780">
              <a:lnSpc>
                <a:spcPct val="100000"/>
              </a:lnSpc>
              <a:spcBef>
                <a:spcPts val="1345"/>
              </a:spcBef>
            </a:pPr>
            <a:r>
              <a:rPr sz="1600" b="1" dirty="0">
                <a:solidFill>
                  <a:srgbClr val="FFC000"/>
                </a:solidFill>
                <a:latin typeface="微软雅黑" panose="020B0503020204020204" charset="-122"/>
                <a:ea typeface="微软雅黑" panose="020B0503020204020204" charset="-122"/>
                <a:cs typeface="微软雅黑" panose="020B0503020204020204" charset="-122"/>
                <a:sym typeface="+mn-ea"/>
              </a:rPr>
              <a:t>正则</a:t>
            </a:r>
            <a:r>
              <a:rPr sz="1600" b="1" spc="-10" dirty="0">
                <a:solidFill>
                  <a:srgbClr val="FFC000"/>
                </a:solidFill>
                <a:latin typeface="微软雅黑" panose="020B0503020204020204" charset="-122"/>
                <a:ea typeface="微软雅黑" panose="020B0503020204020204" charset="-122"/>
                <a:cs typeface="微软雅黑" panose="020B0503020204020204" charset="-122"/>
                <a:sym typeface="+mn-ea"/>
              </a:rPr>
              <a:t>表达式与</a:t>
            </a:r>
            <a:r>
              <a:rPr lang="zh-CN" sz="1600" b="1" spc="-10" dirty="0">
                <a:solidFill>
                  <a:srgbClr val="FFC000"/>
                </a:solidFill>
                <a:latin typeface="微软雅黑" panose="020B0503020204020204" charset="-122"/>
                <a:ea typeface="微软雅黑" panose="020B0503020204020204" charset="-122"/>
                <a:cs typeface="微软雅黑" panose="020B0503020204020204" charset="-122"/>
                <a:sym typeface="+mn-ea"/>
              </a:rPr>
              <a:t>数据标识符</a:t>
            </a:r>
            <a:endParaRPr sz="1600" b="1" dirty="0">
              <a:solidFill>
                <a:srgbClr val="FFC000"/>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270"/>
              </a:spcBef>
            </a:pPr>
            <a:r>
              <a:rPr sz="1400" spc="-10" dirty="0">
                <a:latin typeface="微软雅黑" panose="020B0503020204020204" charset="-122"/>
                <a:ea typeface="微软雅黑" panose="020B0503020204020204" charset="-122"/>
                <a:cs typeface="微软雅黑" panose="020B0503020204020204" charset="-122"/>
                <a:sym typeface="+mn-ea"/>
              </a:rPr>
              <a:t>支持按正则表达式</a:t>
            </a:r>
            <a:r>
              <a:rPr lang="zh-CN" sz="1400" spc="-10" dirty="0">
                <a:latin typeface="微软雅黑" panose="020B0503020204020204" charset="-122"/>
                <a:ea typeface="微软雅黑" panose="020B0503020204020204" charset="-122"/>
                <a:cs typeface="微软雅黑" panose="020B0503020204020204" charset="-122"/>
                <a:sym typeface="+mn-ea"/>
              </a:rPr>
              <a:t>及</a:t>
            </a:r>
            <a:r>
              <a:rPr sz="1400" spc="-10" dirty="0">
                <a:latin typeface="微软雅黑" panose="020B0503020204020204" charset="-122"/>
                <a:ea typeface="微软雅黑" panose="020B0503020204020204" charset="-122"/>
                <a:cs typeface="微软雅黑" panose="020B0503020204020204" charset="-122"/>
                <a:sym typeface="+mn-ea"/>
              </a:rPr>
              <a:t>对文字内容进行检查</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7780">
              <a:lnSpc>
                <a:spcPct val="100000"/>
              </a:lnSpc>
              <a:spcBef>
                <a:spcPts val="540"/>
              </a:spcBef>
            </a:pPr>
            <a:r>
              <a:rPr sz="1400" spc="-10">
                <a:latin typeface="微软雅黑" panose="020B0503020204020204" charset="-122"/>
                <a:ea typeface="微软雅黑" panose="020B0503020204020204" charset="-122"/>
                <a:cs typeface="微软雅黑" panose="020B0503020204020204" charset="-122"/>
                <a:sym typeface="+mn-ea"/>
              </a:rPr>
              <a:t>支持通过各种模式对文字进行匹配检查</a:t>
            </a:r>
            <a:endParaRPr lang="en-US" sz="1400" b="0" spc="-1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7573464" y="4010545"/>
            <a:ext cx="4331970" cy="871220"/>
          </a:xfrm>
          <a:prstGeom prst="rect">
            <a:avLst/>
          </a:prstGeom>
          <a:noFill/>
        </p:spPr>
        <p:txBody>
          <a:bodyPr wrap="square" rtlCol="0" anchor="t">
            <a:spAutoFit/>
          </a:bodyPr>
          <a:lstStyle/>
          <a:p>
            <a:pPr marL="12700">
              <a:lnSpc>
                <a:spcPct val="100000"/>
              </a:lnSpc>
              <a:spcBef>
                <a:spcPts val="365"/>
              </a:spcBef>
            </a:pPr>
            <a:r>
              <a:rPr lang="zh-CN" altLang="en-US" sz="1600" b="1">
                <a:solidFill>
                  <a:srgbClr val="F36E5B"/>
                </a:solidFill>
                <a:latin typeface="微软雅黑" panose="020B0503020204020204" charset="-122"/>
                <a:ea typeface="微软雅黑" panose="020B0503020204020204" charset="-122"/>
                <a:cs typeface="微软雅黑" panose="020B0503020204020204" charset="-122"/>
                <a:sym typeface="+mn-ea"/>
              </a:rPr>
              <a:t>关键</a:t>
            </a:r>
            <a:r>
              <a:rPr lang="zh-CN" altLang="en-US" sz="1600" b="1" spc="-10">
                <a:solidFill>
                  <a:srgbClr val="F36E5B"/>
                </a:solidFill>
                <a:latin typeface="微软雅黑" panose="020B0503020204020204" charset="-122"/>
                <a:ea typeface="微软雅黑" panose="020B0503020204020204" charset="-122"/>
                <a:cs typeface="微软雅黑" panose="020B0503020204020204" charset="-122"/>
                <a:sym typeface="+mn-ea"/>
              </a:rPr>
              <a:t>字（对）与</a:t>
            </a:r>
            <a:r>
              <a:rPr lang="zh-CN" altLang="en-US" sz="1600" b="1" spc="-10" dirty="0">
                <a:solidFill>
                  <a:srgbClr val="F36E5B"/>
                </a:solidFill>
                <a:latin typeface="微软雅黑" panose="020B0503020204020204" charset="-122"/>
                <a:ea typeface="微软雅黑" panose="020B0503020204020204" charset="-122"/>
                <a:cs typeface="微软雅黑" panose="020B0503020204020204" charset="-122"/>
                <a:sym typeface="+mn-ea"/>
              </a:rPr>
              <a:t>字典权重</a:t>
            </a:r>
            <a:endParaRPr lang="zh-CN" altLang="en-US" sz="1600" b="1" dirty="0">
              <a:solidFill>
                <a:srgbClr val="F36E5B"/>
              </a:solidFill>
              <a:latin typeface="微软雅黑" panose="020B0503020204020204" charset="-122"/>
              <a:ea typeface="微软雅黑" panose="020B0503020204020204" charset="-122"/>
              <a:cs typeface="微软雅黑" panose="020B0503020204020204" charset="-122"/>
            </a:endParaRPr>
          </a:p>
          <a:p>
            <a:pPr marL="12700">
              <a:lnSpc>
                <a:spcPct val="100000"/>
              </a:lnSpc>
              <a:spcBef>
                <a:spcPts val="265"/>
              </a:spcBef>
            </a:pPr>
            <a:r>
              <a:rPr lang="zh-CN" altLang="en-US" sz="1400" spc="-10" dirty="0">
                <a:latin typeface="微软雅黑" panose="020B0503020204020204" charset="-122"/>
                <a:ea typeface="微软雅黑" panose="020B0503020204020204" charset="-122"/>
                <a:cs typeface="微软雅黑" panose="020B0503020204020204" charset="-122"/>
                <a:sym typeface="+mn-ea"/>
              </a:rPr>
              <a:t>支持以内容为单位，按关键字方式进</a:t>
            </a:r>
            <a:r>
              <a:rPr lang="zh-CN" altLang="en-US" sz="1400" spc="-25" dirty="0">
                <a:latin typeface="微软雅黑" panose="020B0503020204020204" charset="-122"/>
                <a:ea typeface="微软雅黑" panose="020B0503020204020204" charset="-122"/>
                <a:cs typeface="微软雅黑" panose="020B0503020204020204" charset="-122"/>
                <a:sym typeface="+mn-ea"/>
              </a:rPr>
              <a:t>行</a:t>
            </a:r>
            <a:r>
              <a:rPr lang="zh-CN" altLang="en-US" sz="1400" spc="-10" dirty="0">
                <a:latin typeface="微软雅黑" panose="020B0503020204020204" charset="-122"/>
                <a:ea typeface="微软雅黑" panose="020B0503020204020204" charset="-122"/>
                <a:cs typeface="微软雅黑" panose="020B0503020204020204" charset="-122"/>
                <a:sym typeface="+mn-ea"/>
              </a:rPr>
              <a:t>检查</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endParaRPr>
          </a:p>
          <a:p>
            <a:pPr marL="12700">
              <a:lnSpc>
                <a:spcPct val="100000"/>
              </a:lnSpc>
              <a:spcBef>
                <a:spcPts val="540"/>
              </a:spcBef>
            </a:pPr>
            <a:r>
              <a:rPr lang="zh-CN" altLang="en-US" sz="1400" spc="-10" dirty="0">
                <a:latin typeface="微软雅黑" panose="020B0503020204020204" charset="-122"/>
                <a:ea typeface="微软雅黑" panose="020B0503020204020204" charset="-122"/>
                <a:cs typeface="微软雅黑" panose="020B0503020204020204" charset="-122"/>
                <a:sym typeface="+mn-ea"/>
              </a:rPr>
              <a:t>支持比关键字技术更精准的字典权重</a:t>
            </a:r>
            <a:r>
              <a:rPr lang="zh-CN" altLang="en-US" sz="1400" spc="-25" dirty="0">
                <a:latin typeface="微软雅黑" panose="020B0503020204020204" charset="-122"/>
                <a:ea typeface="微软雅黑" panose="020B0503020204020204" charset="-122"/>
                <a:cs typeface="微软雅黑" panose="020B0503020204020204" charset="-122"/>
                <a:sym typeface="+mn-ea"/>
              </a:rPr>
              <a:t>检</a:t>
            </a:r>
            <a:r>
              <a:rPr lang="zh-CN" altLang="en-US" sz="1400" spc="-10" dirty="0">
                <a:latin typeface="微软雅黑" panose="020B0503020204020204" charset="-122"/>
                <a:ea typeface="微软雅黑" panose="020B0503020204020204" charset="-122"/>
                <a:cs typeface="微软雅黑" panose="020B0503020204020204" charset="-122"/>
                <a:sym typeface="+mn-ea"/>
              </a:rPr>
              <a:t>查方式</a:t>
            </a:r>
            <a:endParaRPr lang="zh-CN" altLang="en-US" sz="1400"/>
          </a:p>
        </p:txBody>
      </p:sp>
      <p:sp>
        <p:nvSpPr>
          <p:cNvPr id="41" name="文本框 40"/>
          <p:cNvSpPr txBox="1"/>
          <p:nvPr/>
        </p:nvSpPr>
        <p:spPr>
          <a:xfrm rot="19800000">
            <a:off x="4572816" y="3695378"/>
            <a:ext cx="1379220" cy="337185"/>
          </a:xfrm>
          <a:prstGeom prst="rect">
            <a:avLst/>
          </a:prstGeom>
          <a:noFill/>
        </p:spPr>
        <p:txBody>
          <a:bodyPr wrap="square" rtlCol="0">
            <a:spAutoFit/>
          </a:bodyPr>
          <a:lstStyle/>
          <a:p>
            <a:r>
              <a:rPr lang="zh-CN" altLang="en-US" sz="1600">
                <a:solidFill>
                  <a:schemeClr val="bg1"/>
                </a:solidFill>
                <a:latin typeface="微软雅黑" panose="020B0503020204020204" charset="-122"/>
                <a:ea typeface="微软雅黑" panose="020B0503020204020204" charset="-122"/>
              </a:rPr>
              <a:t>数据标识符</a:t>
            </a:r>
            <a:endParaRPr lang="zh-CN" altLang="en-US" sz="1600">
              <a:solidFill>
                <a:schemeClr val="bg1"/>
              </a:solidFill>
              <a:latin typeface="微软雅黑" panose="020B0503020204020204" charset="-122"/>
              <a:ea typeface="微软雅黑" panose="020B0503020204020204" charset="-122"/>
            </a:endParaRPr>
          </a:p>
        </p:txBody>
      </p:sp>
      <p:sp>
        <p:nvSpPr>
          <p:cNvPr id="43" name="文本框 42"/>
          <p:cNvSpPr txBox="1"/>
          <p:nvPr/>
        </p:nvSpPr>
        <p:spPr>
          <a:xfrm>
            <a:off x="287091" y="741358"/>
            <a:ext cx="1783080" cy="368300"/>
          </a:xfrm>
          <a:prstGeom prst="rect">
            <a:avLst/>
          </a:prstGeom>
          <a:noFill/>
        </p:spPr>
        <p:txBody>
          <a:bodyPr wrap="square" rtlCol="0" anchor="t">
            <a:spAutoFit/>
            <a:scene3d>
              <a:camera prst="orthographicFront"/>
              <a:lightRig rig="threePt" dir="t"/>
            </a:scene3d>
          </a:bodyPr>
          <a:lstStyle/>
          <a:p>
            <a:pPr lvl="0">
              <a:lnSpc>
                <a:spcPct val="100000"/>
              </a:lnSpc>
              <a:spcBef>
                <a:spcPct val="0"/>
              </a:spcBef>
              <a:spcAft>
                <a:spcPct val="35000"/>
              </a:spcAft>
            </a:pPr>
            <a:r>
              <a:rPr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数据防泄漏技术</a:t>
            </a:r>
            <a:endParaRPr lang="zh-CN" altLang="en-US"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9" name="object 2"/>
          <p:cNvSpPr/>
          <p:nvPr/>
        </p:nvSpPr>
        <p:spPr>
          <a:xfrm>
            <a:off x="4613128" y="4476076"/>
            <a:ext cx="2784367" cy="2049923"/>
          </a:xfrm>
          <a:custGeom>
            <a:avLst/>
            <a:gdLst/>
            <a:ahLst/>
            <a:cxnLst/>
            <a:rect l="l" t="t" r="r" b="b"/>
            <a:pathLst>
              <a:path w="2242184" h="1744979">
                <a:moveTo>
                  <a:pt x="1733168" y="0"/>
                </a:moveTo>
                <a:lnTo>
                  <a:pt x="0" y="1014183"/>
                </a:lnTo>
                <a:lnTo>
                  <a:pt x="50159" y="1314192"/>
                </a:lnTo>
                <a:lnTo>
                  <a:pt x="75758" y="1466834"/>
                </a:lnTo>
                <a:lnTo>
                  <a:pt x="92311" y="1565171"/>
                </a:lnTo>
                <a:lnTo>
                  <a:pt x="108097" y="1658526"/>
                </a:lnTo>
                <a:lnTo>
                  <a:pt x="115606" y="1702736"/>
                </a:lnTo>
                <a:lnTo>
                  <a:pt x="122808" y="1744980"/>
                </a:lnTo>
                <a:lnTo>
                  <a:pt x="2241804" y="542925"/>
                </a:lnTo>
                <a:lnTo>
                  <a:pt x="1733168" y="0"/>
                </a:lnTo>
                <a:close/>
              </a:path>
            </a:pathLst>
          </a:custGeom>
          <a:solidFill>
            <a:srgbClr val="00B0F0"/>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1" name="object 3"/>
          <p:cNvSpPr/>
          <p:nvPr/>
        </p:nvSpPr>
        <p:spPr>
          <a:xfrm>
            <a:off x="381266" y="5027552"/>
            <a:ext cx="4333299" cy="1487806"/>
          </a:xfrm>
          <a:custGeom>
            <a:avLst/>
            <a:gdLst/>
            <a:ahLst/>
            <a:cxnLst/>
            <a:rect l="l" t="t" r="r" b="b"/>
            <a:pathLst>
              <a:path w="3560445" h="1309370">
                <a:moveTo>
                  <a:pt x="489077" y="0"/>
                </a:moveTo>
                <a:lnTo>
                  <a:pt x="0" y="598639"/>
                </a:lnTo>
                <a:lnTo>
                  <a:pt x="3560064" y="1309116"/>
                </a:lnTo>
                <a:lnTo>
                  <a:pt x="3465442" y="745883"/>
                </a:lnTo>
                <a:lnTo>
                  <a:pt x="3448187" y="643484"/>
                </a:lnTo>
                <a:lnTo>
                  <a:pt x="3439541" y="592289"/>
                </a:lnTo>
                <a:lnTo>
                  <a:pt x="489077" y="0"/>
                </a:lnTo>
                <a:close/>
              </a:path>
            </a:pathLst>
          </a:custGeom>
          <a:solidFill>
            <a:srgbClr val="00B0F0"/>
          </a:solidFill>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
        <p:nvSpPr>
          <p:cNvPr id="55" name="文本框 54"/>
          <p:cNvSpPr txBox="1"/>
          <p:nvPr/>
        </p:nvSpPr>
        <p:spPr>
          <a:xfrm>
            <a:off x="7630997" y="4846461"/>
            <a:ext cx="4331970" cy="605294"/>
          </a:xfrm>
          <a:prstGeom prst="rect">
            <a:avLst/>
          </a:prstGeom>
          <a:noFill/>
        </p:spPr>
        <p:txBody>
          <a:bodyPr wrap="square" rtlCol="0" anchor="t">
            <a:spAutoFit/>
          </a:bodyPr>
          <a:lstStyle/>
          <a:p>
            <a:pPr marL="12700">
              <a:lnSpc>
                <a:spcPct val="100000"/>
              </a:lnSpc>
              <a:spcBef>
                <a:spcPts val="365"/>
              </a:spcBef>
            </a:pPr>
            <a:r>
              <a:rPr lang="zh-CN" altLang="en-US" sz="1600" b="1">
                <a:solidFill>
                  <a:srgbClr val="00B0F0"/>
                </a:solidFill>
                <a:latin typeface="微软雅黑" panose="020B0503020204020204" charset="-122"/>
                <a:ea typeface="微软雅黑" panose="020B0503020204020204" charset="-122"/>
                <a:cs typeface="微软雅黑" panose="020B0503020204020204" charset="-122"/>
                <a:sym typeface="+mn-ea"/>
              </a:rPr>
              <a:t>图章检测</a:t>
            </a:r>
            <a:endParaRPr lang="en-US" altLang="zh-CN" sz="1600" b="1">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365"/>
              </a:spcBef>
            </a:pPr>
            <a:r>
              <a:rPr lang="zh-CN" altLang="en-US" sz="1400" spc="-10">
                <a:latin typeface="微软雅黑" panose="020B0503020204020204" charset="-122"/>
                <a:ea typeface="微软雅黑" panose="020B0503020204020204" charset="-122"/>
                <a:cs typeface="微软雅黑" panose="020B0503020204020204" charset="-122"/>
                <a:sym typeface="+mn-ea"/>
              </a:rPr>
              <a:t>支持文件中嵌入的图章检测</a:t>
            </a:r>
            <a:endParaRPr lang="zh-CN" altLang="en-US" sz="1400"/>
          </a:p>
        </p:txBody>
      </p:sp>
      <p:sp>
        <p:nvSpPr>
          <p:cNvPr id="4" name="文本框 3"/>
          <p:cNvSpPr txBox="1"/>
          <p:nvPr/>
        </p:nvSpPr>
        <p:spPr>
          <a:xfrm rot="769920">
            <a:off x="2042155" y="5559605"/>
            <a:ext cx="1212091" cy="338554"/>
          </a:xfrm>
          <a:prstGeom prst="rect">
            <a:avLst/>
          </a:prstGeom>
          <a:noFill/>
        </p:spPr>
        <p:txBody>
          <a:bodyPr wrap="square" rtlCol="0">
            <a:spAutoFit/>
          </a:bodyPr>
          <a:lstStyle/>
          <a:p>
            <a:r>
              <a:rPr lang="zh-CN" altLang="en-US" sz="1600">
                <a:solidFill>
                  <a:schemeClr val="bg1"/>
                </a:solidFill>
                <a:latin typeface="微软雅黑" panose="020B0503020204020204" charset="-122"/>
                <a:ea typeface="微软雅黑" panose="020B0503020204020204" charset="-122"/>
              </a:rPr>
              <a:t>图章检测</a:t>
            </a:r>
            <a:endParaRPr lang="zh-CN" altLang="en-US" sz="1600">
              <a:solidFill>
                <a:schemeClr val="bg1"/>
              </a:solidFill>
              <a:latin typeface="微软雅黑" panose="020B0503020204020204" charset="-122"/>
              <a:ea typeface="微软雅黑" panose="020B0503020204020204" charset="-122"/>
            </a:endParaRPr>
          </a:p>
        </p:txBody>
      </p:sp>
      <p:sp>
        <p:nvSpPr>
          <p:cNvPr id="61" name="文本框 60"/>
          <p:cNvSpPr txBox="1"/>
          <p:nvPr/>
        </p:nvSpPr>
        <p:spPr>
          <a:xfrm rot="19783523">
            <a:off x="5333398" y="5226190"/>
            <a:ext cx="1210457" cy="338554"/>
          </a:xfrm>
          <a:prstGeom prst="rect">
            <a:avLst/>
          </a:prstGeom>
          <a:noFill/>
        </p:spPr>
        <p:txBody>
          <a:bodyPr wrap="square" rtlCol="0">
            <a:spAutoFit/>
          </a:bodyPr>
          <a:lstStyle/>
          <a:p>
            <a:r>
              <a:rPr lang="zh-CN" altLang="en-US" sz="1600">
                <a:solidFill>
                  <a:schemeClr val="bg1"/>
                </a:solidFill>
                <a:latin typeface="微软雅黑" panose="020B0503020204020204" charset="-122"/>
                <a:ea typeface="微软雅黑" panose="020B0503020204020204" charset="-122"/>
              </a:rPr>
              <a:t>图章检测</a:t>
            </a:r>
            <a:endParaRPr lang="zh-CN" altLang="en-US" sz="1600">
              <a:solidFill>
                <a:schemeClr val="bg1"/>
              </a:solidFill>
              <a:latin typeface="微软雅黑" panose="020B0503020204020204" charset="-122"/>
              <a:ea typeface="微软雅黑" panose="020B0503020204020204" charset="-122"/>
            </a:endParaRPr>
          </a:p>
        </p:txBody>
      </p:sp>
      <p:sp>
        <p:nvSpPr>
          <p:cNvPr id="52" name="object 24"/>
          <p:cNvSpPr/>
          <p:nvPr/>
        </p:nvSpPr>
        <p:spPr>
          <a:xfrm>
            <a:off x="7150205" y="4935700"/>
            <a:ext cx="344805" cy="76200"/>
          </a:xfrm>
          <a:custGeom>
            <a:avLst/>
            <a:gdLst/>
            <a:ahLst/>
            <a:cxnLst/>
            <a:rect l="l" t="t" r="r" b="b"/>
            <a:pathLst>
              <a:path w="344804" h="76200">
                <a:moveTo>
                  <a:pt x="50800" y="31750"/>
                </a:moveTo>
                <a:lnTo>
                  <a:pt x="0" y="31750"/>
                </a:lnTo>
                <a:lnTo>
                  <a:pt x="0" y="44450"/>
                </a:lnTo>
                <a:lnTo>
                  <a:pt x="50800" y="44450"/>
                </a:lnTo>
                <a:lnTo>
                  <a:pt x="50800" y="31750"/>
                </a:lnTo>
                <a:close/>
              </a:path>
              <a:path w="344804" h="76200">
                <a:moveTo>
                  <a:pt x="139700" y="31750"/>
                </a:moveTo>
                <a:lnTo>
                  <a:pt x="88900" y="31750"/>
                </a:lnTo>
                <a:lnTo>
                  <a:pt x="88900" y="44450"/>
                </a:lnTo>
                <a:lnTo>
                  <a:pt x="139700" y="44450"/>
                </a:lnTo>
                <a:lnTo>
                  <a:pt x="139700" y="31750"/>
                </a:lnTo>
                <a:close/>
              </a:path>
              <a:path w="344804" h="76200">
                <a:moveTo>
                  <a:pt x="228600" y="31750"/>
                </a:moveTo>
                <a:lnTo>
                  <a:pt x="177800" y="31750"/>
                </a:lnTo>
                <a:lnTo>
                  <a:pt x="177800" y="44450"/>
                </a:lnTo>
                <a:lnTo>
                  <a:pt x="228600" y="44450"/>
                </a:lnTo>
                <a:lnTo>
                  <a:pt x="228600" y="31750"/>
                </a:lnTo>
                <a:close/>
              </a:path>
              <a:path w="344804" h="76200">
                <a:moveTo>
                  <a:pt x="306704" y="0"/>
                </a:moveTo>
                <a:lnTo>
                  <a:pt x="291911" y="2988"/>
                </a:lnTo>
                <a:lnTo>
                  <a:pt x="279796" y="11144"/>
                </a:lnTo>
                <a:lnTo>
                  <a:pt x="271611" y="23252"/>
                </a:lnTo>
                <a:lnTo>
                  <a:pt x="268604" y="38100"/>
                </a:lnTo>
                <a:lnTo>
                  <a:pt x="271611" y="52947"/>
                </a:lnTo>
                <a:lnTo>
                  <a:pt x="279796" y="65055"/>
                </a:lnTo>
                <a:lnTo>
                  <a:pt x="291911" y="73211"/>
                </a:lnTo>
                <a:lnTo>
                  <a:pt x="306704" y="76200"/>
                </a:lnTo>
                <a:lnTo>
                  <a:pt x="321552" y="73211"/>
                </a:lnTo>
                <a:lnTo>
                  <a:pt x="333660" y="65055"/>
                </a:lnTo>
                <a:lnTo>
                  <a:pt x="341816" y="52947"/>
                </a:lnTo>
                <a:lnTo>
                  <a:pt x="343526" y="44450"/>
                </a:lnTo>
                <a:lnTo>
                  <a:pt x="306704" y="44450"/>
                </a:lnTo>
                <a:lnTo>
                  <a:pt x="306704" y="31750"/>
                </a:lnTo>
                <a:lnTo>
                  <a:pt x="343526" y="31750"/>
                </a:lnTo>
                <a:lnTo>
                  <a:pt x="341816" y="23252"/>
                </a:lnTo>
                <a:lnTo>
                  <a:pt x="333660" y="11144"/>
                </a:lnTo>
                <a:lnTo>
                  <a:pt x="321552" y="2988"/>
                </a:lnTo>
                <a:lnTo>
                  <a:pt x="306704" y="0"/>
                </a:lnTo>
                <a:close/>
              </a:path>
              <a:path w="344804" h="76200">
                <a:moveTo>
                  <a:pt x="269890" y="31750"/>
                </a:moveTo>
                <a:lnTo>
                  <a:pt x="266700" y="31750"/>
                </a:lnTo>
                <a:lnTo>
                  <a:pt x="266700" y="44450"/>
                </a:lnTo>
                <a:lnTo>
                  <a:pt x="269890" y="44450"/>
                </a:lnTo>
                <a:lnTo>
                  <a:pt x="268604" y="38100"/>
                </a:lnTo>
                <a:lnTo>
                  <a:pt x="269890" y="31750"/>
                </a:lnTo>
                <a:close/>
              </a:path>
              <a:path w="344804" h="76200">
                <a:moveTo>
                  <a:pt x="343526" y="31750"/>
                </a:moveTo>
                <a:lnTo>
                  <a:pt x="306704" y="31750"/>
                </a:lnTo>
                <a:lnTo>
                  <a:pt x="306704" y="44450"/>
                </a:lnTo>
                <a:lnTo>
                  <a:pt x="343526" y="44450"/>
                </a:lnTo>
                <a:lnTo>
                  <a:pt x="344804" y="38100"/>
                </a:lnTo>
                <a:lnTo>
                  <a:pt x="343526" y="31750"/>
                </a:lnTo>
                <a:close/>
              </a:path>
            </a:pathLst>
          </a:custGeom>
          <a:solidFill>
            <a:srgbClr val="F36E5B"/>
          </a:solidFill>
          <a:ln>
            <a:solidFill>
              <a:srgbClr val="00B0F0"/>
            </a:solidFill>
          </a:ln>
        </p:spPr>
        <p:txBody>
          <a:bodyPr wrap="square" lIns="0" tIns="0" rIns="0" bIns="0" rtlCol="0"/>
          <a:lstStyle/>
          <a:p>
            <a:endParaRPr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charset="-122"/>
              <a:ea typeface="微软雅黑" panose="020B0503020204020204"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prstClr val="white"/>
                </a:solidFill>
                <a:latin typeface="微软雅黑" panose="020B0503020204020204" charset="-122"/>
                <a:ea typeface="微软雅黑" panose="020B0503020204020204" charset="-122"/>
              </a:rPr>
              <a:t>PART</a:t>
            </a:r>
            <a:endParaRPr lang="en-US" sz="1600" dirty="0">
              <a:solidFill>
                <a:prstClr val="white"/>
              </a:solidFill>
              <a:latin typeface="微软雅黑" panose="020B0503020204020204" charset="-122"/>
              <a:ea typeface="微软雅黑" panose="020B0503020204020204" charset="-122"/>
            </a:endParaRPr>
          </a:p>
        </p:txBody>
      </p:sp>
      <p:sp>
        <p:nvSpPr>
          <p:cNvPr id="26" name="文本框 25"/>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cs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cs typeface="微软雅黑" panose="020B0503020204020204" charset="-122"/>
              </a:rPr>
              <a:t>3 </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解决方案优势</a:t>
            </a:r>
            <a:r>
              <a:rPr lang="en-US" altLang="zh-CN" sz="2200" b="1"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rPr>
              <a:t>技术优势</a:t>
            </a:r>
            <a:endParaRPr lang="zh-CN" altLang="en-US" sz="2200" b="1"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297498" y="85725"/>
            <a:ext cx="544830" cy="460375"/>
          </a:xfrm>
          <a:prstGeom prst="rect">
            <a:avLst/>
          </a:prstGeom>
          <a:noFill/>
        </p:spPr>
        <p:txBody>
          <a:bodyPr wrap="square" rtlCol="0">
            <a:spAutoFit/>
          </a:bodyPr>
          <a:lstStyle/>
          <a:p>
            <a:pPr algn="ctr"/>
            <a:r>
              <a:rPr lang="zh-CN" altLang="en-US" sz="2400" dirty="0">
                <a:solidFill>
                  <a:prstClr val="white"/>
                </a:solidFill>
                <a:latin typeface="微软雅黑" panose="020B0503020204020204" charset="-122"/>
                <a:ea typeface="微软雅黑" panose="020B0503020204020204" charset="-122"/>
              </a:rPr>
              <a:t>③</a:t>
            </a:r>
            <a:endParaRPr lang="zh-CN" altLang="en-US" sz="2400" dirty="0">
              <a:solidFill>
                <a:prstClr val="white"/>
              </a:solidFill>
              <a:latin typeface="微软雅黑" panose="020B0503020204020204" charset="-122"/>
              <a:ea typeface="微软雅黑" panose="020B0503020204020204" charset="-122"/>
            </a:endParaRPr>
          </a:p>
        </p:txBody>
      </p:sp>
      <p:grpSp>
        <p:nvGrpSpPr>
          <p:cNvPr id="4" name="组合 3"/>
          <p:cNvGrpSpPr/>
          <p:nvPr>
            <p:custDataLst>
              <p:tags r:id="rId1"/>
            </p:custDataLst>
          </p:nvPr>
        </p:nvGrpSpPr>
        <p:grpSpPr>
          <a:xfrm>
            <a:off x="2774950" y="866798"/>
            <a:ext cx="7069441" cy="1331559"/>
            <a:chOff x="663180" y="1830221"/>
            <a:chExt cx="3354433" cy="710200"/>
          </a:xfrm>
        </p:grpSpPr>
        <p:sp>
          <p:nvSpPr>
            <p:cNvPr id="10" name="任意多边形 9"/>
            <p:cNvSpPr/>
            <p:nvPr>
              <p:custDataLst>
                <p:tags r:id="rId2"/>
              </p:custDataLst>
            </p:nvPr>
          </p:nvSpPr>
          <p:spPr>
            <a:xfrm>
              <a:off x="663180" y="1833965"/>
              <a:ext cx="74230" cy="132913"/>
            </a:xfrm>
            <a:custGeom>
              <a:avLst/>
              <a:gdLst>
                <a:gd name="connsiteX0" fmla="*/ 254794 w 254794"/>
                <a:gd name="connsiteY0" fmla="*/ 0 h 456221"/>
                <a:gd name="connsiteX1" fmla="*/ 254794 w 254794"/>
                <a:gd name="connsiteY1" fmla="*/ 456221 h 456221"/>
                <a:gd name="connsiteX2" fmla="*/ 0 w 254794"/>
                <a:gd name="connsiteY2" fmla="*/ 303770 h 456221"/>
                <a:gd name="connsiteX3" fmla="*/ 0 w 254794"/>
                <a:gd name="connsiteY3" fmla="*/ 302997 h 456221"/>
              </a:gdLst>
              <a:ahLst/>
              <a:cxnLst>
                <a:cxn ang="0">
                  <a:pos x="connsiteX0" y="connsiteY0"/>
                </a:cxn>
                <a:cxn ang="0">
                  <a:pos x="connsiteX1" y="connsiteY1"/>
                </a:cxn>
                <a:cxn ang="0">
                  <a:pos x="connsiteX2" y="connsiteY2"/>
                </a:cxn>
                <a:cxn ang="0">
                  <a:pos x="connsiteX3" y="connsiteY3"/>
                </a:cxn>
              </a:cxnLst>
              <a:rect l="l" t="t" r="r" b="b"/>
              <a:pathLst>
                <a:path w="254794" h="456221">
                  <a:moveTo>
                    <a:pt x="254794" y="0"/>
                  </a:moveTo>
                  <a:lnTo>
                    <a:pt x="254794" y="456221"/>
                  </a:lnTo>
                  <a:lnTo>
                    <a:pt x="0" y="303770"/>
                  </a:lnTo>
                  <a:lnTo>
                    <a:pt x="0" y="302997"/>
                  </a:lnTo>
                  <a:close/>
                </a:path>
              </a:pathLst>
            </a:custGeom>
            <a:solidFill>
              <a:schemeClr val="accent1">
                <a:lumMod val="50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sz="2000" dirty="0" err="1">
                <a:solidFill>
                  <a:schemeClr val="bg1"/>
                </a:solidFill>
              </a:endParaRPr>
            </a:p>
          </p:txBody>
        </p:sp>
        <p:sp>
          <p:nvSpPr>
            <p:cNvPr id="11" name="矩形 10"/>
            <p:cNvSpPr/>
            <p:nvPr>
              <p:custDataLst>
                <p:tags r:id="rId3"/>
              </p:custDataLst>
            </p:nvPr>
          </p:nvSpPr>
          <p:spPr>
            <a:xfrm>
              <a:off x="737301" y="1830221"/>
              <a:ext cx="3280312" cy="691741"/>
            </a:xfrm>
            <a:prstGeom prst="rect">
              <a:avLst/>
            </a:prstGeom>
            <a:solidFill>
              <a:schemeClr val="accent1"/>
            </a:solidFill>
          </p:spPr>
          <p:txBody>
            <a:bodyPr rot="0" spcFirstLastPara="0" vertOverflow="overflow" horzOverflow="overflow" vert="horz" wrap="square" lIns="288000" tIns="45720" rIns="91440" bIns="45720" numCol="1" spcCol="0" rtlCol="0" fromWordArt="0" anchor="ctr" anchorCtr="0" forceAA="0" compatLnSpc="1">
              <a:normAutofit fontScale="80000" lnSpcReduction="10000"/>
            </a:bodyPr>
            <a:lstStyle/>
            <a:p>
              <a:pPr algn="just">
                <a:lnSpc>
                  <a:spcPct val="130000"/>
                </a:lnSpc>
              </a:pPr>
              <a:r>
                <a:rPr lang="en-US" altLang="zh-CN" dirty="0">
                  <a:solidFill>
                    <a:schemeClr val="bg1"/>
                  </a:solidFill>
                </a:rPr>
                <a:t>       </a:t>
              </a:r>
              <a:r>
                <a:rPr lang="zh-CN" altLang="da-DK" sz="2300" dirty="0">
                  <a:solidFill>
                    <a:schemeClr val="bg1"/>
                  </a:solidFill>
                </a:rPr>
                <a:t>服务器采用</a:t>
              </a:r>
              <a:r>
                <a:rPr lang="en-US" altLang="zh-CN" sz="2300" dirty="0">
                  <a:solidFill>
                    <a:schemeClr val="bg1"/>
                  </a:solidFill>
                </a:rPr>
                <a:t>Linux</a:t>
              </a:r>
              <a:r>
                <a:rPr lang="zh-CN" altLang="en-US" sz="2300" dirty="0">
                  <a:solidFill>
                    <a:schemeClr val="bg1"/>
                  </a:solidFill>
                </a:rPr>
                <a:t>系统：支持</a:t>
              </a:r>
              <a:r>
                <a:rPr lang="zh-CN" altLang="da-DK" sz="2300" dirty="0">
                  <a:solidFill>
                    <a:schemeClr val="bg1"/>
                  </a:solidFill>
                </a:rPr>
                <a:t>高可用，自带双机热备、负载均衡</a:t>
              </a:r>
              <a:endParaRPr lang="zh-CN" altLang="da-DK" sz="2300" dirty="0">
                <a:solidFill>
                  <a:schemeClr val="bg1"/>
                </a:solidFill>
              </a:endParaRPr>
            </a:p>
            <a:p>
              <a:pPr algn="just">
                <a:lnSpc>
                  <a:spcPct val="130000"/>
                </a:lnSpc>
              </a:pPr>
              <a:r>
                <a:rPr lang="en-US" altLang="zh-CN" sz="2300" dirty="0">
                  <a:solidFill>
                    <a:schemeClr val="bg1"/>
                  </a:solidFill>
                </a:rPr>
                <a:t>       https</a:t>
              </a:r>
              <a:r>
                <a:rPr lang="zh-CN" altLang="en-US" sz="2300" dirty="0">
                  <a:solidFill>
                    <a:schemeClr val="bg1"/>
                  </a:solidFill>
                </a:rPr>
                <a:t>协议</a:t>
              </a:r>
              <a:endParaRPr lang="zh-CN" altLang="en-US" sz="2300" dirty="0">
                <a:solidFill>
                  <a:schemeClr val="bg1"/>
                </a:solidFill>
              </a:endParaRPr>
            </a:p>
            <a:p>
              <a:pPr algn="just">
                <a:lnSpc>
                  <a:spcPct val="130000"/>
                </a:lnSpc>
              </a:pPr>
              <a:r>
                <a:rPr lang="en-US" altLang="zh-CN" sz="2300" dirty="0">
                  <a:solidFill>
                    <a:schemeClr val="bg1"/>
                  </a:solidFill>
                </a:rPr>
                <a:t>       </a:t>
              </a:r>
              <a:r>
                <a:rPr lang="zh-CN" altLang="en-US" sz="2300" dirty="0">
                  <a:solidFill>
                    <a:schemeClr val="bg1"/>
                  </a:solidFill>
                </a:rPr>
                <a:t>每个版本均通过渗透测试，无已知高风险漏洞</a:t>
              </a:r>
              <a:endParaRPr lang="zh-CN" altLang="en-US" sz="2300" dirty="0">
                <a:solidFill>
                  <a:schemeClr val="bg1"/>
                </a:solidFill>
              </a:endParaRPr>
            </a:p>
          </p:txBody>
        </p:sp>
        <p:sp>
          <p:nvSpPr>
            <p:cNvPr id="6" name="任意多边形 5"/>
            <p:cNvSpPr/>
            <p:nvPr>
              <p:custDataLst>
                <p:tags r:id="rId4"/>
              </p:custDataLst>
            </p:nvPr>
          </p:nvSpPr>
          <p:spPr>
            <a:xfrm>
              <a:off x="663180" y="1907203"/>
              <a:ext cx="366164" cy="633218"/>
            </a:xfrm>
            <a:custGeom>
              <a:avLst/>
              <a:gdLst>
                <a:gd name="connsiteX0" fmla="*/ 0 w 1256857"/>
                <a:gd name="connsiteY0" fmla="*/ 0 h 1579111"/>
                <a:gd name="connsiteX1" fmla="*/ 1256857 w 1256857"/>
                <a:gd name="connsiteY1" fmla="*/ 752017 h 1579111"/>
                <a:gd name="connsiteX2" fmla="*/ 694739 w 1256857"/>
                <a:gd name="connsiteY2" fmla="*/ 1579111 h 1579111"/>
                <a:gd name="connsiteX3" fmla="*/ 0 w 1256857"/>
                <a:gd name="connsiteY3" fmla="*/ 1579111 h 1579111"/>
              </a:gdLst>
              <a:ahLst/>
              <a:cxnLst>
                <a:cxn ang="0">
                  <a:pos x="connsiteX0" y="connsiteY0"/>
                </a:cxn>
                <a:cxn ang="0">
                  <a:pos x="connsiteX1" y="connsiteY1"/>
                </a:cxn>
                <a:cxn ang="0">
                  <a:pos x="connsiteX2" y="connsiteY2"/>
                </a:cxn>
                <a:cxn ang="0">
                  <a:pos x="connsiteX3" y="connsiteY3"/>
                </a:cxn>
              </a:cxnLst>
              <a:rect l="l" t="t" r="r" b="b"/>
              <a:pathLst>
                <a:path w="1256857" h="1579111">
                  <a:moveTo>
                    <a:pt x="0" y="0"/>
                  </a:moveTo>
                  <a:lnTo>
                    <a:pt x="1256857" y="752017"/>
                  </a:lnTo>
                  <a:lnTo>
                    <a:pt x="694739" y="1579111"/>
                  </a:lnTo>
                  <a:lnTo>
                    <a:pt x="0" y="1579111"/>
                  </a:lnTo>
                  <a:close/>
                </a:path>
              </a:pathLst>
            </a:custGeom>
            <a:solidFill>
              <a:schemeClr val="accent1">
                <a:lumMod val="40000"/>
                <a:lumOff val="60000"/>
              </a:schemeClr>
            </a:solidFill>
          </p:spPr>
          <p:txBody>
            <a:bodyPr rot="0" spcFirstLastPara="0" vertOverflow="overflow" horzOverflow="overflow" vert="horz" wrap="square" lIns="36000" tIns="144000" rIns="91440" bIns="45720" numCol="1" spcCol="0" rtlCol="0" fromWordArt="0" anchor="ctr" anchorCtr="0" forceAA="0" compatLnSpc="1">
              <a:noAutofit/>
            </a:bodyPr>
            <a:lstStyle/>
            <a:p>
              <a:pPr algn="just"/>
              <a:r>
                <a:rPr lang="zh-CN" altLang="en-US" sz="1600" b="1" dirty="0">
                  <a:solidFill>
                    <a:schemeClr val="tx1"/>
                  </a:solidFill>
                </a:rPr>
                <a:t>服务器安全</a:t>
              </a:r>
              <a:endParaRPr lang="zh-CN" altLang="en-US" sz="1600" b="1" dirty="0">
                <a:solidFill>
                  <a:schemeClr val="tx1"/>
                </a:solidFill>
              </a:endParaRPr>
            </a:p>
          </p:txBody>
        </p:sp>
      </p:grpSp>
      <p:grpSp>
        <p:nvGrpSpPr>
          <p:cNvPr id="5" name="组合 4"/>
          <p:cNvGrpSpPr/>
          <p:nvPr>
            <p:custDataLst>
              <p:tags r:id="rId5"/>
            </p:custDataLst>
          </p:nvPr>
        </p:nvGrpSpPr>
        <p:grpSpPr>
          <a:xfrm>
            <a:off x="2774949" y="2275486"/>
            <a:ext cx="7069441" cy="986794"/>
            <a:chOff x="663180" y="2649451"/>
            <a:chExt cx="3194446" cy="684694"/>
          </a:xfrm>
        </p:grpSpPr>
        <p:sp>
          <p:nvSpPr>
            <p:cNvPr id="21" name="任意多边形 20"/>
            <p:cNvSpPr/>
            <p:nvPr>
              <p:custDataLst>
                <p:tags r:id="rId6"/>
              </p:custDataLst>
            </p:nvPr>
          </p:nvSpPr>
          <p:spPr>
            <a:xfrm>
              <a:off x="663180" y="2649451"/>
              <a:ext cx="74230" cy="132913"/>
            </a:xfrm>
            <a:custGeom>
              <a:avLst/>
              <a:gdLst>
                <a:gd name="connsiteX0" fmla="*/ 254794 w 254794"/>
                <a:gd name="connsiteY0" fmla="*/ 0 h 456221"/>
                <a:gd name="connsiteX1" fmla="*/ 254794 w 254794"/>
                <a:gd name="connsiteY1" fmla="*/ 456221 h 456221"/>
                <a:gd name="connsiteX2" fmla="*/ 0 w 254794"/>
                <a:gd name="connsiteY2" fmla="*/ 303770 h 456221"/>
                <a:gd name="connsiteX3" fmla="*/ 0 w 254794"/>
                <a:gd name="connsiteY3" fmla="*/ 302997 h 456221"/>
              </a:gdLst>
              <a:ahLst/>
              <a:cxnLst>
                <a:cxn ang="0">
                  <a:pos x="connsiteX0" y="connsiteY0"/>
                </a:cxn>
                <a:cxn ang="0">
                  <a:pos x="connsiteX1" y="connsiteY1"/>
                </a:cxn>
                <a:cxn ang="0">
                  <a:pos x="connsiteX2" y="connsiteY2"/>
                </a:cxn>
                <a:cxn ang="0">
                  <a:pos x="connsiteX3" y="connsiteY3"/>
                </a:cxn>
              </a:cxnLst>
              <a:rect l="l" t="t" r="r" b="b"/>
              <a:pathLst>
                <a:path w="254794" h="456221">
                  <a:moveTo>
                    <a:pt x="254794" y="0"/>
                  </a:moveTo>
                  <a:lnTo>
                    <a:pt x="254794" y="456221"/>
                  </a:lnTo>
                  <a:lnTo>
                    <a:pt x="0" y="303770"/>
                  </a:lnTo>
                  <a:lnTo>
                    <a:pt x="0" y="302997"/>
                  </a:lnTo>
                  <a:close/>
                </a:path>
              </a:pathLst>
            </a:custGeom>
            <a:solidFill>
              <a:schemeClr val="accent2">
                <a:lumMod val="50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sz="2000" dirty="0" err="1">
                <a:solidFill>
                  <a:schemeClr val="bg1"/>
                </a:solidFill>
              </a:endParaRPr>
            </a:p>
          </p:txBody>
        </p:sp>
        <p:sp>
          <p:nvSpPr>
            <p:cNvPr id="2" name="矩形 21"/>
            <p:cNvSpPr/>
            <p:nvPr>
              <p:custDataLst>
                <p:tags r:id="rId7"/>
              </p:custDataLst>
            </p:nvPr>
          </p:nvSpPr>
          <p:spPr>
            <a:xfrm>
              <a:off x="737301" y="2649451"/>
              <a:ext cx="3120325" cy="636666"/>
            </a:xfrm>
            <a:prstGeom prst="rect">
              <a:avLst/>
            </a:prstGeom>
            <a:solidFill>
              <a:schemeClr val="accent2"/>
            </a:solidFill>
          </p:spPr>
          <p:txBody>
            <a:bodyPr rot="0" spcFirstLastPara="0" vertOverflow="overflow" horzOverflow="overflow" vert="horz" wrap="square" lIns="288000" tIns="45720" rIns="91440" bIns="45720" numCol="1" spcCol="0" rtlCol="0" fromWordArt="0" anchor="ctr" anchorCtr="0" forceAA="0" compatLnSpc="1">
              <a:normAutofit/>
            </a:bodyPr>
            <a:lstStyle/>
            <a:p>
              <a:pPr algn="just">
                <a:lnSpc>
                  <a:spcPct val="130000"/>
                </a:lnSpc>
              </a:pPr>
              <a:r>
                <a:rPr lang="en-US" altLang="da-DK" dirty="0">
                  <a:solidFill>
                    <a:schemeClr val="bg1"/>
                  </a:solidFill>
                </a:rPr>
                <a:t>      </a:t>
              </a:r>
              <a:r>
                <a:rPr lang="zh-CN" altLang="en-US" dirty="0">
                  <a:solidFill>
                    <a:schemeClr val="bg1"/>
                  </a:solidFill>
                </a:rPr>
                <a:t>支持每个账号设置独立的初始密码、支持密码强度检测；</a:t>
              </a:r>
              <a:endParaRPr lang="zh-CN" altLang="en-US" dirty="0">
                <a:solidFill>
                  <a:schemeClr val="bg1"/>
                </a:solidFill>
              </a:endParaRPr>
            </a:p>
            <a:p>
              <a:pPr algn="just">
                <a:lnSpc>
                  <a:spcPct val="130000"/>
                </a:lnSpc>
              </a:pPr>
              <a:r>
                <a:rPr lang="en-US" altLang="zh-CN" dirty="0">
                  <a:solidFill>
                    <a:schemeClr val="bg1"/>
                  </a:solidFill>
                </a:rPr>
                <a:t>      </a:t>
              </a:r>
              <a:r>
                <a:rPr lang="zh-CN" altLang="en-US" dirty="0">
                  <a:solidFill>
                    <a:schemeClr val="bg1"/>
                  </a:solidFill>
                </a:rPr>
                <a:t>支持首次登陆必须修改密码</a:t>
              </a:r>
              <a:r>
                <a:rPr lang="zh-CN" dirty="0">
                  <a:solidFill>
                    <a:schemeClr val="bg1"/>
                  </a:solidFill>
                </a:rPr>
                <a:t>、</a:t>
              </a:r>
              <a:r>
                <a:rPr lang="zh-CN" altLang="en-US" dirty="0">
                  <a:solidFill>
                    <a:schemeClr val="bg1"/>
                  </a:solidFill>
                </a:rPr>
                <a:t>支持密码错误锁定账号。</a:t>
              </a:r>
              <a:endParaRPr lang="zh-CN" altLang="en-US" dirty="0">
                <a:solidFill>
                  <a:schemeClr val="bg1"/>
                </a:solidFill>
              </a:endParaRPr>
            </a:p>
          </p:txBody>
        </p:sp>
        <p:sp>
          <p:nvSpPr>
            <p:cNvPr id="7" name="任意多边形 22"/>
            <p:cNvSpPr/>
            <p:nvPr>
              <p:custDataLst>
                <p:tags r:id="rId8"/>
              </p:custDataLst>
            </p:nvPr>
          </p:nvSpPr>
          <p:spPr>
            <a:xfrm>
              <a:off x="663180" y="2737948"/>
              <a:ext cx="366164" cy="596197"/>
            </a:xfrm>
            <a:custGeom>
              <a:avLst/>
              <a:gdLst>
                <a:gd name="connsiteX0" fmla="*/ 0 w 1256857"/>
                <a:gd name="connsiteY0" fmla="*/ 0 h 1579111"/>
                <a:gd name="connsiteX1" fmla="*/ 1256857 w 1256857"/>
                <a:gd name="connsiteY1" fmla="*/ 752017 h 1579111"/>
                <a:gd name="connsiteX2" fmla="*/ 694739 w 1256857"/>
                <a:gd name="connsiteY2" fmla="*/ 1579111 h 1579111"/>
                <a:gd name="connsiteX3" fmla="*/ 0 w 1256857"/>
                <a:gd name="connsiteY3" fmla="*/ 1579111 h 1579111"/>
              </a:gdLst>
              <a:ahLst/>
              <a:cxnLst>
                <a:cxn ang="0">
                  <a:pos x="connsiteX0" y="connsiteY0"/>
                </a:cxn>
                <a:cxn ang="0">
                  <a:pos x="connsiteX1" y="connsiteY1"/>
                </a:cxn>
                <a:cxn ang="0">
                  <a:pos x="connsiteX2" y="connsiteY2"/>
                </a:cxn>
                <a:cxn ang="0">
                  <a:pos x="connsiteX3" y="connsiteY3"/>
                </a:cxn>
              </a:cxnLst>
              <a:rect l="l" t="t" r="r" b="b"/>
              <a:pathLst>
                <a:path w="1256857" h="1579111">
                  <a:moveTo>
                    <a:pt x="0" y="0"/>
                  </a:moveTo>
                  <a:lnTo>
                    <a:pt x="1256857" y="752017"/>
                  </a:lnTo>
                  <a:lnTo>
                    <a:pt x="694739" y="1579111"/>
                  </a:lnTo>
                  <a:lnTo>
                    <a:pt x="0" y="1579111"/>
                  </a:lnTo>
                  <a:close/>
                </a:path>
              </a:pathLst>
            </a:custGeom>
            <a:solidFill>
              <a:schemeClr val="accent2">
                <a:lumMod val="40000"/>
                <a:lumOff val="60000"/>
              </a:schemeClr>
            </a:solidFill>
          </p:spPr>
          <p:txBody>
            <a:bodyPr rot="0" spcFirstLastPara="0" vertOverflow="overflow" horzOverflow="overflow" vert="horz" wrap="square" lIns="36000" tIns="144000" rIns="91440" bIns="45720" numCol="1" spcCol="0" rtlCol="0" fromWordArt="0" anchor="ctr" anchorCtr="0" forceAA="0" compatLnSpc="1">
              <a:noAutofit/>
            </a:bodyPr>
            <a:lstStyle/>
            <a:p>
              <a:pPr algn="just"/>
              <a:r>
                <a:rPr lang="zh-CN" altLang="en-US" sz="1600" b="1" dirty="0" err="1">
                  <a:solidFill>
                    <a:schemeClr val="tx1"/>
                  </a:solidFill>
                </a:rPr>
                <a:t>账号安全</a:t>
              </a:r>
              <a:endParaRPr lang="zh-CN" altLang="en-US" sz="1600" b="1" dirty="0" err="1">
                <a:solidFill>
                  <a:schemeClr val="tx1"/>
                </a:solidFill>
              </a:endParaRPr>
            </a:p>
          </p:txBody>
        </p:sp>
      </p:grpSp>
      <p:grpSp>
        <p:nvGrpSpPr>
          <p:cNvPr id="8" name="组合 6"/>
          <p:cNvGrpSpPr/>
          <p:nvPr>
            <p:custDataLst>
              <p:tags r:id="rId9"/>
            </p:custDataLst>
          </p:nvPr>
        </p:nvGrpSpPr>
        <p:grpSpPr>
          <a:xfrm>
            <a:off x="2774950" y="3359685"/>
            <a:ext cx="7069440" cy="790575"/>
            <a:chOff x="663180" y="3395982"/>
            <a:chExt cx="3194446" cy="548546"/>
          </a:xfrm>
        </p:grpSpPr>
        <p:sp>
          <p:nvSpPr>
            <p:cNvPr id="13" name="任意多边形 12"/>
            <p:cNvSpPr/>
            <p:nvPr>
              <p:custDataLst>
                <p:tags r:id="rId10"/>
              </p:custDataLst>
            </p:nvPr>
          </p:nvSpPr>
          <p:spPr>
            <a:xfrm>
              <a:off x="663180" y="3395982"/>
              <a:ext cx="74230" cy="132913"/>
            </a:xfrm>
            <a:custGeom>
              <a:avLst/>
              <a:gdLst>
                <a:gd name="connsiteX0" fmla="*/ 254794 w 254794"/>
                <a:gd name="connsiteY0" fmla="*/ 0 h 456221"/>
                <a:gd name="connsiteX1" fmla="*/ 254794 w 254794"/>
                <a:gd name="connsiteY1" fmla="*/ 456221 h 456221"/>
                <a:gd name="connsiteX2" fmla="*/ 0 w 254794"/>
                <a:gd name="connsiteY2" fmla="*/ 303770 h 456221"/>
                <a:gd name="connsiteX3" fmla="*/ 0 w 254794"/>
                <a:gd name="connsiteY3" fmla="*/ 302997 h 456221"/>
              </a:gdLst>
              <a:ahLst/>
              <a:cxnLst>
                <a:cxn ang="0">
                  <a:pos x="connsiteX0" y="connsiteY0"/>
                </a:cxn>
                <a:cxn ang="0">
                  <a:pos x="connsiteX1" y="connsiteY1"/>
                </a:cxn>
                <a:cxn ang="0">
                  <a:pos x="connsiteX2" y="connsiteY2"/>
                </a:cxn>
                <a:cxn ang="0">
                  <a:pos x="connsiteX3" y="connsiteY3"/>
                </a:cxn>
              </a:cxnLst>
              <a:rect l="l" t="t" r="r" b="b"/>
              <a:pathLst>
                <a:path w="254794" h="456221">
                  <a:moveTo>
                    <a:pt x="254794" y="0"/>
                  </a:moveTo>
                  <a:lnTo>
                    <a:pt x="254794" y="456221"/>
                  </a:lnTo>
                  <a:lnTo>
                    <a:pt x="0" y="303770"/>
                  </a:lnTo>
                  <a:lnTo>
                    <a:pt x="0" y="302997"/>
                  </a:lnTo>
                  <a:close/>
                </a:path>
              </a:pathLst>
            </a:custGeom>
            <a:solidFill>
              <a:schemeClr val="accent3">
                <a:lumMod val="50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sz="2000" dirty="0" err="1">
                <a:solidFill>
                  <a:schemeClr val="bg1"/>
                </a:solidFill>
              </a:endParaRPr>
            </a:p>
          </p:txBody>
        </p:sp>
        <p:sp>
          <p:nvSpPr>
            <p:cNvPr id="14" name="矩形 13"/>
            <p:cNvSpPr/>
            <p:nvPr>
              <p:custDataLst>
                <p:tags r:id="rId11"/>
              </p:custDataLst>
            </p:nvPr>
          </p:nvSpPr>
          <p:spPr>
            <a:xfrm>
              <a:off x="737409" y="3395982"/>
              <a:ext cx="3120217" cy="462523"/>
            </a:xfrm>
            <a:prstGeom prst="rect">
              <a:avLst/>
            </a:prstGeom>
            <a:solidFill>
              <a:schemeClr val="accent3"/>
            </a:solidFill>
          </p:spPr>
          <p:txBody>
            <a:bodyPr rot="0" spcFirstLastPara="0" vertOverflow="overflow" horzOverflow="overflow" vert="horz" wrap="square" lIns="288000" tIns="45720" rIns="91440" bIns="45720" numCol="1" spcCol="0" rtlCol="0" fromWordArt="0" anchor="ctr" anchorCtr="0" forceAA="0" compatLnSpc="1">
              <a:normAutofit fontScale="90000" lnSpcReduction="10000"/>
            </a:bodyPr>
            <a:lstStyle/>
            <a:p>
              <a:pPr algn="just">
                <a:lnSpc>
                  <a:spcPct val="130000"/>
                </a:lnSpc>
              </a:pPr>
              <a:r>
                <a:rPr lang="en-US" altLang="da-DK" dirty="0">
                  <a:solidFill>
                    <a:schemeClr val="bg1"/>
                  </a:solidFill>
                </a:rPr>
                <a:t>        客户端组件隐藏或显示</a:t>
              </a:r>
              <a:r>
                <a:rPr lang="zh-CN" altLang="en-US" dirty="0">
                  <a:solidFill>
                    <a:schemeClr val="bg1"/>
                  </a:solidFill>
                </a:rPr>
                <a:t>；客户端不可卸载；</a:t>
              </a:r>
              <a:endParaRPr lang="zh-CN" altLang="en-US" dirty="0">
                <a:solidFill>
                  <a:schemeClr val="bg1"/>
                </a:solidFill>
              </a:endParaRPr>
            </a:p>
            <a:p>
              <a:pPr algn="just">
                <a:lnSpc>
                  <a:spcPct val="130000"/>
                </a:lnSpc>
              </a:pPr>
              <a:r>
                <a:rPr lang="en-US" altLang="zh-CN" dirty="0">
                  <a:solidFill>
                    <a:schemeClr val="bg1"/>
                  </a:solidFill>
                </a:rPr>
                <a:t>        </a:t>
              </a:r>
              <a:r>
                <a:rPr lang="zh-CN" altLang="en-US" dirty="0">
                  <a:solidFill>
                    <a:schemeClr val="bg1"/>
                  </a:solidFill>
                </a:rPr>
                <a:t>客户端自检测；用户与终端相互绑定；</a:t>
              </a:r>
              <a:endParaRPr lang="zh-CN" altLang="en-US" dirty="0">
                <a:solidFill>
                  <a:schemeClr val="bg1"/>
                </a:solidFill>
              </a:endParaRPr>
            </a:p>
          </p:txBody>
        </p:sp>
        <p:sp>
          <p:nvSpPr>
            <p:cNvPr id="9" name="任意多边形 15"/>
            <p:cNvSpPr/>
            <p:nvPr>
              <p:custDataLst>
                <p:tags r:id="rId12"/>
              </p:custDataLst>
            </p:nvPr>
          </p:nvSpPr>
          <p:spPr>
            <a:xfrm>
              <a:off x="663180" y="3484480"/>
              <a:ext cx="366164" cy="460048"/>
            </a:xfrm>
            <a:custGeom>
              <a:avLst/>
              <a:gdLst>
                <a:gd name="connsiteX0" fmla="*/ 0 w 1256857"/>
                <a:gd name="connsiteY0" fmla="*/ 0 h 1579111"/>
                <a:gd name="connsiteX1" fmla="*/ 1256857 w 1256857"/>
                <a:gd name="connsiteY1" fmla="*/ 752017 h 1579111"/>
                <a:gd name="connsiteX2" fmla="*/ 694739 w 1256857"/>
                <a:gd name="connsiteY2" fmla="*/ 1579111 h 1579111"/>
                <a:gd name="connsiteX3" fmla="*/ 0 w 1256857"/>
                <a:gd name="connsiteY3" fmla="*/ 1579111 h 1579111"/>
              </a:gdLst>
              <a:ahLst/>
              <a:cxnLst>
                <a:cxn ang="0">
                  <a:pos x="connsiteX0" y="connsiteY0"/>
                </a:cxn>
                <a:cxn ang="0">
                  <a:pos x="connsiteX1" y="connsiteY1"/>
                </a:cxn>
                <a:cxn ang="0">
                  <a:pos x="connsiteX2" y="connsiteY2"/>
                </a:cxn>
                <a:cxn ang="0">
                  <a:pos x="connsiteX3" y="connsiteY3"/>
                </a:cxn>
              </a:cxnLst>
              <a:rect l="l" t="t" r="r" b="b"/>
              <a:pathLst>
                <a:path w="1256857" h="1579111">
                  <a:moveTo>
                    <a:pt x="0" y="0"/>
                  </a:moveTo>
                  <a:lnTo>
                    <a:pt x="1256857" y="752017"/>
                  </a:lnTo>
                  <a:lnTo>
                    <a:pt x="694739" y="1579111"/>
                  </a:lnTo>
                  <a:lnTo>
                    <a:pt x="0" y="1579111"/>
                  </a:lnTo>
                  <a:close/>
                </a:path>
              </a:pathLst>
            </a:custGeom>
            <a:solidFill>
              <a:schemeClr val="accent3">
                <a:lumMod val="40000"/>
                <a:lumOff val="60000"/>
              </a:schemeClr>
            </a:solidFill>
          </p:spPr>
          <p:txBody>
            <a:bodyPr rot="0" spcFirstLastPara="0" vertOverflow="overflow" horzOverflow="overflow" vert="horz" wrap="square" lIns="36000" tIns="144000" rIns="91440" bIns="45720" numCol="1" spcCol="0" rtlCol="0" fromWordArt="0" anchor="ctr" anchorCtr="0" forceAA="0" compatLnSpc="1">
              <a:noAutofit/>
            </a:bodyPr>
            <a:lstStyle/>
            <a:p>
              <a:pPr algn="just"/>
              <a:r>
                <a:rPr lang="zh-CN" altLang="en-US" sz="1600" b="1" dirty="0" err="1">
                  <a:solidFill>
                    <a:schemeClr val="tx1"/>
                  </a:solidFill>
                </a:rPr>
                <a:t>客户端安全</a:t>
              </a:r>
              <a:endParaRPr lang="zh-CN" altLang="en-US" sz="1600" b="1" dirty="0" err="1">
                <a:solidFill>
                  <a:schemeClr val="tx1"/>
                </a:solidFill>
              </a:endParaRPr>
            </a:p>
          </p:txBody>
        </p:sp>
      </p:grpSp>
      <p:grpSp>
        <p:nvGrpSpPr>
          <p:cNvPr id="12" name="组合 7"/>
          <p:cNvGrpSpPr/>
          <p:nvPr>
            <p:custDataLst>
              <p:tags r:id="rId13"/>
            </p:custDataLst>
          </p:nvPr>
        </p:nvGrpSpPr>
        <p:grpSpPr>
          <a:xfrm>
            <a:off x="2774950" y="4202527"/>
            <a:ext cx="7069440" cy="790575"/>
            <a:chOff x="663180" y="4142513"/>
            <a:chExt cx="3194446" cy="548546"/>
          </a:xfrm>
        </p:grpSpPr>
        <p:sp>
          <p:nvSpPr>
            <p:cNvPr id="15" name="任意多边形 25"/>
            <p:cNvSpPr/>
            <p:nvPr>
              <p:custDataLst>
                <p:tags r:id="rId14"/>
              </p:custDataLst>
            </p:nvPr>
          </p:nvSpPr>
          <p:spPr>
            <a:xfrm>
              <a:off x="663180" y="4142513"/>
              <a:ext cx="74230" cy="132913"/>
            </a:xfrm>
            <a:custGeom>
              <a:avLst/>
              <a:gdLst>
                <a:gd name="connsiteX0" fmla="*/ 254794 w 254794"/>
                <a:gd name="connsiteY0" fmla="*/ 0 h 456221"/>
                <a:gd name="connsiteX1" fmla="*/ 254794 w 254794"/>
                <a:gd name="connsiteY1" fmla="*/ 456221 h 456221"/>
                <a:gd name="connsiteX2" fmla="*/ 0 w 254794"/>
                <a:gd name="connsiteY2" fmla="*/ 303770 h 456221"/>
                <a:gd name="connsiteX3" fmla="*/ 0 w 254794"/>
                <a:gd name="connsiteY3" fmla="*/ 302997 h 456221"/>
              </a:gdLst>
              <a:ahLst/>
              <a:cxnLst>
                <a:cxn ang="0">
                  <a:pos x="connsiteX0" y="connsiteY0"/>
                </a:cxn>
                <a:cxn ang="0">
                  <a:pos x="connsiteX1" y="connsiteY1"/>
                </a:cxn>
                <a:cxn ang="0">
                  <a:pos x="connsiteX2" y="connsiteY2"/>
                </a:cxn>
                <a:cxn ang="0">
                  <a:pos x="connsiteX3" y="connsiteY3"/>
                </a:cxn>
              </a:cxnLst>
              <a:rect l="l" t="t" r="r" b="b"/>
              <a:pathLst>
                <a:path w="254794" h="456221">
                  <a:moveTo>
                    <a:pt x="254794" y="0"/>
                  </a:moveTo>
                  <a:lnTo>
                    <a:pt x="254794" y="456221"/>
                  </a:lnTo>
                  <a:lnTo>
                    <a:pt x="0" y="303770"/>
                  </a:lnTo>
                  <a:lnTo>
                    <a:pt x="0" y="302997"/>
                  </a:lnTo>
                  <a:close/>
                </a:path>
              </a:pathLst>
            </a:custGeom>
            <a:solidFill>
              <a:schemeClr val="accent1">
                <a:lumMod val="50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sz="2000" dirty="0" err="1">
                <a:solidFill>
                  <a:schemeClr val="bg1"/>
                </a:solidFill>
              </a:endParaRPr>
            </a:p>
          </p:txBody>
        </p:sp>
        <p:sp>
          <p:nvSpPr>
            <p:cNvPr id="33" name="矩形 26"/>
            <p:cNvSpPr/>
            <p:nvPr>
              <p:custDataLst>
                <p:tags r:id="rId15"/>
              </p:custDataLst>
            </p:nvPr>
          </p:nvSpPr>
          <p:spPr>
            <a:xfrm>
              <a:off x="737409" y="4142513"/>
              <a:ext cx="3120217" cy="462523"/>
            </a:xfrm>
            <a:prstGeom prst="rect">
              <a:avLst/>
            </a:prstGeom>
            <a:solidFill>
              <a:schemeClr val="accent1"/>
            </a:solidFill>
          </p:spPr>
          <p:txBody>
            <a:bodyPr rot="0" spcFirstLastPara="0" vertOverflow="overflow" horzOverflow="overflow" vert="horz" wrap="square" lIns="288000" tIns="45720" rIns="91440" bIns="45720" numCol="1" spcCol="0" rtlCol="0" fromWordArt="0" anchor="ctr" anchorCtr="0" forceAA="0" compatLnSpc="1">
              <a:normAutofit fontScale="90000" lnSpcReduction="10000"/>
            </a:bodyPr>
            <a:lstStyle/>
            <a:p>
              <a:pPr algn="just">
                <a:lnSpc>
                  <a:spcPct val="130000"/>
                </a:lnSpc>
              </a:pPr>
              <a:r>
                <a:rPr lang="en-US" altLang="da-DK" dirty="0">
                  <a:solidFill>
                    <a:schemeClr val="bg1"/>
                  </a:solidFill>
                </a:rPr>
                <a:t>        防止通过伪造进程欺骗加密系统，造成泄密；</a:t>
              </a:r>
              <a:endParaRPr lang="en-US" altLang="da-DK" dirty="0">
                <a:solidFill>
                  <a:schemeClr val="bg1"/>
                </a:solidFill>
              </a:endParaRPr>
            </a:p>
            <a:p>
              <a:pPr algn="just">
                <a:lnSpc>
                  <a:spcPct val="130000"/>
                </a:lnSpc>
              </a:pPr>
              <a:r>
                <a:rPr lang="en-US" altLang="da-DK" dirty="0">
                  <a:solidFill>
                    <a:schemeClr val="bg1"/>
                  </a:solidFill>
                </a:rPr>
                <a:t>       支持7种以上进程特征信息管控防伪</a:t>
              </a:r>
              <a:endParaRPr lang="en-US" altLang="da-DK" dirty="0">
                <a:solidFill>
                  <a:schemeClr val="bg1"/>
                </a:solidFill>
              </a:endParaRPr>
            </a:p>
          </p:txBody>
        </p:sp>
        <p:sp>
          <p:nvSpPr>
            <p:cNvPr id="34" name="任意多边形 27"/>
            <p:cNvSpPr/>
            <p:nvPr>
              <p:custDataLst>
                <p:tags r:id="rId16"/>
              </p:custDataLst>
            </p:nvPr>
          </p:nvSpPr>
          <p:spPr>
            <a:xfrm>
              <a:off x="663180" y="4231011"/>
              <a:ext cx="366164" cy="460048"/>
            </a:xfrm>
            <a:custGeom>
              <a:avLst/>
              <a:gdLst>
                <a:gd name="connsiteX0" fmla="*/ 0 w 1256857"/>
                <a:gd name="connsiteY0" fmla="*/ 0 h 1579111"/>
                <a:gd name="connsiteX1" fmla="*/ 1256857 w 1256857"/>
                <a:gd name="connsiteY1" fmla="*/ 752017 h 1579111"/>
                <a:gd name="connsiteX2" fmla="*/ 694739 w 1256857"/>
                <a:gd name="connsiteY2" fmla="*/ 1579111 h 1579111"/>
                <a:gd name="connsiteX3" fmla="*/ 0 w 1256857"/>
                <a:gd name="connsiteY3" fmla="*/ 1579111 h 1579111"/>
              </a:gdLst>
              <a:ahLst/>
              <a:cxnLst>
                <a:cxn ang="0">
                  <a:pos x="connsiteX0" y="connsiteY0"/>
                </a:cxn>
                <a:cxn ang="0">
                  <a:pos x="connsiteX1" y="connsiteY1"/>
                </a:cxn>
                <a:cxn ang="0">
                  <a:pos x="connsiteX2" y="connsiteY2"/>
                </a:cxn>
                <a:cxn ang="0">
                  <a:pos x="connsiteX3" y="connsiteY3"/>
                </a:cxn>
              </a:cxnLst>
              <a:rect l="l" t="t" r="r" b="b"/>
              <a:pathLst>
                <a:path w="1256857" h="1579111">
                  <a:moveTo>
                    <a:pt x="0" y="0"/>
                  </a:moveTo>
                  <a:lnTo>
                    <a:pt x="1256857" y="752017"/>
                  </a:lnTo>
                  <a:lnTo>
                    <a:pt x="694739" y="1579111"/>
                  </a:lnTo>
                  <a:lnTo>
                    <a:pt x="0" y="1579111"/>
                  </a:lnTo>
                  <a:close/>
                </a:path>
              </a:pathLst>
            </a:custGeom>
            <a:solidFill>
              <a:schemeClr val="accent1">
                <a:lumMod val="40000"/>
                <a:lumOff val="60000"/>
              </a:schemeClr>
            </a:solidFill>
          </p:spPr>
          <p:txBody>
            <a:bodyPr rot="0" spcFirstLastPara="0" vertOverflow="overflow" horzOverflow="overflow" vert="horz" wrap="square" lIns="36000" tIns="144000" rIns="91440" bIns="45720" numCol="1" spcCol="0" rtlCol="0" fromWordArt="0" anchor="ctr" anchorCtr="0" forceAA="0" compatLnSpc="1">
              <a:noAutofit/>
            </a:bodyPr>
            <a:lstStyle/>
            <a:p>
              <a:pPr algn="just"/>
              <a:r>
                <a:rPr lang="zh-CN" altLang="en-US" sz="1600" b="1" dirty="0" err="1">
                  <a:solidFill>
                    <a:schemeClr val="tx1"/>
                  </a:solidFill>
                </a:rPr>
                <a:t>进程防伪</a:t>
              </a:r>
              <a:endParaRPr lang="zh-CN" altLang="en-US" sz="1600" b="1" dirty="0" err="1">
                <a:solidFill>
                  <a:schemeClr val="tx1"/>
                </a:solidFill>
              </a:endParaRPr>
            </a:p>
          </p:txBody>
        </p:sp>
      </p:grpSp>
      <p:grpSp>
        <p:nvGrpSpPr>
          <p:cNvPr id="35" name="组合 8"/>
          <p:cNvGrpSpPr/>
          <p:nvPr>
            <p:custDataLst>
              <p:tags r:id="rId17"/>
            </p:custDataLst>
          </p:nvPr>
        </p:nvGrpSpPr>
        <p:grpSpPr>
          <a:xfrm>
            <a:off x="2780029" y="5120667"/>
            <a:ext cx="7064361" cy="1537338"/>
            <a:chOff x="665475" y="4777132"/>
            <a:chExt cx="3192151" cy="1066690"/>
          </a:xfrm>
        </p:grpSpPr>
        <p:sp>
          <p:nvSpPr>
            <p:cNvPr id="36" name="任意多边形 29"/>
            <p:cNvSpPr/>
            <p:nvPr>
              <p:custDataLst>
                <p:tags r:id="rId18"/>
              </p:custDataLst>
            </p:nvPr>
          </p:nvSpPr>
          <p:spPr>
            <a:xfrm>
              <a:off x="665475" y="4781872"/>
              <a:ext cx="72882" cy="245515"/>
            </a:xfrm>
            <a:custGeom>
              <a:avLst/>
              <a:gdLst>
                <a:gd name="connsiteX0" fmla="*/ 254794 w 254794"/>
                <a:gd name="connsiteY0" fmla="*/ 0 h 456221"/>
                <a:gd name="connsiteX1" fmla="*/ 254794 w 254794"/>
                <a:gd name="connsiteY1" fmla="*/ 456221 h 456221"/>
                <a:gd name="connsiteX2" fmla="*/ 0 w 254794"/>
                <a:gd name="connsiteY2" fmla="*/ 303770 h 456221"/>
                <a:gd name="connsiteX3" fmla="*/ 0 w 254794"/>
                <a:gd name="connsiteY3" fmla="*/ 302997 h 456221"/>
              </a:gdLst>
              <a:ahLst/>
              <a:cxnLst>
                <a:cxn ang="0">
                  <a:pos x="connsiteX0" y="connsiteY0"/>
                </a:cxn>
                <a:cxn ang="0">
                  <a:pos x="connsiteX1" y="connsiteY1"/>
                </a:cxn>
                <a:cxn ang="0">
                  <a:pos x="connsiteX2" y="connsiteY2"/>
                </a:cxn>
                <a:cxn ang="0">
                  <a:pos x="connsiteX3" y="connsiteY3"/>
                </a:cxn>
              </a:cxnLst>
              <a:rect l="l" t="t" r="r" b="b"/>
              <a:pathLst>
                <a:path w="254794" h="456221">
                  <a:moveTo>
                    <a:pt x="254794" y="0"/>
                  </a:moveTo>
                  <a:lnTo>
                    <a:pt x="254794" y="456221"/>
                  </a:lnTo>
                  <a:lnTo>
                    <a:pt x="0" y="303770"/>
                  </a:lnTo>
                  <a:lnTo>
                    <a:pt x="0" y="302997"/>
                  </a:lnTo>
                  <a:close/>
                </a:path>
              </a:pathLst>
            </a:custGeom>
            <a:solidFill>
              <a:schemeClr val="accent2">
                <a:lumMod val="50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sz="2000" dirty="0" err="1">
                <a:solidFill>
                  <a:schemeClr val="bg1"/>
                </a:solidFill>
              </a:endParaRPr>
            </a:p>
          </p:txBody>
        </p:sp>
        <p:sp>
          <p:nvSpPr>
            <p:cNvPr id="37" name="矩形 30"/>
            <p:cNvSpPr/>
            <p:nvPr>
              <p:custDataLst>
                <p:tags r:id="rId19"/>
              </p:custDataLst>
            </p:nvPr>
          </p:nvSpPr>
          <p:spPr>
            <a:xfrm>
              <a:off x="737301" y="4777132"/>
              <a:ext cx="3120325" cy="1042898"/>
            </a:xfrm>
            <a:prstGeom prst="rect">
              <a:avLst/>
            </a:prstGeom>
            <a:solidFill>
              <a:schemeClr val="accent2"/>
            </a:solidFill>
          </p:spPr>
          <p:txBody>
            <a:bodyPr rot="0" spcFirstLastPara="0" vertOverflow="overflow" horzOverflow="overflow" vert="horz" wrap="square" lIns="288000" tIns="45720" rIns="91440" bIns="45720" numCol="1" spcCol="0" rtlCol="0" fromWordArt="0" anchor="ctr" anchorCtr="0" forceAA="0" compatLnSpc="1">
              <a:normAutofit fontScale="97500"/>
            </a:bodyPr>
            <a:lstStyle/>
            <a:p>
              <a:pPr algn="just">
                <a:lnSpc>
                  <a:spcPct val="130000"/>
                </a:lnSpc>
              </a:pPr>
              <a:r>
                <a:rPr lang="en-US" altLang="da-DK" dirty="0">
                  <a:solidFill>
                    <a:schemeClr val="bg1"/>
                  </a:solidFill>
                </a:rPr>
                <a:t>       </a:t>
              </a:r>
              <a:r>
                <a:rPr lang="da-DK" altLang="zh-CN" dirty="0">
                  <a:solidFill>
                    <a:schemeClr val="bg1"/>
                  </a:solidFill>
                </a:rPr>
                <a:t>支持设置右键解密文件需要输入当前登陆账号、密码</a:t>
              </a:r>
              <a:endParaRPr lang="da-DK" altLang="zh-CN" dirty="0">
                <a:solidFill>
                  <a:schemeClr val="bg1"/>
                </a:solidFill>
              </a:endParaRPr>
            </a:p>
            <a:p>
              <a:pPr algn="just">
                <a:lnSpc>
                  <a:spcPct val="130000"/>
                </a:lnSpc>
              </a:pPr>
              <a:r>
                <a:rPr lang="en-US" altLang="da-DK" dirty="0">
                  <a:solidFill>
                    <a:schemeClr val="bg1"/>
                  </a:solidFill>
                </a:rPr>
                <a:t>       </a:t>
              </a:r>
              <a:r>
                <a:rPr lang="zh-CN" altLang="en-US" dirty="0">
                  <a:solidFill>
                    <a:schemeClr val="bg1"/>
                  </a:solidFill>
                </a:rPr>
                <a:t>支持解密文件时上传解密前的密文，加强审计</a:t>
              </a:r>
              <a:endParaRPr lang="zh-CN" altLang="en-US" dirty="0">
                <a:solidFill>
                  <a:schemeClr val="bg1"/>
                </a:solidFill>
              </a:endParaRPr>
            </a:p>
            <a:p>
              <a:pPr algn="just">
                <a:lnSpc>
                  <a:spcPct val="130000"/>
                </a:lnSpc>
              </a:pPr>
              <a:r>
                <a:rPr lang="en-US" altLang="zh-CN" dirty="0">
                  <a:solidFill>
                    <a:schemeClr val="bg1"/>
                  </a:solidFill>
                </a:rPr>
                <a:t>       </a:t>
              </a:r>
              <a:r>
                <a:rPr lang="zh-CN" altLang="en-US" dirty="0">
                  <a:solidFill>
                    <a:schemeClr val="bg1"/>
                  </a:solidFill>
                </a:rPr>
                <a:t>支持移动介质拷贝文件操作时，上传附件加强审计</a:t>
              </a:r>
              <a:endParaRPr lang="zh-CN" altLang="en-US" dirty="0">
                <a:solidFill>
                  <a:schemeClr val="bg1"/>
                </a:solidFill>
              </a:endParaRPr>
            </a:p>
            <a:p>
              <a:pPr algn="just">
                <a:lnSpc>
                  <a:spcPct val="130000"/>
                </a:lnSpc>
              </a:pPr>
              <a:r>
                <a:rPr lang="en-US" altLang="zh-CN" dirty="0">
                  <a:solidFill>
                    <a:schemeClr val="bg1"/>
                  </a:solidFill>
                </a:rPr>
                <a:t>      </a:t>
              </a:r>
              <a:r>
                <a:rPr lang="zh-CN" altLang="en-US" dirty="0">
                  <a:solidFill>
                    <a:schemeClr val="bg1"/>
                  </a:solidFill>
                </a:rPr>
                <a:t>支持打印文件时上传打印快照，加强审计</a:t>
              </a:r>
              <a:endParaRPr lang="zh-CN" altLang="en-US" dirty="0">
                <a:solidFill>
                  <a:schemeClr val="bg1"/>
                </a:solidFill>
              </a:endParaRPr>
            </a:p>
          </p:txBody>
        </p:sp>
        <p:sp>
          <p:nvSpPr>
            <p:cNvPr id="38" name="任意多边形 31"/>
            <p:cNvSpPr/>
            <p:nvPr>
              <p:custDataLst>
                <p:tags r:id="rId20"/>
              </p:custDataLst>
            </p:nvPr>
          </p:nvSpPr>
          <p:spPr>
            <a:xfrm>
              <a:off x="665475" y="4935244"/>
              <a:ext cx="366164" cy="908578"/>
            </a:xfrm>
            <a:custGeom>
              <a:avLst/>
              <a:gdLst>
                <a:gd name="connsiteX0" fmla="*/ 0 w 1256857"/>
                <a:gd name="connsiteY0" fmla="*/ 0 h 1579111"/>
                <a:gd name="connsiteX1" fmla="*/ 1256857 w 1256857"/>
                <a:gd name="connsiteY1" fmla="*/ 752017 h 1579111"/>
                <a:gd name="connsiteX2" fmla="*/ 694739 w 1256857"/>
                <a:gd name="connsiteY2" fmla="*/ 1579111 h 1579111"/>
                <a:gd name="connsiteX3" fmla="*/ 0 w 1256857"/>
                <a:gd name="connsiteY3" fmla="*/ 1579111 h 1579111"/>
              </a:gdLst>
              <a:ahLst/>
              <a:cxnLst>
                <a:cxn ang="0">
                  <a:pos x="connsiteX0" y="connsiteY0"/>
                </a:cxn>
                <a:cxn ang="0">
                  <a:pos x="connsiteX1" y="connsiteY1"/>
                </a:cxn>
                <a:cxn ang="0">
                  <a:pos x="connsiteX2" y="connsiteY2"/>
                </a:cxn>
                <a:cxn ang="0">
                  <a:pos x="connsiteX3" y="connsiteY3"/>
                </a:cxn>
              </a:cxnLst>
              <a:rect l="l" t="t" r="r" b="b"/>
              <a:pathLst>
                <a:path w="1256857" h="1579111">
                  <a:moveTo>
                    <a:pt x="0" y="0"/>
                  </a:moveTo>
                  <a:lnTo>
                    <a:pt x="1256857" y="752017"/>
                  </a:lnTo>
                  <a:lnTo>
                    <a:pt x="694739" y="1579111"/>
                  </a:lnTo>
                  <a:lnTo>
                    <a:pt x="0" y="1579111"/>
                  </a:lnTo>
                  <a:close/>
                </a:path>
              </a:pathLst>
            </a:custGeom>
            <a:solidFill>
              <a:schemeClr val="accent2">
                <a:lumMod val="40000"/>
                <a:lumOff val="60000"/>
              </a:schemeClr>
            </a:solidFill>
          </p:spPr>
          <p:txBody>
            <a:bodyPr rot="0" spcFirstLastPara="0" vertOverflow="overflow" horzOverflow="overflow" vert="horz" wrap="square" lIns="36000" tIns="144000" rIns="91440" bIns="45720" numCol="1" spcCol="0" rtlCol="0" fromWordArt="0" anchor="ctr" anchorCtr="0" forceAA="0" compatLnSpc="1">
              <a:noAutofit/>
            </a:bodyPr>
            <a:lstStyle/>
            <a:p>
              <a:pPr algn="just"/>
              <a:r>
                <a:rPr lang="zh-CN" altLang="en-US" sz="1600" b="1" dirty="0" err="1">
                  <a:solidFill>
                    <a:schemeClr val="tx1"/>
                  </a:solidFill>
                </a:rPr>
                <a:t>使用防抵赖</a:t>
              </a:r>
              <a:endParaRPr lang="zh-CN" altLang="en-US" sz="1600" b="1" dirty="0" err="1">
                <a:solidFill>
                  <a:schemeClr val="tx1"/>
                </a:solidFill>
              </a:endParaRPr>
            </a:p>
          </p:txBody>
        </p:sp>
      </p:grpSp>
    </p:spTree>
    <p:custDataLst>
      <p:tags r:id="rId21"/>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ndParaRPr>
          </a:p>
        </p:txBody>
      </p:sp>
      <p:sp>
        <p:nvSpPr>
          <p:cNvPr id="141" name="文本框 140"/>
          <p:cNvSpPr txBox="1"/>
          <p:nvPr/>
        </p:nvSpPr>
        <p:spPr>
          <a:xfrm>
            <a:off x="53340" y="475615"/>
            <a:ext cx="1033780" cy="337185"/>
          </a:xfrm>
          <a:prstGeom prst="rect">
            <a:avLst/>
          </a:prstGeom>
          <a:noFill/>
        </p:spPr>
        <p:txBody>
          <a:bodyPr wrap="square" rtlCol="0">
            <a:spAutoFit/>
          </a:bodyPr>
          <a:lstStyle/>
          <a:p>
            <a:pPr algn="ctr"/>
            <a:r>
              <a:rPr lang="en-US" sz="1600" dirty="0">
                <a:solidFill>
                  <a:prstClr val="white"/>
                </a:solidFill>
                <a:latin typeface="微软雅黑" panose="020B0503020204020204" charset="-122"/>
                <a:ea typeface="微软雅黑" panose="020B0503020204020204" charset="-122"/>
              </a:rPr>
              <a:t>PART</a:t>
            </a:r>
            <a:endParaRPr lang="en-US" sz="1600" dirty="0">
              <a:solidFill>
                <a:prstClr val="white"/>
              </a:solidFill>
              <a:latin typeface="微软雅黑" panose="020B0503020204020204" charset="-122"/>
              <a:ea typeface="微软雅黑" panose="020B0503020204020204" charset="-122"/>
            </a:endParaRPr>
          </a:p>
        </p:txBody>
      </p:sp>
      <p:sp>
        <p:nvSpPr>
          <p:cNvPr id="17" name="矩形 16"/>
          <p:cNvSpPr/>
          <p:nvPr/>
        </p:nvSpPr>
        <p:spPr>
          <a:xfrm>
            <a:off x="4456272" y="875687"/>
            <a:ext cx="1687163" cy="424732"/>
          </a:xfrm>
          <a:prstGeom prst="rect">
            <a:avLst/>
          </a:prstGeom>
        </p:spPr>
        <p:txBody>
          <a:bodyPr wrap="square">
            <a:spAutoFit/>
          </a:bodyPr>
          <a:lstStyle/>
          <a:p>
            <a:pPr algn="ctr">
              <a:lnSpc>
                <a:spcPct val="120000"/>
              </a:lnSpc>
              <a:defRPr/>
            </a:pPr>
            <a:r>
              <a:rPr lang="en-US" altLang="zh-CN" dirty="0">
                <a:solidFill>
                  <a:prstClr val="white"/>
                </a:solidFill>
                <a:latin typeface="微软雅黑" panose="020B0503020204020204" charset="-122"/>
                <a:ea typeface="微软雅黑" panose="020B0503020204020204" charset="-122"/>
                <a:cs typeface="微软雅黑" panose="020B0503020204020204" charset="-122"/>
              </a:rPr>
              <a:t>3.</a:t>
            </a:r>
            <a:r>
              <a:rPr lang="zh-CN" altLang="en-US" dirty="0">
                <a:solidFill>
                  <a:prstClr val="white"/>
                </a:solidFill>
                <a:latin typeface="微软雅黑" panose="020B0503020204020204" charset="-122"/>
                <a:ea typeface="微软雅黑" panose="020B0503020204020204" charset="-122"/>
                <a:cs typeface="微软雅黑" panose="020B0503020204020204" charset="-122"/>
              </a:rPr>
              <a:t>加密</a:t>
            </a:r>
            <a:endParaRPr lang="zh-CN" altLang="en-US"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nvSpPr>
        <p:spPr>
          <a:xfrm>
            <a:off x="982980" y="203835"/>
            <a:ext cx="6289690" cy="430887"/>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en-US" altLang="zh-CN" sz="2200" b="1" dirty="0">
                <a:solidFill>
                  <a:schemeClr val="accent1"/>
                </a:solidFill>
                <a:latin typeface="微软雅黑" panose="020B0503020204020204" charset="-122"/>
                <a:ea typeface="微软雅黑" panose="020B0503020204020204" charset="-122"/>
              </a:rPr>
              <a:t>3 </a:t>
            </a:r>
            <a:r>
              <a:rPr lang="zh-CN" altLang="en-US" sz="2200" b="1" dirty="0">
                <a:solidFill>
                  <a:schemeClr val="accent1"/>
                </a:solidFill>
                <a:latin typeface="微软雅黑" panose="020B0503020204020204" charset="-122"/>
                <a:ea typeface="微软雅黑" panose="020B0503020204020204" charset="-122"/>
              </a:rPr>
              <a:t>解决方案</a:t>
            </a:r>
            <a:r>
              <a:rPr lang="zh-CN" altLang="en-US" sz="2200" b="1">
                <a:solidFill>
                  <a:schemeClr val="accent1"/>
                </a:solidFill>
                <a:latin typeface="微软雅黑" panose="020B0503020204020204" charset="-122"/>
                <a:ea typeface="微软雅黑" panose="020B0503020204020204" charset="-122"/>
              </a:rPr>
              <a:t>优势</a:t>
            </a:r>
            <a:r>
              <a:rPr lang="en-US" altLang="zh-CN" sz="2200" b="1">
                <a:solidFill>
                  <a:schemeClr val="accent1"/>
                </a:solidFill>
                <a:latin typeface="微软雅黑" panose="020B0503020204020204" charset="-122"/>
                <a:ea typeface="微软雅黑" panose="020B0503020204020204" charset="-122"/>
              </a:rPr>
              <a:t>------</a:t>
            </a:r>
            <a:r>
              <a:rPr lang="zh-CN" altLang="en-US" sz="2200" b="1">
                <a:solidFill>
                  <a:schemeClr val="accent1"/>
                </a:solidFill>
                <a:latin typeface="微软雅黑" panose="020B0503020204020204" charset="-122"/>
                <a:ea typeface="微软雅黑" panose="020B0503020204020204" charset="-122"/>
              </a:rPr>
              <a:t>部署</a:t>
            </a:r>
            <a:r>
              <a:rPr lang="en-US" altLang="zh-CN" sz="2200" b="1">
                <a:solidFill>
                  <a:schemeClr val="accent1"/>
                </a:solidFill>
                <a:latin typeface="微软雅黑" panose="020B0503020204020204" charset="-122"/>
                <a:ea typeface="微软雅黑" panose="020B0503020204020204" charset="-122"/>
              </a:rPr>
              <a:t>&amp;</a:t>
            </a:r>
            <a:r>
              <a:rPr lang="zh-CN" altLang="en-US" sz="2200" b="1">
                <a:solidFill>
                  <a:schemeClr val="accent1"/>
                </a:solidFill>
                <a:latin typeface="微软雅黑" panose="020B0503020204020204" charset="-122"/>
                <a:ea typeface="微软雅黑" panose="020B0503020204020204" charset="-122"/>
              </a:rPr>
              <a:t>运维优势</a:t>
            </a:r>
            <a:endParaRPr lang="zh-CN" altLang="en-US" sz="2200" b="1" dirty="0">
              <a:solidFill>
                <a:schemeClr val="accent1"/>
              </a:solidFill>
              <a:latin typeface="微软雅黑" panose="020B0503020204020204" charset="-122"/>
              <a:ea typeface="微软雅黑" panose="020B0503020204020204" charset="-122"/>
            </a:endParaRPr>
          </a:p>
        </p:txBody>
      </p:sp>
      <p:sp>
        <p:nvSpPr>
          <p:cNvPr id="36" name="矩形 35"/>
          <p:cNvSpPr/>
          <p:nvPr/>
        </p:nvSpPr>
        <p:spPr>
          <a:xfrm>
            <a:off x="7877422" y="1480317"/>
            <a:ext cx="2533650" cy="276999"/>
          </a:xfrm>
          <a:prstGeom prst="rect">
            <a:avLst/>
          </a:prstGeom>
        </p:spPr>
        <p:txBody>
          <a:bodyPr wrap="square">
            <a:spAutoFit/>
          </a:bodyPr>
          <a:lstStyle/>
          <a:p>
            <a:pPr algn="just"/>
            <a:r>
              <a:rPr lang="zh-CN" altLang="en-US" sz="1200" dirty="0">
                <a:solidFill>
                  <a:prstClr val="white"/>
                </a:solidFill>
                <a:latin typeface="微软雅黑" panose="020B0503020204020204" charset="-122"/>
                <a:ea typeface="微软雅黑" panose="020B0503020204020204" charset="-122"/>
                <a:cs typeface="微软雅黑" panose="020B0503020204020204" charset="-122"/>
              </a:rPr>
              <a:t>通</a:t>
            </a:r>
            <a:endParaRPr lang="zh-CN" altLang="en-US" sz="1200" dirty="0">
              <a:solidFill>
                <a:prstClr val="white"/>
              </a:solidFill>
              <a:latin typeface="微软雅黑" panose="020B0503020204020204" charset="-122"/>
              <a:ea typeface="微软雅黑" panose="020B0503020204020204" charset="-122"/>
            </a:endParaRPr>
          </a:p>
        </p:txBody>
      </p:sp>
      <p:sp>
        <p:nvSpPr>
          <p:cNvPr id="16" name="文本框 15"/>
          <p:cNvSpPr txBox="1"/>
          <p:nvPr/>
        </p:nvSpPr>
        <p:spPr>
          <a:xfrm>
            <a:off x="297498" y="85725"/>
            <a:ext cx="544830" cy="460375"/>
          </a:xfrm>
          <a:prstGeom prst="rect">
            <a:avLst/>
          </a:prstGeom>
          <a:noFill/>
        </p:spPr>
        <p:txBody>
          <a:bodyPr wrap="square" rtlCol="0">
            <a:spAutoFit/>
          </a:bodyPr>
          <a:lstStyle/>
          <a:p>
            <a:pPr algn="ctr"/>
            <a:r>
              <a:rPr lang="zh-CN" altLang="en-US" sz="2400" dirty="0">
                <a:solidFill>
                  <a:prstClr val="white"/>
                </a:solidFill>
                <a:latin typeface="微软雅黑" panose="020B0503020204020204" charset="-122"/>
                <a:ea typeface="微软雅黑" panose="020B0503020204020204" charset="-122"/>
              </a:rPr>
              <a:t>③</a:t>
            </a:r>
            <a:endParaRPr lang="zh-CN" altLang="en-US" sz="2400" dirty="0">
              <a:solidFill>
                <a:prstClr val="white"/>
              </a:solidFill>
              <a:latin typeface="微软雅黑" panose="020B0503020204020204" charset="-122"/>
              <a:ea typeface="微软雅黑" panose="020B0503020204020204" charset="-122"/>
            </a:endParaRPr>
          </a:p>
        </p:txBody>
      </p:sp>
      <p:graphicFrame>
        <p:nvGraphicFramePr>
          <p:cNvPr id="2" name="图示 1"/>
          <p:cNvGraphicFramePr/>
          <p:nvPr/>
        </p:nvGraphicFramePr>
        <p:xfrm>
          <a:off x="542260" y="1023620"/>
          <a:ext cx="10692000" cy="498493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919480" y="2423829"/>
            <a:ext cx="1001219" cy="645160"/>
          </a:xfrm>
          <a:prstGeom prst="rect">
            <a:avLst/>
          </a:prstGeom>
          <a:noFill/>
        </p:spPr>
        <p:txBody>
          <a:bodyPr wrap="square" rtlCol="0">
            <a:spAutoFit/>
          </a:bodyPr>
          <a:lstStyle/>
          <a:p>
            <a:r>
              <a:rPr lang="zh-CN" altLang="en-US" b="1" dirty="0">
                <a:solidFill>
                  <a:schemeClr val="tx1"/>
                </a:solidFill>
              </a:rPr>
              <a:t>程序配置管理</a:t>
            </a:r>
            <a:endParaRPr lang="zh-CN" altLang="en-US" b="1" dirty="0">
              <a:solidFill>
                <a:schemeClr val="tx1"/>
              </a:solidFill>
            </a:endParaRPr>
          </a:p>
        </p:txBody>
      </p:sp>
      <p:sp>
        <p:nvSpPr>
          <p:cNvPr id="18" name="TextBox 17"/>
          <p:cNvSpPr txBox="1"/>
          <p:nvPr/>
        </p:nvSpPr>
        <p:spPr>
          <a:xfrm>
            <a:off x="999678" y="3495118"/>
            <a:ext cx="1001219" cy="645160"/>
          </a:xfrm>
          <a:prstGeom prst="rect">
            <a:avLst/>
          </a:prstGeom>
          <a:noFill/>
        </p:spPr>
        <p:txBody>
          <a:bodyPr wrap="square" rtlCol="0">
            <a:spAutoFit/>
          </a:bodyPr>
          <a:lstStyle/>
          <a:p>
            <a:r>
              <a:rPr lang="zh-CN" altLang="en-US" b="1" dirty="0">
                <a:solidFill>
                  <a:schemeClr val="tx1"/>
                </a:solidFill>
              </a:rPr>
              <a:t>模块自动更新</a:t>
            </a:r>
            <a:endParaRPr lang="zh-CN" altLang="en-US" b="1" dirty="0">
              <a:solidFill>
                <a:schemeClr val="tx1"/>
              </a:solidFill>
            </a:endParaRPr>
          </a:p>
        </p:txBody>
      </p:sp>
      <p:sp>
        <p:nvSpPr>
          <p:cNvPr id="19" name="TextBox 18"/>
          <p:cNvSpPr txBox="1"/>
          <p:nvPr/>
        </p:nvSpPr>
        <p:spPr>
          <a:xfrm>
            <a:off x="762096" y="4661075"/>
            <a:ext cx="1001219" cy="645160"/>
          </a:xfrm>
          <a:prstGeom prst="rect">
            <a:avLst/>
          </a:prstGeom>
          <a:noFill/>
        </p:spPr>
        <p:txBody>
          <a:bodyPr wrap="square" rtlCol="0">
            <a:spAutoFit/>
          </a:bodyPr>
          <a:lstStyle/>
          <a:p>
            <a:r>
              <a:rPr lang="en-US" altLang="zh-CN" b="1" dirty="0">
                <a:solidFill>
                  <a:schemeClr val="tx1"/>
                </a:solidFill>
              </a:rPr>
              <a:t>FAQ</a:t>
            </a:r>
            <a:r>
              <a:rPr lang="zh-CN" altLang="en-US" b="1" dirty="0">
                <a:solidFill>
                  <a:schemeClr val="tx1"/>
                </a:solidFill>
              </a:rPr>
              <a:t>知识库</a:t>
            </a:r>
            <a:endParaRPr lang="zh-CN" altLang="en-US" b="1" dirty="0">
              <a:solidFill>
                <a:schemeClr val="tx1"/>
              </a:solidFill>
            </a:endParaRPr>
          </a:p>
        </p:txBody>
      </p:sp>
      <p:sp>
        <p:nvSpPr>
          <p:cNvPr id="20" name="TextBox 3"/>
          <p:cNvSpPr txBox="1"/>
          <p:nvPr/>
        </p:nvSpPr>
        <p:spPr>
          <a:xfrm>
            <a:off x="698314" y="1109980"/>
            <a:ext cx="1001219" cy="923330"/>
          </a:xfrm>
          <a:prstGeom prst="rect">
            <a:avLst/>
          </a:prstGeom>
          <a:noFill/>
        </p:spPr>
        <p:txBody>
          <a:bodyPr wrap="square" rtlCol="0">
            <a:spAutoFit/>
          </a:bodyPr>
          <a:lstStyle/>
          <a:p>
            <a:r>
              <a:rPr lang="zh-CN" altLang="en-US" b="1"/>
              <a:t>服务器客户端部署</a:t>
            </a:r>
            <a:endParaRPr lang="zh-CN" altLang="en-US"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3590926" y="2524125"/>
            <a:ext cx="4816475" cy="1440815"/>
            <a:chOff x="6615" y="3660"/>
            <a:chExt cx="7585" cy="2269"/>
          </a:xfrm>
        </p:grpSpPr>
        <p:sp>
          <p:nvSpPr>
            <p:cNvPr id="9" name="TextBox 3"/>
            <p:cNvSpPr txBox="1"/>
            <p:nvPr/>
          </p:nvSpPr>
          <p:spPr>
            <a:xfrm>
              <a:off x="8900" y="3759"/>
              <a:ext cx="4071" cy="919"/>
            </a:xfrm>
            <a:prstGeom prst="rect">
              <a:avLst/>
            </a:prstGeom>
            <a:noFill/>
          </p:spPr>
          <p:txBody>
            <a:bodyPr wrap="square" rtlCol="0">
              <a:spAutoFit/>
            </a:bodyPr>
            <a:lstStyle/>
            <a:p>
              <a:pPr algn="ctr"/>
              <a:r>
                <a:rPr lang="en-US" altLang="zh-CN" sz="3200" b="1" dirty="0">
                  <a:solidFill>
                    <a:schemeClr val="bg1"/>
                  </a:solidFill>
                  <a:latin typeface="微软雅黑" panose="020B0503020204020204" charset="-122"/>
                  <a:ea typeface="微软雅黑" panose="020B0503020204020204" charset="-122"/>
                </a:rPr>
                <a:t>Part Four</a:t>
              </a:r>
              <a:endParaRPr lang="en-US" altLang="zh-CN" sz="3200" b="1" dirty="0">
                <a:solidFill>
                  <a:schemeClr val="bg1"/>
                </a:solidFill>
                <a:latin typeface="微软雅黑" panose="020B0503020204020204" charset="-122"/>
                <a:ea typeface="微软雅黑" panose="020B0503020204020204" charset="-122"/>
              </a:endParaRPr>
            </a:p>
          </p:txBody>
        </p:sp>
        <p:sp>
          <p:nvSpPr>
            <p:cNvPr id="10" name="TextBox 4"/>
            <p:cNvSpPr txBox="1"/>
            <p:nvPr/>
          </p:nvSpPr>
          <p:spPr>
            <a:xfrm>
              <a:off x="8900" y="4816"/>
              <a:ext cx="5124" cy="1113"/>
            </a:xfrm>
            <a:prstGeom prst="rect">
              <a:avLst/>
            </a:prstGeom>
            <a:noFill/>
          </p:spPr>
          <p:txBody>
            <a:bodyPr wrap="square" rtlCol="0">
              <a:spAutoFit/>
            </a:bodyPr>
            <a:lstStyle/>
            <a:p>
              <a:pPr algn="dist"/>
              <a:r>
                <a:rPr lang="zh-CN" altLang="en-US" sz="4000" dirty="0">
                  <a:solidFill>
                    <a:schemeClr val="bg1"/>
                  </a:solidFill>
                  <a:latin typeface="微软雅黑" panose="020B0503020204020204" charset="-122"/>
                  <a:ea typeface="微软雅黑" panose="020B0503020204020204" charset="-122"/>
                </a:rPr>
                <a:t>部分典型案例</a:t>
              </a:r>
              <a:endParaRPr lang="zh-CN" altLang="en-US" sz="4000" dirty="0">
                <a:solidFill>
                  <a:schemeClr val="bg1"/>
                </a:solidFill>
                <a:latin typeface="微软雅黑" panose="020B0503020204020204" charset="-122"/>
                <a:ea typeface="微软雅黑" panose="020B0503020204020204" charset="-122"/>
              </a:endParaRPr>
            </a:p>
          </p:txBody>
        </p:sp>
        <p:cxnSp>
          <p:nvCxnSpPr>
            <p:cNvPr id="15" name="直接连接符 14"/>
            <p:cNvCxnSpPr/>
            <p:nvPr/>
          </p:nvCxnSpPr>
          <p:spPr>
            <a:xfrm>
              <a:off x="6615" y="3660"/>
              <a:ext cx="758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grpSp>
      <p:sp>
        <p:nvSpPr>
          <p:cNvPr id="11" name="TextBox 5"/>
          <p:cNvSpPr txBox="1"/>
          <p:nvPr/>
        </p:nvSpPr>
        <p:spPr>
          <a:xfrm>
            <a:off x="3282684" y="2261870"/>
            <a:ext cx="1525905" cy="1630045"/>
          </a:xfrm>
          <a:prstGeom prst="rect">
            <a:avLst/>
          </a:prstGeom>
          <a:noFill/>
        </p:spPr>
        <p:txBody>
          <a:bodyPr wrap="square" rtlCol="0">
            <a:spAutoFit/>
          </a:bodyPr>
          <a:lstStyle/>
          <a:p>
            <a:pPr algn="ctr"/>
            <a:r>
              <a:rPr lang="zh-CN" altLang="en-US" sz="10000" dirty="0">
                <a:solidFill>
                  <a:schemeClr val="bg1"/>
                </a:solidFill>
                <a:latin typeface="微软雅黑" panose="020B0503020204020204" charset="-122"/>
                <a:ea typeface="微软雅黑" panose="020B0503020204020204" charset="-122"/>
              </a:rPr>
              <a:t>④</a:t>
            </a:r>
            <a:endParaRPr lang="zh-CN" altLang="en-US" sz="10000" dirty="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3688081" y="4052570"/>
            <a:ext cx="4816475" cy="0"/>
          </a:xfrm>
          <a:prstGeom prst="line">
            <a:avLst/>
          </a:prstGeom>
          <a:ln w="28575" cmpd="sng">
            <a:solidFill>
              <a:schemeClr val="bg1"/>
            </a:solidFill>
            <a:prstDash val="sysDot"/>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5080" y="2762250"/>
            <a:ext cx="12197080" cy="409638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1394460" y="2917508"/>
            <a:ext cx="9616440" cy="3264217"/>
            <a:chOff x="989" y="3589"/>
            <a:chExt cx="16763" cy="4905"/>
          </a:xfrm>
        </p:grpSpPr>
        <p:pic>
          <p:nvPicPr>
            <p:cNvPr id="30" name="图片 29" descr="6"/>
            <p:cNvPicPr>
              <a:picLocks noChangeAspect="1"/>
            </p:cNvPicPr>
            <p:nvPr/>
          </p:nvPicPr>
          <p:blipFill>
            <a:blip r:embed="rId1"/>
            <a:stretch>
              <a:fillRect/>
            </a:stretch>
          </p:blipFill>
          <p:spPr>
            <a:xfrm>
              <a:off x="989" y="3589"/>
              <a:ext cx="8344" cy="4888"/>
            </a:xfrm>
            <a:prstGeom prst="rect">
              <a:avLst/>
            </a:prstGeom>
          </p:spPr>
        </p:pic>
        <p:pic>
          <p:nvPicPr>
            <p:cNvPr id="31" name="图片 30" descr="7"/>
            <p:cNvPicPr>
              <a:picLocks noChangeAspect="1"/>
            </p:cNvPicPr>
            <p:nvPr/>
          </p:nvPicPr>
          <p:blipFill>
            <a:blip r:embed="rId2"/>
            <a:stretch>
              <a:fillRect/>
            </a:stretch>
          </p:blipFill>
          <p:spPr>
            <a:xfrm>
              <a:off x="9408" y="3606"/>
              <a:ext cx="8344" cy="4888"/>
            </a:xfrm>
            <a:prstGeom prst="rect">
              <a:avLst/>
            </a:prstGeom>
          </p:spPr>
        </p:pic>
      </p:grpSp>
      <p:grpSp>
        <p:nvGrpSpPr>
          <p:cNvPr id="97" name="组合 96"/>
          <p:cNvGrpSpPr/>
          <p:nvPr/>
        </p:nvGrpSpPr>
        <p:grpSpPr>
          <a:xfrm>
            <a:off x="1251268" y="1266825"/>
            <a:ext cx="9425305" cy="1212850"/>
            <a:chOff x="2296" y="1650"/>
            <a:chExt cx="14843" cy="1910"/>
          </a:xfrm>
        </p:grpSpPr>
        <p:sp>
          <p:nvSpPr>
            <p:cNvPr id="15" name="文本框 12"/>
            <p:cNvSpPr txBox="1"/>
            <p:nvPr/>
          </p:nvSpPr>
          <p:spPr>
            <a:xfrm>
              <a:off x="2296" y="2623"/>
              <a:ext cx="1013" cy="775"/>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金融</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行业</a:t>
              </a:r>
              <a:endParaRPr lang="zh-CN" altLang="en-US" sz="1000" dirty="0">
                <a:solidFill>
                  <a:srgbClr val="595959"/>
                </a:solidFill>
                <a:latin typeface="微软雅黑" panose="020B0503020204020204" charset="-122"/>
                <a:ea typeface="微软雅黑" panose="020B0503020204020204" charset="-122"/>
              </a:endParaRPr>
            </a:p>
          </p:txBody>
        </p:sp>
        <p:sp>
          <p:nvSpPr>
            <p:cNvPr id="16" name="文本框 12"/>
            <p:cNvSpPr txBox="1"/>
            <p:nvPr/>
          </p:nvSpPr>
          <p:spPr>
            <a:xfrm>
              <a:off x="6246" y="2625"/>
              <a:ext cx="1013"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电力</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行业</a:t>
              </a:r>
              <a:endParaRPr lang="zh-CN" altLang="en-US" sz="1000" dirty="0">
                <a:solidFill>
                  <a:srgbClr val="595959"/>
                </a:solidFill>
                <a:latin typeface="微软雅黑" panose="020B0503020204020204" charset="-122"/>
                <a:ea typeface="微软雅黑" panose="020B0503020204020204" charset="-122"/>
              </a:endParaRPr>
            </a:p>
          </p:txBody>
        </p:sp>
        <p:sp>
          <p:nvSpPr>
            <p:cNvPr id="2" name="文本框 12"/>
            <p:cNvSpPr txBox="1"/>
            <p:nvPr/>
          </p:nvSpPr>
          <p:spPr>
            <a:xfrm>
              <a:off x="10174" y="2625"/>
              <a:ext cx="1018"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央企</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行业</a:t>
              </a:r>
              <a:endParaRPr lang="zh-CN" altLang="en-US" sz="1000" dirty="0">
                <a:solidFill>
                  <a:srgbClr val="595959"/>
                </a:solidFill>
                <a:latin typeface="微软雅黑" panose="020B0503020204020204" charset="-122"/>
                <a:ea typeface="微软雅黑" panose="020B0503020204020204" charset="-122"/>
              </a:endParaRPr>
            </a:p>
          </p:txBody>
        </p:sp>
        <p:sp>
          <p:nvSpPr>
            <p:cNvPr id="18" name="文本框 12"/>
            <p:cNvSpPr txBox="1"/>
            <p:nvPr/>
          </p:nvSpPr>
          <p:spPr>
            <a:xfrm>
              <a:off x="14056" y="2625"/>
              <a:ext cx="1015"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教育</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医疗</a:t>
              </a:r>
              <a:endParaRPr lang="zh-CN" altLang="en-US" sz="1000" dirty="0">
                <a:solidFill>
                  <a:srgbClr val="595959"/>
                </a:solidFill>
                <a:latin typeface="微软雅黑" panose="020B0503020204020204" charset="-122"/>
                <a:ea typeface="微软雅黑" panose="020B0503020204020204" charset="-122"/>
              </a:endParaRPr>
            </a:p>
          </p:txBody>
        </p:sp>
        <p:sp>
          <p:nvSpPr>
            <p:cNvPr id="3" name="文本框 12"/>
            <p:cNvSpPr txBox="1"/>
            <p:nvPr/>
          </p:nvSpPr>
          <p:spPr>
            <a:xfrm>
              <a:off x="4266" y="2625"/>
              <a:ext cx="1015"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能源</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行业</a:t>
              </a:r>
              <a:endParaRPr lang="zh-CN" altLang="en-US" sz="1000" dirty="0">
                <a:solidFill>
                  <a:srgbClr val="595959"/>
                </a:solidFill>
                <a:latin typeface="微软雅黑" panose="020B0503020204020204" charset="-122"/>
                <a:ea typeface="微软雅黑" panose="020B0503020204020204" charset="-122"/>
              </a:endParaRPr>
            </a:p>
          </p:txBody>
        </p:sp>
        <p:sp>
          <p:nvSpPr>
            <p:cNvPr id="20" name="文本框 12"/>
            <p:cNvSpPr txBox="1"/>
            <p:nvPr/>
          </p:nvSpPr>
          <p:spPr>
            <a:xfrm>
              <a:off x="8104" y="2625"/>
              <a:ext cx="1225"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营运商</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互联网</a:t>
              </a:r>
              <a:endParaRPr lang="zh-CN" altLang="en-US" sz="1000" dirty="0">
                <a:solidFill>
                  <a:srgbClr val="595959"/>
                </a:solidFill>
                <a:latin typeface="微软雅黑" panose="020B0503020204020204" charset="-122"/>
                <a:ea typeface="微软雅黑" panose="020B0503020204020204" charset="-122"/>
              </a:endParaRPr>
            </a:p>
          </p:txBody>
        </p:sp>
        <p:sp>
          <p:nvSpPr>
            <p:cNvPr id="33" name="文本框 12"/>
            <p:cNvSpPr txBox="1"/>
            <p:nvPr/>
          </p:nvSpPr>
          <p:spPr>
            <a:xfrm>
              <a:off x="15979" y="2623"/>
              <a:ext cx="1160" cy="775"/>
            </a:xfrm>
            <a:prstGeom prst="rect">
              <a:avLst/>
            </a:prstGeom>
            <a:noFill/>
            <a:ln w="9525">
              <a:noFill/>
            </a:ln>
          </p:spPr>
          <p:txBody>
            <a:bodyPr anchor="t">
              <a:spAutoFit/>
            </a:bodyPr>
            <a:lstStyle/>
            <a:p>
              <a:pPr algn="ctr">
                <a:lnSpc>
                  <a:spcPct val="130000"/>
                </a:lnSpc>
              </a:pPr>
              <a:r>
                <a:rPr lang="en-US" altLang="zh-CN" sz="1000" dirty="0">
                  <a:solidFill>
                    <a:srgbClr val="595959"/>
                  </a:solidFill>
                  <a:latin typeface="微软雅黑" panose="020B0503020204020204" charset="-122"/>
                  <a:ea typeface="微软雅黑" panose="020B0503020204020204" charset="-122"/>
                </a:rPr>
                <a:t>500</a:t>
              </a:r>
              <a:r>
                <a:rPr lang="zh-CN" altLang="en-US" sz="1000" dirty="0">
                  <a:solidFill>
                    <a:srgbClr val="595959"/>
                  </a:solidFill>
                  <a:latin typeface="微软雅黑" panose="020B0503020204020204" charset="-122"/>
                  <a:ea typeface="微软雅黑" panose="020B0503020204020204" charset="-122"/>
                </a:rPr>
                <a:t>强</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企业</a:t>
              </a:r>
              <a:endParaRPr lang="zh-CN" altLang="en-US" sz="1000" dirty="0">
                <a:solidFill>
                  <a:srgbClr val="595959"/>
                </a:solidFill>
                <a:latin typeface="微软雅黑" panose="020B0503020204020204" charset="-122"/>
                <a:ea typeface="微软雅黑" panose="020B0503020204020204" charset="-122"/>
              </a:endParaRPr>
            </a:p>
          </p:txBody>
        </p:sp>
        <p:sp>
          <p:nvSpPr>
            <p:cNvPr id="34" name="文本框 12"/>
            <p:cNvSpPr txBox="1"/>
            <p:nvPr/>
          </p:nvSpPr>
          <p:spPr>
            <a:xfrm>
              <a:off x="12139" y="2625"/>
              <a:ext cx="1013" cy="773"/>
            </a:xfrm>
            <a:prstGeom prst="rect">
              <a:avLst/>
            </a:prstGeom>
            <a:noFill/>
            <a:ln w="9525">
              <a:noFill/>
            </a:ln>
          </p:spPr>
          <p:txBody>
            <a:bodyPr anchor="t">
              <a:spAutoFit/>
            </a:bodyPr>
            <a:lstStyle/>
            <a:p>
              <a:pPr algn="ctr">
                <a:lnSpc>
                  <a:spcPct val="130000"/>
                </a:lnSpc>
              </a:pPr>
              <a:r>
                <a:rPr lang="zh-CN" altLang="en-US" sz="1000" dirty="0">
                  <a:solidFill>
                    <a:srgbClr val="595959"/>
                  </a:solidFill>
                  <a:latin typeface="微软雅黑" panose="020B0503020204020204" charset="-122"/>
                  <a:ea typeface="微软雅黑" panose="020B0503020204020204" charset="-122"/>
                </a:rPr>
                <a:t>军工</a:t>
              </a:r>
              <a:endParaRPr lang="zh-CN" altLang="en-US" sz="1000" dirty="0">
                <a:solidFill>
                  <a:srgbClr val="595959"/>
                </a:solidFill>
                <a:latin typeface="微软雅黑" panose="020B0503020204020204" charset="-122"/>
                <a:ea typeface="微软雅黑" panose="020B0503020204020204" charset="-122"/>
              </a:endParaRPr>
            </a:p>
            <a:p>
              <a:pPr algn="ctr">
                <a:lnSpc>
                  <a:spcPct val="130000"/>
                </a:lnSpc>
              </a:pPr>
              <a:r>
                <a:rPr lang="zh-CN" altLang="en-US" sz="1000" dirty="0">
                  <a:solidFill>
                    <a:srgbClr val="595959"/>
                  </a:solidFill>
                  <a:latin typeface="微软雅黑" panose="020B0503020204020204" charset="-122"/>
                  <a:ea typeface="微软雅黑" panose="020B0503020204020204" charset="-122"/>
                </a:rPr>
                <a:t>行业</a:t>
              </a:r>
              <a:endParaRPr lang="zh-CN" altLang="en-US" sz="1000" dirty="0">
                <a:solidFill>
                  <a:srgbClr val="595959"/>
                </a:solidFill>
                <a:latin typeface="微软雅黑" panose="020B0503020204020204" charset="-122"/>
                <a:ea typeface="微软雅黑" panose="020B0503020204020204" charset="-122"/>
              </a:endParaRPr>
            </a:p>
          </p:txBody>
        </p:sp>
        <p:sp>
          <p:nvSpPr>
            <p:cNvPr id="52" name="椭圆 63"/>
            <p:cNvSpPr/>
            <p:nvPr/>
          </p:nvSpPr>
          <p:spPr>
            <a:xfrm>
              <a:off x="2746" y="3445"/>
              <a:ext cx="113" cy="113"/>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53" name="椭圆 64"/>
            <p:cNvSpPr/>
            <p:nvPr/>
          </p:nvSpPr>
          <p:spPr>
            <a:xfrm>
              <a:off x="4716" y="3445"/>
              <a:ext cx="115" cy="113"/>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4" name="椭圆 65"/>
            <p:cNvSpPr/>
            <p:nvPr/>
          </p:nvSpPr>
          <p:spPr>
            <a:xfrm>
              <a:off x="6696" y="3445"/>
              <a:ext cx="113"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55" name="椭圆 66"/>
            <p:cNvSpPr/>
            <p:nvPr/>
          </p:nvSpPr>
          <p:spPr>
            <a:xfrm>
              <a:off x="8661" y="3445"/>
              <a:ext cx="113"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62" name="椭圆 67"/>
            <p:cNvSpPr/>
            <p:nvPr/>
          </p:nvSpPr>
          <p:spPr>
            <a:xfrm>
              <a:off x="10624" y="3445"/>
              <a:ext cx="113"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63" name="椭圆 68"/>
            <p:cNvSpPr/>
            <p:nvPr/>
          </p:nvSpPr>
          <p:spPr>
            <a:xfrm>
              <a:off x="12589" y="3445"/>
              <a:ext cx="113"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64" name="椭圆 69"/>
            <p:cNvSpPr/>
            <p:nvPr/>
          </p:nvSpPr>
          <p:spPr>
            <a:xfrm>
              <a:off x="14506" y="3445"/>
              <a:ext cx="113"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sp>
          <p:nvSpPr>
            <p:cNvPr id="65" name="椭圆 70"/>
            <p:cNvSpPr/>
            <p:nvPr/>
          </p:nvSpPr>
          <p:spPr>
            <a:xfrm>
              <a:off x="16501" y="3445"/>
              <a:ext cx="115" cy="115"/>
            </a:xfrm>
            <a:prstGeom prst="ellipse">
              <a:avLst/>
            </a:prstGeom>
            <a:solidFill>
              <a:srgbClr val="0070C0"/>
            </a:solidFill>
            <a:ln w="9525">
              <a:noFill/>
            </a:ln>
          </p:spPr>
          <p:txBody>
            <a:bodyPr anchor="t"/>
            <a:lstStyle/>
            <a:p>
              <a:pPr eaLnBrk="0" hangingPunct="0"/>
              <a:endParaRPr lang="en-US" altLang="en-US" dirty="0">
                <a:latin typeface="Arial" panose="020B0604020202020204" pitchFamily="34" charset="0"/>
              </a:endParaRPr>
            </a:p>
          </p:txBody>
        </p:sp>
        <p:grpSp>
          <p:nvGrpSpPr>
            <p:cNvPr id="66" name="组合 3"/>
            <p:cNvGrpSpPr/>
            <p:nvPr/>
          </p:nvGrpSpPr>
          <p:grpSpPr>
            <a:xfrm>
              <a:off x="2371" y="1660"/>
              <a:ext cx="863" cy="1079"/>
              <a:chOff x="2929" y="2249"/>
              <a:chExt cx="864" cy="1079"/>
            </a:xfrm>
          </p:grpSpPr>
          <p:pic>
            <p:nvPicPr>
              <p:cNvPr id="67" name="图片 1" descr="未命名 -1"/>
              <p:cNvPicPr>
                <a:picLocks noChangeAspect="1"/>
              </p:cNvPicPr>
              <p:nvPr/>
            </p:nvPicPr>
            <p:blipFill>
              <a:blip r:embed="rId3"/>
              <a:stretch>
                <a:fillRect/>
              </a:stretch>
            </p:blipFill>
            <p:spPr>
              <a:xfrm>
                <a:off x="2929" y="2249"/>
                <a:ext cx="864" cy="1079"/>
              </a:xfrm>
              <a:prstGeom prst="rect">
                <a:avLst/>
              </a:prstGeom>
              <a:noFill/>
              <a:ln w="9525">
                <a:noFill/>
              </a:ln>
            </p:spPr>
          </p:pic>
          <p:pic>
            <p:nvPicPr>
              <p:cNvPr id="68" name="图片 37" descr="3"/>
              <p:cNvPicPr>
                <a:picLocks noChangeAspect="1"/>
              </p:cNvPicPr>
              <p:nvPr/>
            </p:nvPicPr>
            <p:blipFill>
              <a:blip r:embed="rId4"/>
              <a:stretch>
                <a:fillRect/>
              </a:stretch>
            </p:blipFill>
            <p:spPr>
              <a:xfrm>
                <a:off x="3140" y="2422"/>
                <a:ext cx="425" cy="627"/>
              </a:xfrm>
              <a:prstGeom prst="rect">
                <a:avLst/>
              </a:prstGeom>
              <a:noFill/>
              <a:ln w="9525">
                <a:noFill/>
              </a:ln>
            </p:spPr>
          </p:pic>
        </p:grpSp>
        <p:pic>
          <p:nvPicPr>
            <p:cNvPr id="69" name="图片 5" descr="未命名 -1"/>
            <p:cNvPicPr>
              <a:picLocks noChangeAspect="1"/>
            </p:cNvPicPr>
            <p:nvPr/>
          </p:nvPicPr>
          <p:blipFill>
            <a:blip r:embed="rId3"/>
            <a:stretch>
              <a:fillRect/>
            </a:stretch>
          </p:blipFill>
          <p:spPr>
            <a:xfrm>
              <a:off x="4341" y="1650"/>
              <a:ext cx="865" cy="1080"/>
            </a:xfrm>
            <a:prstGeom prst="rect">
              <a:avLst/>
            </a:prstGeom>
            <a:noFill/>
            <a:ln w="9525">
              <a:noFill/>
            </a:ln>
          </p:spPr>
        </p:pic>
        <p:pic>
          <p:nvPicPr>
            <p:cNvPr id="70" name="图片 50" descr="6"/>
            <p:cNvPicPr>
              <a:picLocks noChangeAspect="1"/>
            </p:cNvPicPr>
            <p:nvPr/>
          </p:nvPicPr>
          <p:blipFill>
            <a:blip r:embed="rId5"/>
            <a:stretch>
              <a:fillRect/>
            </a:stretch>
          </p:blipFill>
          <p:spPr>
            <a:xfrm>
              <a:off x="4486" y="1878"/>
              <a:ext cx="545" cy="547"/>
            </a:xfrm>
            <a:prstGeom prst="rect">
              <a:avLst/>
            </a:prstGeom>
            <a:noFill/>
            <a:ln w="9525">
              <a:noFill/>
            </a:ln>
          </p:spPr>
        </p:pic>
        <p:pic>
          <p:nvPicPr>
            <p:cNvPr id="71" name="图片 9" descr="未命名 -1"/>
            <p:cNvPicPr>
              <a:picLocks noChangeAspect="1"/>
            </p:cNvPicPr>
            <p:nvPr/>
          </p:nvPicPr>
          <p:blipFill>
            <a:blip r:embed="rId3"/>
            <a:stretch>
              <a:fillRect/>
            </a:stretch>
          </p:blipFill>
          <p:spPr>
            <a:xfrm>
              <a:off x="6321" y="1650"/>
              <a:ext cx="865" cy="1080"/>
            </a:xfrm>
            <a:prstGeom prst="rect">
              <a:avLst/>
            </a:prstGeom>
            <a:noFill/>
            <a:ln w="9525">
              <a:noFill/>
            </a:ln>
          </p:spPr>
        </p:pic>
        <p:pic>
          <p:nvPicPr>
            <p:cNvPr id="72" name="图片 41" descr="4"/>
            <p:cNvPicPr>
              <a:picLocks noChangeAspect="1"/>
            </p:cNvPicPr>
            <p:nvPr/>
          </p:nvPicPr>
          <p:blipFill>
            <a:blip r:embed="rId6"/>
            <a:stretch>
              <a:fillRect/>
            </a:stretch>
          </p:blipFill>
          <p:spPr>
            <a:xfrm>
              <a:off x="6479" y="1878"/>
              <a:ext cx="510" cy="545"/>
            </a:xfrm>
            <a:prstGeom prst="rect">
              <a:avLst/>
            </a:prstGeom>
            <a:noFill/>
            <a:ln w="9525">
              <a:noFill/>
            </a:ln>
          </p:spPr>
        </p:pic>
        <p:pic>
          <p:nvPicPr>
            <p:cNvPr id="73" name="图片 12" descr="未命名 -1"/>
            <p:cNvPicPr>
              <a:picLocks noChangeAspect="1"/>
            </p:cNvPicPr>
            <p:nvPr/>
          </p:nvPicPr>
          <p:blipFill>
            <a:blip r:embed="rId3"/>
            <a:stretch>
              <a:fillRect/>
            </a:stretch>
          </p:blipFill>
          <p:spPr>
            <a:xfrm>
              <a:off x="8286" y="1660"/>
              <a:ext cx="863" cy="1078"/>
            </a:xfrm>
            <a:prstGeom prst="rect">
              <a:avLst/>
            </a:prstGeom>
            <a:noFill/>
            <a:ln w="9525">
              <a:noFill/>
            </a:ln>
          </p:spPr>
        </p:pic>
        <p:pic>
          <p:nvPicPr>
            <p:cNvPr id="74" name="图片 45" descr="5"/>
            <p:cNvPicPr>
              <a:picLocks noChangeAspect="1"/>
            </p:cNvPicPr>
            <p:nvPr/>
          </p:nvPicPr>
          <p:blipFill>
            <a:blip r:embed="rId7"/>
            <a:stretch>
              <a:fillRect/>
            </a:stretch>
          </p:blipFill>
          <p:spPr>
            <a:xfrm>
              <a:off x="8431" y="1833"/>
              <a:ext cx="568" cy="587"/>
            </a:xfrm>
            <a:prstGeom prst="rect">
              <a:avLst/>
            </a:prstGeom>
            <a:noFill/>
            <a:ln w="9525">
              <a:noFill/>
            </a:ln>
          </p:spPr>
        </p:pic>
        <p:pic>
          <p:nvPicPr>
            <p:cNvPr id="75" name="图片 15" descr="未命名 -1"/>
            <p:cNvPicPr>
              <a:picLocks noChangeAspect="1"/>
            </p:cNvPicPr>
            <p:nvPr/>
          </p:nvPicPr>
          <p:blipFill>
            <a:blip r:embed="rId3"/>
            <a:stretch>
              <a:fillRect/>
            </a:stretch>
          </p:blipFill>
          <p:spPr>
            <a:xfrm>
              <a:off x="10251" y="1660"/>
              <a:ext cx="863" cy="1078"/>
            </a:xfrm>
            <a:prstGeom prst="rect">
              <a:avLst/>
            </a:prstGeom>
            <a:noFill/>
            <a:ln w="9525">
              <a:noFill/>
            </a:ln>
          </p:spPr>
        </p:pic>
        <p:sp>
          <p:nvSpPr>
            <p:cNvPr id="76" name="Freeform 57"/>
            <p:cNvSpPr>
              <a:spLocks noEditPoints="1"/>
            </p:cNvSpPr>
            <p:nvPr/>
          </p:nvSpPr>
          <p:spPr>
            <a:xfrm>
              <a:off x="10406" y="1895"/>
              <a:ext cx="545" cy="485"/>
            </a:xfrm>
            <a:custGeom>
              <a:avLst/>
              <a:gdLst/>
              <a:ahLst/>
              <a:cxnLst>
                <a:cxn ang="0">
                  <a:pos x="37270" y="47789"/>
                </a:cxn>
                <a:cxn ang="0">
                  <a:pos x="37270" y="302665"/>
                </a:cxn>
                <a:cxn ang="0">
                  <a:pos x="31945" y="307975"/>
                </a:cxn>
                <a:cxn ang="0">
                  <a:pos x="21297" y="307975"/>
                </a:cxn>
                <a:cxn ang="0">
                  <a:pos x="10648" y="302665"/>
                </a:cxn>
                <a:cxn ang="0">
                  <a:pos x="10648" y="47789"/>
                </a:cxn>
                <a:cxn ang="0">
                  <a:pos x="0" y="21240"/>
                </a:cxn>
                <a:cxn ang="0">
                  <a:pos x="26621" y="0"/>
                </a:cxn>
                <a:cxn ang="0">
                  <a:pos x="53242" y="21240"/>
                </a:cxn>
                <a:cxn ang="0">
                  <a:pos x="37270" y="47789"/>
                </a:cxn>
                <a:cxn ang="0">
                  <a:pos x="346075" y="191157"/>
                </a:cxn>
                <a:cxn ang="0">
                  <a:pos x="335427" y="201777"/>
                </a:cxn>
                <a:cxn ang="0">
                  <a:pos x="260887" y="228326"/>
                </a:cxn>
                <a:cxn ang="0">
                  <a:pos x="165051" y="196467"/>
                </a:cxn>
                <a:cxn ang="0">
                  <a:pos x="69215" y="228326"/>
                </a:cxn>
                <a:cxn ang="0">
                  <a:pos x="63891" y="228326"/>
                </a:cxn>
                <a:cxn ang="0">
                  <a:pos x="53242" y="217706"/>
                </a:cxn>
                <a:cxn ang="0">
                  <a:pos x="53242" y="69029"/>
                </a:cxn>
                <a:cxn ang="0">
                  <a:pos x="58567" y="58409"/>
                </a:cxn>
                <a:cxn ang="0">
                  <a:pos x="74539" y="47789"/>
                </a:cxn>
                <a:cxn ang="0">
                  <a:pos x="159727" y="21240"/>
                </a:cxn>
                <a:cxn ang="0">
                  <a:pos x="244915" y="47789"/>
                </a:cxn>
                <a:cxn ang="0">
                  <a:pos x="260887" y="53099"/>
                </a:cxn>
                <a:cxn ang="0">
                  <a:pos x="335427" y="21240"/>
                </a:cxn>
                <a:cxn ang="0">
                  <a:pos x="346075" y="37169"/>
                </a:cxn>
                <a:cxn ang="0">
                  <a:pos x="346075" y="191157"/>
                </a:cxn>
              </a:cxnLst>
              <a:rect l="0" t="0" r="0" b="0"/>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ln>
          </p:spPr>
          <p:txBody>
            <a:bodyPr/>
            <a:lstStyle/>
            <a:p>
              <a:endParaRPr lang="zh-CN" altLang="en-US"/>
            </a:p>
          </p:txBody>
        </p:sp>
        <p:pic>
          <p:nvPicPr>
            <p:cNvPr id="77" name="图片 18" descr="未命名 -1"/>
            <p:cNvPicPr>
              <a:picLocks noChangeAspect="1"/>
            </p:cNvPicPr>
            <p:nvPr/>
          </p:nvPicPr>
          <p:blipFill>
            <a:blip r:embed="rId3"/>
            <a:stretch>
              <a:fillRect/>
            </a:stretch>
          </p:blipFill>
          <p:spPr>
            <a:xfrm>
              <a:off x="12214" y="1660"/>
              <a:ext cx="865" cy="1078"/>
            </a:xfrm>
            <a:prstGeom prst="rect">
              <a:avLst/>
            </a:prstGeom>
            <a:noFill/>
            <a:ln w="9525">
              <a:noFill/>
            </a:ln>
          </p:spPr>
        </p:pic>
        <p:pic>
          <p:nvPicPr>
            <p:cNvPr id="78" name="图片 1" descr="2"/>
            <p:cNvPicPr>
              <a:picLocks noChangeAspect="1"/>
            </p:cNvPicPr>
            <p:nvPr/>
          </p:nvPicPr>
          <p:blipFill>
            <a:blip r:embed="rId8"/>
            <a:stretch>
              <a:fillRect/>
            </a:stretch>
          </p:blipFill>
          <p:spPr>
            <a:xfrm>
              <a:off x="12331" y="1835"/>
              <a:ext cx="613" cy="588"/>
            </a:xfrm>
            <a:prstGeom prst="rect">
              <a:avLst/>
            </a:prstGeom>
            <a:noFill/>
            <a:ln w="9525">
              <a:noFill/>
            </a:ln>
          </p:spPr>
        </p:pic>
        <p:pic>
          <p:nvPicPr>
            <p:cNvPr id="79" name="图片 21" descr="未命名 -1"/>
            <p:cNvPicPr>
              <a:picLocks noChangeAspect="1"/>
            </p:cNvPicPr>
            <p:nvPr/>
          </p:nvPicPr>
          <p:blipFill>
            <a:blip r:embed="rId3"/>
            <a:stretch>
              <a:fillRect/>
            </a:stretch>
          </p:blipFill>
          <p:spPr>
            <a:xfrm>
              <a:off x="14151" y="1660"/>
              <a:ext cx="865" cy="1078"/>
            </a:xfrm>
            <a:prstGeom prst="rect">
              <a:avLst/>
            </a:prstGeom>
            <a:noFill/>
            <a:ln w="9525">
              <a:noFill/>
            </a:ln>
          </p:spPr>
        </p:pic>
        <p:pic>
          <p:nvPicPr>
            <p:cNvPr id="80" name="图片 59" descr="9"/>
            <p:cNvPicPr>
              <a:picLocks noChangeAspect="1"/>
            </p:cNvPicPr>
            <p:nvPr/>
          </p:nvPicPr>
          <p:blipFill>
            <a:blip r:embed="rId9"/>
            <a:stretch>
              <a:fillRect/>
            </a:stretch>
          </p:blipFill>
          <p:spPr>
            <a:xfrm>
              <a:off x="14219" y="1863"/>
              <a:ext cx="730" cy="577"/>
            </a:xfrm>
            <a:prstGeom prst="rect">
              <a:avLst/>
            </a:prstGeom>
            <a:noFill/>
            <a:ln w="9525">
              <a:noFill/>
            </a:ln>
          </p:spPr>
        </p:pic>
        <p:pic>
          <p:nvPicPr>
            <p:cNvPr id="81" name="图片 24" descr="未命名 -1"/>
            <p:cNvPicPr>
              <a:picLocks noChangeAspect="1"/>
            </p:cNvPicPr>
            <p:nvPr/>
          </p:nvPicPr>
          <p:blipFill>
            <a:blip r:embed="rId3"/>
            <a:stretch>
              <a:fillRect/>
            </a:stretch>
          </p:blipFill>
          <p:spPr>
            <a:xfrm>
              <a:off x="16126" y="1660"/>
              <a:ext cx="865" cy="1078"/>
            </a:xfrm>
            <a:prstGeom prst="rect">
              <a:avLst/>
            </a:prstGeom>
            <a:noFill/>
            <a:ln w="9525">
              <a:noFill/>
            </a:ln>
          </p:spPr>
        </p:pic>
        <p:pic>
          <p:nvPicPr>
            <p:cNvPr id="82" name="图片 13" descr="未标题-1"/>
            <p:cNvPicPr>
              <a:picLocks noChangeAspect="1"/>
            </p:cNvPicPr>
            <p:nvPr/>
          </p:nvPicPr>
          <p:blipFill>
            <a:blip r:embed="rId10"/>
            <a:stretch>
              <a:fillRect/>
            </a:stretch>
          </p:blipFill>
          <p:spPr>
            <a:xfrm>
              <a:off x="16289" y="1903"/>
              <a:ext cx="523" cy="477"/>
            </a:xfrm>
            <a:prstGeom prst="rect">
              <a:avLst/>
            </a:prstGeom>
            <a:noFill/>
            <a:ln w="9525">
              <a:noFill/>
            </a:ln>
          </p:spPr>
        </p:pic>
      </p:grpSp>
      <p:sp>
        <p:nvSpPr>
          <p:cNvPr id="58" name="矩形 57"/>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59" name="文本框 5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60" name="椭圆 59"/>
          <p:cNvSpPr/>
          <p:nvPr/>
        </p:nvSpPr>
        <p:spPr>
          <a:xfrm>
            <a:off x="393700" y="114300"/>
            <a:ext cx="355600" cy="3759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文本框 60"/>
          <p:cNvSpPr txBox="1"/>
          <p:nvPr/>
        </p:nvSpPr>
        <p:spPr>
          <a:xfrm>
            <a:off x="419100" y="119916"/>
            <a:ext cx="387985" cy="369332"/>
          </a:xfrm>
          <a:prstGeom prst="rect">
            <a:avLst/>
          </a:prstGeom>
          <a:noFill/>
        </p:spPr>
        <p:txBody>
          <a:bodyPr wrap="square" rtlCol="0">
            <a:spAutoFit/>
          </a:bodyPr>
          <a:lstStyle/>
          <a:p>
            <a:r>
              <a:rPr kumimoji="1" lang="en-US" altLang="zh-CN" dirty="0">
                <a:solidFill>
                  <a:schemeClr val="bg1"/>
                </a:solidFill>
              </a:rPr>
              <a:t>4</a:t>
            </a:r>
            <a:endParaRPr kumimoji="1" lang="zh-CN" altLang="en-US" dirty="0">
              <a:solidFill>
                <a:schemeClr val="bg1"/>
              </a:solidFill>
            </a:endParaRPr>
          </a:p>
        </p:txBody>
      </p:sp>
      <p:sp>
        <p:nvSpPr>
          <p:cNvPr id="83" name="文本框 82"/>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zh-CN" altLang="en-US" sz="2200" b="1" dirty="0">
                <a:solidFill>
                  <a:schemeClr val="accent1"/>
                </a:solidFill>
                <a:latin typeface="微软雅黑" panose="020B0503020204020204" charset="-122"/>
                <a:ea typeface="微软雅黑" panose="020B0503020204020204" charset="-122"/>
              </a:rPr>
              <a:t>适用行业展示</a:t>
            </a:r>
            <a:endParaRPr lang="zh-CN" altLang="en-US" sz="2200" b="1" dirty="0">
              <a:solidFill>
                <a:schemeClr val="accen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cxnSp>
        <p:nvCxnSpPr>
          <p:cNvPr id="5" name="直接连接符 4"/>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59" name="文本框 5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60" name="椭圆 59"/>
          <p:cNvSpPr/>
          <p:nvPr/>
        </p:nvSpPr>
        <p:spPr>
          <a:xfrm>
            <a:off x="393700" y="114300"/>
            <a:ext cx="355600" cy="3759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文本框 60"/>
          <p:cNvSpPr txBox="1"/>
          <p:nvPr/>
        </p:nvSpPr>
        <p:spPr>
          <a:xfrm>
            <a:off x="419100" y="119916"/>
            <a:ext cx="387985" cy="369332"/>
          </a:xfrm>
          <a:prstGeom prst="rect">
            <a:avLst/>
          </a:prstGeom>
          <a:noFill/>
        </p:spPr>
        <p:txBody>
          <a:bodyPr wrap="square" rtlCol="0">
            <a:spAutoFit/>
          </a:bodyPr>
          <a:lstStyle/>
          <a:p>
            <a:r>
              <a:rPr kumimoji="1" lang="en-US" altLang="zh-CN" dirty="0">
                <a:solidFill>
                  <a:schemeClr val="bg1"/>
                </a:solidFill>
              </a:rPr>
              <a:t>4</a:t>
            </a:r>
            <a:endParaRPr kumimoji="1" lang="zh-CN" altLang="en-US" dirty="0">
              <a:solidFill>
                <a:schemeClr val="bg1"/>
              </a:solidFill>
            </a:endParaRPr>
          </a:p>
        </p:txBody>
      </p:sp>
      <p:sp>
        <p:nvSpPr>
          <p:cNvPr id="83" name="文本框 82"/>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zh-CN" altLang="en-US" sz="2200" b="1" dirty="0">
                <a:solidFill>
                  <a:schemeClr val="accent1"/>
                </a:solidFill>
                <a:latin typeface="微软雅黑" panose="020B0503020204020204" charset="-122"/>
                <a:ea typeface="微软雅黑" panose="020B0503020204020204" charset="-122"/>
              </a:rPr>
              <a:t>方案落地案例</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51" name="组合 50"/>
          <p:cNvGrpSpPr/>
          <p:nvPr/>
        </p:nvGrpSpPr>
        <p:grpSpPr>
          <a:xfrm>
            <a:off x="10609897" y="6405880"/>
            <a:ext cx="1299210" cy="275590"/>
            <a:chOff x="680" y="618"/>
            <a:chExt cx="2046" cy="434"/>
          </a:xfrm>
        </p:grpSpPr>
        <p:pic>
          <p:nvPicPr>
            <p:cNvPr id="8" name="图片 9" descr="1111"/>
            <p:cNvPicPr>
              <a:picLocks noChangeAspect="1"/>
            </p:cNvPicPr>
            <p:nvPr/>
          </p:nvPicPr>
          <p:blipFill>
            <a:blip r:embed="rId1" cstate="screen"/>
            <a:stretch>
              <a:fillRect/>
            </a:stretch>
          </p:blipFill>
          <p:spPr>
            <a:xfrm>
              <a:off x="772" y="664"/>
              <a:ext cx="1833" cy="305"/>
            </a:xfrm>
            <a:prstGeom prst="rect">
              <a:avLst/>
            </a:prstGeom>
            <a:noFill/>
            <a:ln w="9525">
              <a:noFill/>
            </a:ln>
          </p:spPr>
        </p:pic>
        <p:sp>
          <p:nvSpPr>
            <p:cNvPr id="9" name="流程图: 可选过程 8"/>
            <p:cNvSpPr/>
            <p:nvPr/>
          </p:nvSpPr>
          <p:spPr>
            <a:xfrm>
              <a:off x="680" y="618"/>
              <a:ext cx="2046" cy="435"/>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 name="图片 9"/>
          <p:cNvPicPr>
            <a:picLocks noChangeAspect="1"/>
          </p:cNvPicPr>
          <p:nvPr/>
        </p:nvPicPr>
        <p:blipFill>
          <a:blip r:embed="rId2"/>
          <a:stretch>
            <a:fillRect/>
          </a:stretch>
        </p:blipFill>
        <p:spPr>
          <a:xfrm>
            <a:off x="8031480" y="1200785"/>
            <a:ext cx="3264535" cy="5234305"/>
          </a:xfrm>
          <a:prstGeom prst="rect">
            <a:avLst/>
          </a:prstGeom>
        </p:spPr>
      </p:pic>
      <p:pic>
        <p:nvPicPr>
          <p:cNvPr id="11" name="图片 10"/>
          <p:cNvPicPr>
            <a:picLocks noChangeAspect="1"/>
          </p:cNvPicPr>
          <p:nvPr/>
        </p:nvPicPr>
        <p:blipFill>
          <a:blip r:embed="rId3"/>
          <a:stretch>
            <a:fillRect/>
          </a:stretch>
        </p:blipFill>
        <p:spPr>
          <a:xfrm>
            <a:off x="4398645" y="1198245"/>
            <a:ext cx="3394710" cy="5207635"/>
          </a:xfrm>
          <a:prstGeom prst="rect">
            <a:avLst/>
          </a:prstGeom>
        </p:spPr>
      </p:pic>
      <p:pic>
        <p:nvPicPr>
          <p:cNvPr id="12" name="图片 11"/>
          <p:cNvPicPr>
            <a:picLocks noChangeAspect="1"/>
          </p:cNvPicPr>
          <p:nvPr/>
        </p:nvPicPr>
        <p:blipFill>
          <a:blip r:embed="rId4"/>
          <a:stretch>
            <a:fillRect/>
          </a:stretch>
        </p:blipFill>
        <p:spPr>
          <a:xfrm>
            <a:off x="768985" y="1198245"/>
            <a:ext cx="3391535" cy="52362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934085" y="4003040"/>
            <a:ext cx="1574800" cy="1574800"/>
            <a:chOff x="1474" y="7468"/>
            <a:chExt cx="2480" cy="2480"/>
          </a:xfrm>
        </p:grpSpPr>
        <p:grpSp>
          <p:nvGrpSpPr>
            <p:cNvPr id="34" name="组合 33"/>
            <p:cNvGrpSpPr/>
            <p:nvPr/>
          </p:nvGrpSpPr>
          <p:grpSpPr>
            <a:xfrm>
              <a:off x="1474" y="7468"/>
              <a:ext cx="2480" cy="2480"/>
              <a:chOff x="2696" y="1779"/>
              <a:chExt cx="1740" cy="1740"/>
            </a:xfrm>
          </p:grpSpPr>
          <p:sp>
            <p:nvSpPr>
              <p:cNvPr id="35" name="椭圆 34"/>
              <p:cNvSpPr/>
              <p:nvPr/>
            </p:nvSpPr>
            <p:spPr>
              <a:xfrm>
                <a:off x="2696" y="1779"/>
                <a:ext cx="1741" cy="17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2870" y="1953"/>
                <a:ext cx="1393" cy="1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9" name="组合 38"/>
            <p:cNvGrpSpPr/>
            <p:nvPr/>
          </p:nvGrpSpPr>
          <p:grpSpPr>
            <a:xfrm>
              <a:off x="1810" y="7980"/>
              <a:ext cx="1809" cy="1337"/>
              <a:chOff x="1098" y="7746"/>
              <a:chExt cx="2061" cy="1523"/>
            </a:xfrm>
          </p:grpSpPr>
          <p:sp>
            <p:nvSpPr>
              <p:cNvPr id="41" name="椭圆 40"/>
              <p:cNvSpPr/>
              <p:nvPr/>
            </p:nvSpPr>
            <p:spPr>
              <a:xfrm>
                <a:off x="1749" y="7746"/>
                <a:ext cx="759" cy="75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文本框 41"/>
              <p:cNvSpPr txBox="1"/>
              <p:nvPr/>
            </p:nvSpPr>
            <p:spPr>
              <a:xfrm>
                <a:off x="1098" y="8608"/>
                <a:ext cx="2061" cy="661"/>
              </a:xfrm>
              <a:prstGeom prst="rect">
                <a:avLst/>
              </a:prstGeom>
              <a:noFill/>
            </p:spPr>
            <p:txBody>
              <a:bodyPr wrap="square" rtlCol="0">
                <a:spAutoFit/>
              </a:bodyPr>
              <a:lstStyle/>
              <a:p>
                <a:pPr algn="ctr"/>
                <a:r>
                  <a:rPr lang="zh-CN" altLang="en-US">
                    <a:solidFill>
                      <a:prstClr val="white"/>
                    </a:solidFill>
                    <a:latin typeface="微软雅黑" panose="020B0503020204020204" charset="-122"/>
                    <a:ea typeface="微软雅黑" panose="020B0503020204020204" charset="-122"/>
                  </a:rPr>
                  <a:t>项目成果</a:t>
                </a:r>
                <a:endParaRPr lang="zh-CN" altLang="en-US" dirty="0">
                  <a:solidFill>
                    <a:prstClr val="white"/>
                  </a:solidFill>
                  <a:latin typeface="微软雅黑" panose="020B0503020204020204" charset="-122"/>
                  <a:ea typeface="微软雅黑" panose="020B0503020204020204" charset="-122"/>
                </a:endParaRPr>
              </a:p>
            </p:txBody>
          </p:sp>
          <p:grpSp>
            <p:nvGrpSpPr>
              <p:cNvPr id="43" name="组合 42"/>
              <p:cNvGrpSpPr/>
              <p:nvPr/>
            </p:nvGrpSpPr>
            <p:grpSpPr>
              <a:xfrm>
                <a:off x="1924" y="7881"/>
                <a:ext cx="408" cy="484"/>
                <a:chOff x="1910" y="4539"/>
                <a:chExt cx="408" cy="484"/>
              </a:xfrm>
            </p:grpSpPr>
            <p:sp>
              <p:nvSpPr>
                <p:cNvPr id="44" name="Freeform 295"/>
                <p:cNvSpPr/>
                <p:nvPr/>
              </p:nvSpPr>
              <p:spPr>
                <a:xfrm>
                  <a:off x="1910" y="4539"/>
                  <a:ext cx="408" cy="485"/>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cubicBezTo>
                        <a:pt x="19440" y="21600"/>
                        <a:pt x="19440" y="21600"/>
                        <a:pt x="19440" y="21600"/>
                      </a:cubicBezTo>
                      <a:cubicBezTo>
                        <a:pt x="20674" y="21600"/>
                        <a:pt x="21600" y="20819"/>
                        <a:pt x="21600" y="19778"/>
                      </a:cubicBezTo>
                      <a:cubicBezTo>
                        <a:pt x="21600" y="10149"/>
                        <a:pt x="21600" y="10149"/>
                        <a:pt x="21600" y="10149"/>
                      </a:cubicBezTo>
                      <a:cubicBezTo>
                        <a:pt x="21600" y="9108"/>
                        <a:pt x="20674" y="8067"/>
                        <a:pt x="19440" y="8067"/>
                      </a:cubicBezTo>
                      <a:cubicBezTo>
                        <a:pt x="5554" y="8067"/>
                        <a:pt x="5554" y="8067"/>
                        <a:pt x="5554" y="8067"/>
                      </a:cubicBezTo>
                      <a:cubicBezTo>
                        <a:pt x="5554" y="3643"/>
                        <a:pt x="5554" y="3643"/>
                        <a:pt x="5554" y="3643"/>
                      </a:cubicBezTo>
                      <a:cubicBezTo>
                        <a:pt x="5554" y="2082"/>
                        <a:pt x="6789" y="1041"/>
                        <a:pt x="8331" y="1041"/>
                      </a:cubicBezTo>
                      <a:cubicBezTo>
                        <a:pt x="13269" y="1041"/>
                        <a:pt x="13269" y="1041"/>
                        <a:pt x="13269" y="1041"/>
                      </a:cubicBezTo>
                      <a:cubicBezTo>
                        <a:pt x="13886" y="1041"/>
                        <a:pt x="14811" y="1301"/>
                        <a:pt x="15120" y="1822"/>
                      </a:cubicBezTo>
                      <a:cubicBezTo>
                        <a:pt x="15429" y="2082"/>
                        <a:pt x="15737" y="1822"/>
                        <a:pt x="16046" y="1822"/>
                      </a:cubicBezTo>
                      <a:cubicBezTo>
                        <a:pt x="16354" y="1561"/>
                        <a:pt x="16354" y="1301"/>
                        <a:pt x="16046" y="1041"/>
                      </a:cubicBezTo>
                      <a:cubicBezTo>
                        <a:pt x="15429" y="520"/>
                        <a:pt x="14194" y="0"/>
                        <a:pt x="13269" y="0"/>
                      </a:cubicBezTo>
                      <a:cubicBezTo>
                        <a:pt x="8331" y="0"/>
                        <a:pt x="8331" y="0"/>
                        <a:pt x="8331" y="0"/>
                      </a:cubicBezTo>
                      <a:cubicBezTo>
                        <a:pt x="6171" y="0"/>
                        <a:pt x="4320" y="1561"/>
                        <a:pt x="4320" y="3643"/>
                      </a:cubicBezTo>
                      <a:cubicBezTo>
                        <a:pt x="4320" y="8067"/>
                        <a:pt x="4320" y="8067"/>
                        <a:pt x="4320" y="8067"/>
                      </a:cubicBezTo>
                      <a:cubicBezTo>
                        <a:pt x="2160" y="8067"/>
                        <a:pt x="2160" y="8067"/>
                        <a:pt x="2160" y="8067"/>
                      </a:cubicBezTo>
                      <a:cubicBezTo>
                        <a:pt x="926" y="8067"/>
                        <a:pt x="0" y="9108"/>
                        <a:pt x="0" y="10149"/>
                      </a:cubicBezTo>
                      <a:cubicBezTo>
                        <a:pt x="0" y="19778"/>
                        <a:pt x="0" y="19778"/>
                        <a:pt x="0" y="19778"/>
                      </a:cubicBezTo>
                      <a:cubicBezTo>
                        <a:pt x="0" y="20819"/>
                        <a:pt x="926" y="21600"/>
                        <a:pt x="2160" y="21600"/>
                      </a:cubicBezTo>
                      <a:close/>
                      <a:moveTo>
                        <a:pt x="1234" y="10149"/>
                      </a:moveTo>
                      <a:cubicBezTo>
                        <a:pt x="1234" y="9629"/>
                        <a:pt x="1543" y="9108"/>
                        <a:pt x="2160" y="9108"/>
                      </a:cubicBezTo>
                      <a:cubicBezTo>
                        <a:pt x="4937" y="9108"/>
                        <a:pt x="4937" y="9108"/>
                        <a:pt x="4937" y="9108"/>
                      </a:cubicBezTo>
                      <a:cubicBezTo>
                        <a:pt x="19440" y="9108"/>
                        <a:pt x="19440" y="9108"/>
                        <a:pt x="19440" y="9108"/>
                      </a:cubicBezTo>
                      <a:cubicBezTo>
                        <a:pt x="20057" y="9108"/>
                        <a:pt x="20366" y="9629"/>
                        <a:pt x="20366" y="10149"/>
                      </a:cubicBezTo>
                      <a:cubicBezTo>
                        <a:pt x="20366" y="19778"/>
                        <a:pt x="20366" y="19778"/>
                        <a:pt x="20366" y="19778"/>
                      </a:cubicBezTo>
                      <a:cubicBezTo>
                        <a:pt x="20366" y="20299"/>
                        <a:pt x="20057" y="20559"/>
                        <a:pt x="19440" y="20559"/>
                      </a:cubicBezTo>
                      <a:cubicBezTo>
                        <a:pt x="2160" y="20559"/>
                        <a:pt x="2160" y="20559"/>
                        <a:pt x="2160" y="20559"/>
                      </a:cubicBezTo>
                      <a:cubicBezTo>
                        <a:pt x="1543" y="20559"/>
                        <a:pt x="1234" y="20299"/>
                        <a:pt x="1234" y="19778"/>
                      </a:cubicBezTo>
                      <a:lnTo>
                        <a:pt x="1234" y="10149"/>
                      </a:lnTo>
                      <a:close/>
                    </a:path>
                  </a:pathLst>
                </a:custGeom>
                <a:solidFill>
                  <a:schemeClr val="bg1"/>
                </a:solidFill>
                <a:ln w="12700" cap="flat">
                  <a:noFill/>
                  <a:miter lim="400000"/>
                </a:ln>
                <a:effectLst/>
              </p:spPr>
              <p:txBody>
                <a:bodyPr wrap="square" lIns="91439" tIns="91439" rIns="91439" bIns="91439" numCol="1" anchor="t">
                  <a:noAutofit/>
                </a:bodyPr>
                <a:lstStyle/>
                <a:p>
                  <a:endParaRPr>
                    <a:solidFill>
                      <a:prstClr val="black"/>
                    </a:solidFill>
                  </a:endParaRPr>
                </a:p>
              </p:txBody>
            </p:sp>
            <p:sp>
              <p:nvSpPr>
                <p:cNvPr id="46" name="Freeform 296"/>
                <p:cNvSpPr/>
                <p:nvPr/>
              </p:nvSpPr>
              <p:spPr>
                <a:xfrm>
                  <a:off x="2068" y="4795"/>
                  <a:ext cx="92" cy="158"/>
                </a:xfrm>
                <a:custGeom>
                  <a:avLst/>
                  <a:gdLst/>
                  <a:ahLst/>
                  <a:cxnLst>
                    <a:cxn ang="0">
                      <a:pos x="wd2" y="hd2"/>
                    </a:cxn>
                    <a:cxn ang="5400000">
                      <a:pos x="wd2" y="hd2"/>
                    </a:cxn>
                    <a:cxn ang="10800000">
                      <a:pos x="wd2" y="hd2"/>
                    </a:cxn>
                    <a:cxn ang="16200000">
                      <a:pos x="wd2" y="hd2"/>
                    </a:cxn>
                  </a:cxnLst>
                  <a:rect l="0" t="0" r="r" b="b"/>
                  <a:pathLst>
                    <a:path w="21600" h="21600" extrusionOk="0">
                      <a:moveTo>
                        <a:pt x="2700" y="16800"/>
                      </a:moveTo>
                      <a:cubicBezTo>
                        <a:pt x="2700" y="20000"/>
                        <a:pt x="6750" y="21600"/>
                        <a:pt x="10800" y="21600"/>
                      </a:cubicBezTo>
                      <a:cubicBezTo>
                        <a:pt x="14850" y="21600"/>
                        <a:pt x="18900" y="20000"/>
                        <a:pt x="18900" y="16800"/>
                      </a:cubicBezTo>
                      <a:cubicBezTo>
                        <a:pt x="18900" y="10400"/>
                        <a:pt x="18900" y="10400"/>
                        <a:pt x="18900" y="10400"/>
                      </a:cubicBezTo>
                      <a:cubicBezTo>
                        <a:pt x="20250" y="9600"/>
                        <a:pt x="21600" y="8000"/>
                        <a:pt x="21600" y="6400"/>
                      </a:cubicBezTo>
                      <a:cubicBezTo>
                        <a:pt x="21600" y="2400"/>
                        <a:pt x="16200" y="0"/>
                        <a:pt x="10800" y="0"/>
                      </a:cubicBezTo>
                      <a:cubicBezTo>
                        <a:pt x="5400" y="0"/>
                        <a:pt x="0" y="2400"/>
                        <a:pt x="0" y="6400"/>
                      </a:cubicBezTo>
                      <a:cubicBezTo>
                        <a:pt x="0" y="8000"/>
                        <a:pt x="1350" y="9600"/>
                        <a:pt x="2700" y="10400"/>
                      </a:cubicBezTo>
                      <a:lnTo>
                        <a:pt x="2700" y="16800"/>
                      </a:lnTo>
                      <a:close/>
                      <a:moveTo>
                        <a:pt x="10800" y="3200"/>
                      </a:moveTo>
                      <a:cubicBezTo>
                        <a:pt x="13500" y="3200"/>
                        <a:pt x="16200" y="4000"/>
                        <a:pt x="16200" y="6400"/>
                      </a:cubicBezTo>
                      <a:cubicBezTo>
                        <a:pt x="16200" y="7200"/>
                        <a:pt x="14850" y="8000"/>
                        <a:pt x="14850" y="8800"/>
                      </a:cubicBezTo>
                      <a:cubicBezTo>
                        <a:pt x="13500" y="8800"/>
                        <a:pt x="13500" y="8800"/>
                        <a:pt x="13500" y="8800"/>
                      </a:cubicBezTo>
                      <a:cubicBezTo>
                        <a:pt x="13500" y="16800"/>
                        <a:pt x="13500" y="16800"/>
                        <a:pt x="13500" y="16800"/>
                      </a:cubicBezTo>
                      <a:cubicBezTo>
                        <a:pt x="13500" y="17600"/>
                        <a:pt x="12150" y="18400"/>
                        <a:pt x="10800" y="18400"/>
                      </a:cubicBezTo>
                      <a:cubicBezTo>
                        <a:pt x="9450" y="18400"/>
                        <a:pt x="8100" y="17600"/>
                        <a:pt x="8100" y="16800"/>
                      </a:cubicBezTo>
                      <a:cubicBezTo>
                        <a:pt x="8100" y="8800"/>
                        <a:pt x="8100" y="8800"/>
                        <a:pt x="8100" y="8800"/>
                      </a:cubicBezTo>
                      <a:cubicBezTo>
                        <a:pt x="6750" y="8800"/>
                        <a:pt x="6750" y="8800"/>
                        <a:pt x="6750" y="8800"/>
                      </a:cubicBezTo>
                      <a:cubicBezTo>
                        <a:pt x="6750" y="8000"/>
                        <a:pt x="5400" y="7200"/>
                        <a:pt x="5400" y="6400"/>
                      </a:cubicBezTo>
                      <a:cubicBezTo>
                        <a:pt x="5400" y="4000"/>
                        <a:pt x="8100" y="3200"/>
                        <a:pt x="10800" y="3200"/>
                      </a:cubicBezTo>
                      <a:close/>
                    </a:path>
                  </a:pathLst>
                </a:custGeom>
                <a:solidFill>
                  <a:schemeClr val="bg1"/>
                </a:solidFill>
                <a:ln w="12700" cap="flat">
                  <a:noFill/>
                  <a:miter lim="400000"/>
                </a:ln>
                <a:effectLst/>
              </p:spPr>
              <p:txBody>
                <a:bodyPr wrap="square" lIns="91439" tIns="91439" rIns="91439" bIns="91439" numCol="1" anchor="t">
                  <a:noAutofit/>
                </a:bodyPr>
                <a:lstStyle/>
                <a:p>
                  <a:endParaRPr>
                    <a:solidFill>
                      <a:prstClr val="black"/>
                    </a:solidFill>
                  </a:endParaRPr>
                </a:p>
              </p:txBody>
            </p:sp>
          </p:grpSp>
        </p:grpSp>
      </p:grpSp>
      <p:sp>
        <p:nvSpPr>
          <p:cNvPr id="75" name="矩形 74"/>
          <p:cNvSpPr/>
          <p:nvPr/>
        </p:nvSpPr>
        <p:spPr>
          <a:xfrm>
            <a:off x="220345" y="0"/>
            <a:ext cx="699135" cy="812800"/>
          </a:xfrm>
          <a:prstGeom prst="rect">
            <a:avLst/>
          </a:prstGeom>
          <a:gradFill rotWithShape="1">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ndParaRPr>
          </a:p>
        </p:txBody>
      </p:sp>
      <p:sp>
        <p:nvSpPr>
          <p:cNvPr id="76" name="文本框 75"/>
          <p:cNvSpPr txBox="1"/>
          <p:nvPr/>
        </p:nvSpPr>
        <p:spPr>
          <a:xfrm>
            <a:off x="53340" y="475615"/>
            <a:ext cx="1033780" cy="337185"/>
          </a:xfrm>
          <a:prstGeom prst="rect">
            <a:avLst/>
          </a:prstGeom>
          <a:noFill/>
        </p:spPr>
        <p:txBody>
          <a:bodyPr wrap="square" rtlCol="0">
            <a:spAutoFit/>
          </a:bodyPr>
          <a:lstStyle/>
          <a:p>
            <a:pPr algn="ctr"/>
            <a:r>
              <a:rPr lang="en-US" sz="1600" dirty="0">
                <a:solidFill>
                  <a:prstClr val="white"/>
                </a:solidFill>
                <a:latin typeface="微软雅黑" panose="020B0503020204020204" charset="-122"/>
                <a:ea typeface="微软雅黑" panose="020B0503020204020204" charset="-122"/>
              </a:rPr>
              <a:t>PART</a:t>
            </a:r>
            <a:endParaRPr lang="en-US" sz="1600" dirty="0">
              <a:solidFill>
                <a:prstClr val="white"/>
              </a:solidFill>
              <a:latin typeface="微软雅黑" panose="020B0503020204020204" charset="-122"/>
              <a:ea typeface="微软雅黑" panose="020B0503020204020204" charset="-122"/>
            </a:endParaRPr>
          </a:p>
        </p:txBody>
      </p:sp>
      <p:sp>
        <p:nvSpPr>
          <p:cNvPr id="78" name="椭圆 77"/>
          <p:cNvSpPr/>
          <p:nvPr/>
        </p:nvSpPr>
        <p:spPr>
          <a:xfrm>
            <a:off x="393700" y="114300"/>
            <a:ext cx="355600" cy="3759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9" name="文本框 78"/>
          <p:cNvSpPr txBox="1"/>
          <p:nvPr/>
        </p:nvSpPr>
        <p:spPr>
          <a:xfrm>
            <a:off x="419100" y="119916"/>
            <a:ext cx="387985" cy="369332"/>
          </a:xfrm>
          <a:prstGeom prst="rect">
            <a:avLst/>
          </a:prstGeom>
          <a:noFill/>
        </p:spPr>
        <p:txBody>
          <a:bodyPr wrap="square" rtlCol="0">
            <a:spAutoFit/>
          </a:bodyPr>
          <a:lstStyle/>
          <a:p>
            <a:r>
              <a:rPr kumimoji="1" lang="en-US" altLang="zh-CN" dirty="0">
                <a:solidFill>
                  <a:prstClr val="white"/>
                </a:solidFill>
              </a:rPr>
              <a:t>4</a:t>
            </a:r>
            <a:endParaRPr kumimoji="1" lang="zh-CN" altLang="en-US" dirty="0">
              <a:solidFill>
                <a:prstClr val="white"/>
              </a:solidFill>
            </a:endParaRPr>
          </a:p>
        </p:txBody>
      </p:sp>
      <p:sp>
        <p:nvSpPr>
          <p:cNvPr id="80" name="文本框 79"/>
          <p:cNvSpPr txBox="1"/>
          <p:nvPr/>
        </p:nvSpPr>
        <p:spPr>
          <a:xfrm>
            <a:off x="982980" y="203835"/>
            <a:ext cx="4870275" cy="430887"/>
          </a:xfrm>
          <a:prstGeom prst="rect">
            <a:avLst/>
          </a:prstGeom>
          <a:noFill/>
        </p:spPr>
        <p:txBody>
          <a:bodyPr wrap="square" rtlCol="0">
            <a:spAutoFit/>
          </a:bodyPr>
          <a:lstStyle/>
          <a:p>
            <a:r>
              <a:rPr lang="zh-CN" altLang="en-US" sz="2200" dirty="0">
                <a:solidFill>
                  <a:schemeClr val="accent1"/>
                </a:solidFill>
                <a:latin typeface="微软雅黑" panose="020B0503020204020204" charset="-122"/>
                <a:ea typeface="微软雅黑" panose="020B0503020204020204" charset="-122"/>
              </a:rPr>
              <a:t>丨</a:t>
            </a:r>
            <a:r>
              <a:rPr lang="zh-CN" altLang="en-US" sz="2200" b="1" dirty="0">
                <a:solidFill>
                  <a:schemeClr val="accent1"/>
                </a:solidFill>
                <a:latin typeface="微软雅黑" panose="020B0503020204020204" charset="-122"/>
                <a:ea typeface="微软雅黑" panose="020B0503020204020204" charset="-122"/>
              </a:rPr>
              <a:t>部分典型案例（</a:t>
            </a:r>
            <a:r>
              <a:rPr lang="en-US" altLang="zh-CN" sz="2200" b="1" dirty="0">
                <a:solidFill>
                  <a:schemeClr val="accent1"/>
                </a:solidFill>
                <a:latin typeface="微软雅黑" panose="020B0503020204020204" charset="-122"/>
                <a:ea typeface="微软雅黑" panose="020B0503020204020204" charset="-122"/>
              </a:rPr>
              <a:t>XX</a:t>
            </a:r>
            <a:r>
              <a:rPr lang="zh-CN" altLang="en-US" sz="2200" b="1" dirty="0">
                <a:solidFill>
                  <a:schemeClr val="accent1"/>
                </a:solidFill>
                <a:latin typeface="微软雅黑" panose="020B0503020204020204" charset="-122"/>
                <a:ea typeface="微软雅黑" panose="020B0503020204020204" charset="-122"/>
              </a:rPr>
              <a:t>运营商）</a:t>
            </a:r>
            <a:endParaRPr lang="zh-CN" altLang="en-US" sz="2200" b="1" dirty="0">
              <a:solidFill>
                <a:schemeClr val="accent1"/>
              </a:solidFill>
              <a:latin typeface="微软雅黑" panose="020B0503020204020204" charset="-122"/>
              <a:ea typeface="微软雅黑" panose="020B0503020204020204" charset="-122"/>
            </a:endParaRPr>
          </a:p>
        </p:txBody>
      </p:sp>
      <p:grpSp>
        <p:nvGrpSpPr>
          <p:cNvPr id="61" name="组合 60"/>
          <p:cNvGrpSpPr/>
          <p:nvPr/>
        </p:nvGrpSpPr>
        <p:grpSpPr>
          <a:xfrm>
            <a:off x="1598295" y="1250047"/>
            <a:ext cx="251460" cy="250190"/>
            <a:chOff x="19696979" y="5473947"/>
            <a:chExt cx="553988" cy="552159"/>
          </a:xfrm>
          <a:solidFill>
            <a:srgbClr val="0070C0"/>
          </a:solidFill>
        </p:grpSpPr>
        <p:sp>
          <p:nvSpPr>
            <p:cNvPr id="73" name="Freeform 105"/>
            <p:cNvSpPr/>
            <p:nvPr/>
          </p:nvSpPr>
          <p:spPr>
            <a:xfrm>
              <a:off x="19696979" y="5473947"/>
              <a:ext cx="553987" cy="552159"/>
            </a:xfrm>
            <a:custGeom>
              <a:avLst/>
              <a:gdLst/>
              <a:ahLst/>
              <a:cxnLst>
                <a:cxn ang="0">
                  <a:pos x="wd2" y="hd2"/>
                </a:cxn>
                <a:cxn ang="5400000">
                  <a:pos x="wd2" y="hd2"/>
                </a:cxn>
                <a:cxn ang="10800000">
                  <a:pos x="wd2" y="hd2"/>
                </a:cxn>
                <a:cxn ang="16200000">
                  <a:pos x="wd2" y="hd2"/>
                </a:cxn>
              </a:cxnLst>
              <a:rect l="0" t="0" r="r" b="b"/>
              <a:pathLst>
                <a:path w="21600" h="21600" extrusionOk="0">
                  <a:moveTo>
                    <a:pt x="21263" y="20756"/>
                  </a:moveTo>
                  <a:cubicBezTo>
                    <a:pt x="844" y="20756"/>
                    <a:pt x="844" y="20756"/>
                    <a:pt x="844" y="20756"/>
                  </a:cubicBezTo>
                  <a:cubicBezTo>
                    <a:pt x="844" y="337"/>
                    <a:pt x="844" y="337"/>
                    <a:pt x="844" y="337"/>
                  </a:cubicBezTo>
                  <a:cubicBezTo>
                    <a:pt x="844" y="169"/>
                    <a:pt x="675" y="0"/>
                    <a:pt x="337" y="0"/>
                  </a:cubicBezTo>
                  <a:cubicBezTo>
                    <a:pt x="169" y="0"/>
                    <a:pt x="0" y="169"/>
                    <a:pt x="0" y="337"/>
                  </a:cubicBezTo>
                  <a:cubicBezTo>
                    <a:pt x="0" y="21263"/>
                    <a:pt x="0" y="21263"/>
                    <a:pt x="0" y="21263"/>
                  </a:cubicBezTo>
                  <a:cubicBezTo>
                    <a:pt x="0" y="21431"/>
                    <a:pt x="169" y="21600"/>
                    <a:pt x="337" y="21600"/>
                  </a:cubicBezTo>
                  <a:cubicBezTo>
                    <a:pt x="21263" y="21600"/>
                    <a:pt x="21263" y="21600"/>
                    <a:pt x="21263" y="21600"/>
                  </a:cubicBezTo>
                  <a:cubicBezTo>
                    <a:pt x="21431" y="21600"/>
                    <a:pt x="21600" y="21431"/>
                    <a:pt x="21600" y="21263"/>
                  </a:cubicBezTo>
                  <a:cubicBezTo>
                    <a:pt x="21600" y="20925"/>
                    <a:pt x="21431" y="20756"/>
                    <a:pt x="21263" y="20756"/>
                  </a:cubicBezTo>
                  <a:close/>
                </a:path>
              </a:pathLst>
            </a:custGeom>
            <a:solidFill>
              <a:srgbClr val="0070C0">
                <a:alpha val="80000"/>
              </a:srgbClr>
            </a:solidFill>
            <a:ln w="12700" cap="flat">
              <a:noFill/>
              <a:miter lim="400000"/>
            </a:ln>
            <a:effectLst/>
          </p:spPr>
          <p:txBody>
            <a:bodyPr wrap="square" lIns="91439" tIns="91439" rIns="91439" bIns="91439" numCol="1" anchor="t">
              <a:noAutofit/>
            </a:bodyPr>
            <a:lstStyle/>
            <a:p>
              <a:endParaRPr>
                <a:solidFill>
                  <a:prstClr val="black"/>
                </a:solidFill>
              </a:endParaRPr>
            </a:p>
          </p:txBody>
        </p:sp>
        <p:sp>
          <p:nvSpPr>
            <p:cNvPr id="77" name="Freeform 106"/>
            <p:cNvSpPr/>
            <p:nvPr/>
          </p:nvSpPr>
          <p:spPr>
            <a:xfrm>
              <a:off x="19762799" y="5577417"/>
              <a:ext cx="488168" cy="314137"/>
            </a:xfrm>
            <a:custGeom>
              <a:avLst/>
              <a:gdLst/>
              <a:ahLst/>
              <a:cxnLst>
                <a:cxn ang="0">
                  <a:pos x="wd2" y="hd2"/>
                </a:cxn>
                <a:cxn ang="5400000">
                  <a:pos x="wd2" y="hd2"/>
                </a:cxn>
                <a:cxn ang="10800000">
                  <a:pos x="wd2" y="hd2"/>
                </a:cxn>
                <a:cxn ang="16200000">
                  <a:pos x="wd2" y="hd2"/>
                </a:cxn>
              </a:cxnLst>
              <a:rect l="0" t="0" r="r" b="b"/>
              <a:pathLst>
                <a:path w="21600" h="21452" extrusionOk="0">
                  <a:moveTo>
                    <a:pt x="382" y="14425"/>
                  </a:moveTo>
                  <a:cubicBezTo>
                    <a:pt x="3058" y="14425"/>
                    <a:pt x="3058" y="14425"/>
                    <a:pt x="3058" y="14425"/>
                  </a:cubicBezTo>
                  <a:cubicBezTo>
                    <a:pt x="6690" y="21230"/>
                    <a:pt x="6690" y="21230"/>
                    <a:pt x="6690" y="21230"/>
                  </a:cubicBezTo>
                  <a:cubicBezTo>
                    <a:pt x="6881" y="21526"/>
                    <a:pt x="7264" y="21526"/>
                    <a:pt x="7455" y="21230"/>
                  </a:cubicBezTo>
                  <a:cubicBezTo>
                    <a:pt x="17777" y="1701"/>
                    <a:pt x="17777" y="1701"/>
                    <a:pt x="17777" y="1701"/>
                  </a:cubicBezTo>
                  <a:cubicBezTo>
                    <a:pt x="20835" y="7323"/>
                    <a:pt x="20835" y="7323"/>
                    <a:pt x="20835" y="7323"/>
                  </a:cubicBezTo>
                  <a:cubicBezTo>
                    <a:pt x="20835" y="7323"/>
                    <a:pt x="21027" y="7619"/>
                    <a:pt x="21218" y="7619"/>
                  </a:cubicBezTo>
                  <a:cubicBezTo>
                    <a:pt x="21409" y="7619"/>
                    <a:pt x="21600" y="7323"/>
                    <a:pt x="21600" y="6731"/>
                  </a:cubicBezTo>
                  <a:cubicBezTo>
                    <a:pt x="21600" y="6731"/>
                    <a:pt x="21409" y="6436"/>
                    <a:pt x="21409" y="6436"/>
                  </a:cubicBezTo>
                  <a:cubicBezTo>
                    <a:pt x="18159" y="222"/>
                    <a:pt x="18159" y="222"/>
                    <a:pt x="18159" y="222"/>
                  </a:cubicBezTo>
                  <a:cubicBezTo>
                    <a:pt x="17968" y="-74"/>
                    <a:pt x="17586" y="-74"/>
                    <a:pt x="17395" y="222"/>
                  </a:cubicBezTo>
                  <a:cubicBezTo>
                    <a:pt x="7073" y="19751"/>
                    <a:pt x="7073" y="19751"/>
                    <a:pt x="7073" y="19751"/>
                  </a:cubicBezTo>
                  <a:cubicBezTo>
                    <a:pt x="3632" y="13241"/>
                    <a:pt x="3632" y="13241"/>
                    <a:pt x="3632" y="13241"/>
                  </a:cubicBezTo>
                  <a:cubicBezTo>
                    <a:pt x="3632" y="12945"/>
                    <a:pt x="3441" y="12945"/>
                    <a:pt x="3250" y="12945"/>
                  </a:cubicBezTo>
                  <a:cubicBezTo>
                    <a:pt x="382" y="12945"/>
                    <a:pt x="382" y="12945"/>
                    <a:pt x="382" y="12945"/>
                  </a:cubicBezTo>
                  <a:cubicBezTo>
                    <a:pt x="191" y="12945"/>
                    <a:pt x="0" y="13241"/>
                    <a:pt x="0" y="13537"/>
                  </a:cubicBezTo>
                  <a:cubicBezTo>
                    <a:pt x="0" y="14129"/>
                    <a:pt x="191" y="14425"/>
                    <a:pt x="382" y="14425"/>
                  </a:cubicBezTo>
                  <a:close/>
                </a:path>
              </a:pathLst>
            </a:custGeom>
            <a:solidFill>
              <a:srgbClr val="0070C0">
                <a:alpha val="80000"/>
              </a:srgbClr>
            </a:solidFill>
            <a:ln w="12700" cap="flat">
              <a:noFill/>
              <a:miter lim="400000"/>
            </a:ln>
            <a:effectLst/>
          </p:spPr>
          <p:txBody>
            <a:bodyPr wrap="square" lIns="91439" tIns="91439" rIns="91439" bIns="91439" numCol="1" anchor="t">
              <a:noAutofit/>
            </a:bodyPr>
            <a:lstStyle/>
            <a:p>
              <a:endParaRPr>
                <a:solidFill>
                  <a:prstClr val="black"/>
                </a:solidFill>
              </a:endParaRPr>
            </a:p>
          </p:txBody>
        </p:sp>
      </p:grpSp>
      <p:sp>
        <p:nvSpPr>
          <p:cNvPr id="81" name="椭圆 80"/>
          <p:cNvSpPr/>
          <p:nvPr/>
        </p:nvSpPr>
        <p:spPr>
          <a:xfrm>
            <a:off x="1482725" y="1134477"/>
            <a:ext cx="481965" cy="48196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文本框 11"/>
          <p:cNvSpPr txBox="1"/>
          <p:nvPr/>
        </p:nvSpPr>
        <p:spPr>
          <a:xfrm>
            <a:off x="1069023" y="1681847"/>
            <a:ext cx="1308735" cy="368300"/>
          </a:xfrm>
          <a:prstGeom prst="rect">
            <a:avLst/>
          </a:prstGeom>
          <a:noFill/>
        </p:spPr>
        <p:txBody>
          <a:bodyPr wrap="square" rtlCol="0">
            <a:spAutoFit/>
          </a:bodyPr>
          <a:lstStyle/>
          <a:p>
            <a:pPr algn="ctr"/>
            <a:r>
              <a:rPr lang="zh-CN" altLang="en-US" dirty="0">
                <a:solidFill>
                  <a:srgbClr val="1079C4"/>
                </a:solidFill>
                <a:latin typeface="微软雅黑" panose="020B0503020204020204" charset="-122"/>
                <a:ea typeface="微软雅黑" panose="020B0503020204020204" charset="-122"/>
              </a:rPr>
              <a:t>项目背景</a:t>
            </a:r>
            <a:endParaRPr lang="zh-CN" altLang="en-US" dirty="0">
              <a:solidFill>
                <a:srgbClr val="1079C4"/>
              </a:solidFill>
              <a:latin typeface="微软雅黑" panose="020B0503020204020204" charset="-122"/>
              <a:ea typeface="微软雅黑" panose="020B0503020204020204" charset="-122"/>
            </a:endParaRPr>
          </a:p>
        </p:txBody>
      </p:sp>
      <p:sp>
        <p:nvSpPr>
          <p:cNvPr id="83" name="文本框 12"/>
          <p:cNvSpPr txBox="1"/>
          <p:nvPr/>
        </p:nvSpPr>
        <p:spPr>
          <a:xfrm>
            <a:off x="2483485" y="1167765"/>
            <a:ext cx="9399270" cy="810260"/>
          </a:xfrm>
          <a:prstGeom prst="rect">
            <a:avLst/>
          </a:prstGeom>
          <a:noFill/>
          <a:ln w="9525">
            <a:noFill/>
          </a:ln>
        </p:spPr>
        <p:txBody>
          <a:bodyPr wrap="square" anchor="t">
            <a:spAutoFit/>
          </a:bodyPr>
          <a:lstStyle/>
          <a:p>
            <a:pPr algn="just">
              <a:lnSpc>
                <a:spcPct val="130000"/>
              </a:lnSpc>
            </a:pPr>
            <a:r>
              <a:rPr lang="zh-CN" altLang="en-US" sz="1200" dirty="0">
                <a:latin typeface="宋体" panose="02010600030101010101" pitchFamily="2" charset="-122"/>
                <a:ea typeface="宋体" panose="02010600030101010101" pitchFamily="2" charset="-122"/>
                <a:sym typeface="+mn-ea"/>
              </a:rPr>
              <a:t>某运营商高度重视内网网络安全，省公司响应集团战略规划，做好安全能力建设与落地，从数据内容安全细分领域作为切入点强调内容安全管控，提供涉敏数据到终端的水印，落地加密授权，外发阻断和审批，外发文件管控的全场景解决方案；</a:t>
            </a:r>
            <a:endParaRPr lang="zh-CN" altLang="en-US" sz="1200" dirty="0">
              <a:latin typeface="宋体" panose="02010600030101010101" pitchFamily="2" charset="-122"/>
              <a:ea typeface="宋体" panose="02010600030101010101" pitchFamily="2" charset="-122"/>
              <a:sym typeface="+mn-ea"/>
            </a:endParaRPr>
          </a:p>
          <a:p>
            <a:pPr algn="just">
              <a:lnSpc>
                <a:spcPct val="130000"/>
              </a:lnSpc>
            </a:pPr>
            <a:r>
              <a:rPr lang="zh-CN" altLang="en-US" sz="1200" b="1" dirty="0">
                <a:latin typeface="宋体" panose="02010600030101010101" pitchFamily="2" charset="-122"/>
                <a:ea typeface="宋体" panose="02010600030101010101" pitchFamily="2" charset="-122"/>
                <a:sym typeface="+mn-ea"/>
              </a:rPr>
              <a:t>实现数据不出网，受控随便用的效果</a:t>
            </a:r>
            <a:r>
              <a:rPr lang="zh-CN" altLang="en-US" sz="1200" dirty="0">
                <a:latin typeface="宋体" panose="02010600030101010101" pitchFamily="2" charset="-122"/>
                <a:ea typeface="宋体" panose="02010600030101010101" pitchFamily="2" charset="-122"/>
                <a:sym typeface="+mn-ea"/>
              </a:rPr>
              <a:t>。</a:t>
            </a:r>
            <a:endParaRPr sz="1200" b="1" dirty="0">
              <a:solidFill>
                <a:prstClr val="black">
                  <a:lumMod val="65000"/>
                  <a:lumOff val="35000"/>
                </a:prstClr>
              </a:solidFill>
              <a:latin typeface="宋体" panose="02010600030101010101" pitchFamily="2" charset="-122"/>
              <a:ea typeface="宋体" panose="02010600030101010101" pitchFamily="2" charset="-122"/>
              <a:sym typeface="+mn-ea"/>
            </a:endParaRPr>
          </a:p>
        </p:txBody>
      </p:sp>
      <p:grpSp>
        <p:nvGrpSpPr>
          <p:cNvPr id="84" name="组合 83"/>
          <p:cNvGrpSpPr/>
          <p:nvPr/>
        </p:nvGrpSpPr>
        <p:grpSpPr>
          <a:xfrm>
            <a:off x="1069340" y="2541270"/>
            <a:ext cx="1308100" cy="915670"/>
            <a:chOff x="1099" y="2055"/>
            <a:chExt cx="2060" cy="1442"/>
          </a:xfrm>
        </p:grpSpPr>
        <p:sp>
          <p:nvSpPr>
            <p:cNvPr id="85" name="文本框 14"/>
            <p:cNvSpPr txBox="1"/>
            <p:nvPr/>
          </p:nvSpPr>
          <p:spPr>
            <a:xfrm>
              <a:off x="1099" y="2917"/>
              <a:ext cx="2061" cy="580"/>
            </a:xfrm>
            <a:prstGeom prst="rect">
              <a:avLst/>
            </a:prstGeom>
            <a:noFill/>
          </p:spPr>
          <p:txBody>
            <a:bodyPr wrap="square" rtlCol="0">
              <a:spAutoFit/>
            </a:bodyPr>
            <a:lstStyle/>
            <a:p>
              <a:pPr algn="ctr"/>
              <a:r>
                <a:rPr lang="zh-CN" altLang="en-US">
                  <a:solidFill>
                    <a:srgbClr val="1079C4"/>
                  </a:solidFill>
                  <a:latin typeface="微软雅黑" panose="020B0503020204020204" charset="-122"/>
                  <a:ea typeface="微软雅黑" panose="020B0503020204020204" charset="-122"/>
                </a:rPr>
                <a:t>技术方案</a:t>
              </a:r>
              <a:endParaRPr lang="zh-CN" altLang="zh-CN" dirty="0">
                <a:solidFill>
                  <a:srgbClr val="1079C4"/>
                </a:solidFill>
                <a:latin typeface="微软雅黑" panose="020B0503020204020204" charset="-122"/>
                <a:ea typeface="微软雅黑" panose="020B0503020204020204" charset="-122"/>
              </a:endParaRPr>
            </a:p>
          </p:txBody>
        </p:sp>
        <p:grpSp>
          <p:nvGrpSpPr>
            <p:cNvPr id="86" name="组合 85"/>
            <p:cNvGrpSpPr/>
            <p:nvPr/>
          </p:nvGrpSpPr>
          <p:grpSpPr>
            <a:xfrm>
              <a:off x="1750" y="2055"/>
              <a:ext cx="758" cy="758"/>
              <a:chOff x="1750" y="2055"/>
              <a:chExt cx="758" cy="758"/>
            </a:xfrm>
          </p:grpSpPr>
          <p:sp>
            <p:nvSpPr>
              <p:cNvPr id="87" name="椭圆 86"/>
              <p:cNvSpPr/>
              <p:nvPr/>
            </p:nvSpPr>
            <p:spPr>
              <a:xfrm>
                <a:off x="1750" y="2055"/>
                <a:ext cx="759" cy="759"/>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Freeform 7"/>
              <p:cNvSpPr/>
              <p:nvPr/>
            </p:nvSpPr>
            <p:spPr>
              <a:xfrm>
                <a:off x="1901" y="2245"/>
                <a:ext cx="451" cy="439"/>
              </a:xfrm>
              <a:custGeom>
                <a:avLst/>
                <a:gdLst/>
                <a:ahLst/>
                <a:cxnLst>
                  <a:cxn ang="0">
                    <a:pos x="wd2" y="hd2"/>
                  </a:cxn>
                  <a:cxn ang="5400000">
                    <a:pos x="wd2" y="hd2"/>
                  </a:cxn>
                  <a:cxn ang="10800000">
                    <a:pos x="wd2" y="hd2"/>
                  </a:cxn>
                  <a:cxn ang="16200000">
                    <a:pos x="wd2" y="hd2"/>
                  </a:cxn>
                </a:cxnLst>
                <a:rect l="0" t="0" r="r" b="b"/>
                <a:pathLst>
                  <a:path w="21600" h="21600" extrusionOk="0">
                    <a:moveTo>
                      <a:pt x="21600" y="2869"/>
                    </a:moveTo>
                    <a:cubicBezTo>
                      <a:pt x="21600" y="2531"/>
                      <a:pt x="21431" y="2362"/>
                      <a:pt x="21263" y="2362"/>
                    </a:cubicBezTo>
                    <a:cubicBezTo>
                      <a:pt x="18056" y="2362"/>
                      <a:pt x="18056" y="2362"/>
                      <a:pt x="18056" y="2362"/>
                    </a:cubicBezTo>
                    <a:cubicBezTo>
                      <a:pt x="18056" y="337"/>
                      <a:pt x="18056" y="337"/>
                      <a:pt x="18056" y="337"/>
                    </a:cubicBezTo>
                    <a:cubicBezTo>
                      <a:pt x="18056" y="169"/>
                      <a:pt x="17888" y="0"/>
                      <a:pt x="17719" y="0"/>
                    </a:cubicBezTo>
                    <a:cubicBezTo>
                      <a:pt x="3881" y="0"/>
                      <a:pt x="3881" y="0"/>
                      <a:pt x="3881" y="0"/>
                    </a:cubicBezTo>
                    <a:cubicBezTo>
                      <a:pt x="3712" y="0"/>
                      <a:pt x="3544" y="169"/>
                      <a:pt x="3544" y="337"/>
                    </a:cubicBezTo>
                    <a:cubicBezTo>
                      <a:pt x="3544" y="2362"/>
                      <a:pt x="3544" y="2362"/>
                      <a:pt x="3544" y="2362"/>
                    </a:cubicBezTo>
                    <a:cubicBezTo>
                      <a:pt x="337" y="2362"/>
                      <a:pt x="337" y="2362"/>
                      <a:pt x="337" y="2362"/>
                    </a:cubicBezTo>
                    <a:cubicBezTo>
                      <a:pt x="169" y="2362"/>
                      <a:pt x="0" y="2531"/>
                      <a:pt x="0" y="2869"/>
                    </a:cubicBezTo>
                    <a:cubicBezTo>
                      <a:pt x="169" y="6075"/>
                      <a:pt x="1856" y="9112"/>
                      <a:pt x="4556" y="10969"/>
                    </a:cubicBezTo>
                    <a:cubicBezTo>
                      <a:pt x="4556" y="10969"/>
                      <a:pt x="4556" y="10969"/>
                      <a:pt x="4556" y="10969"/>
                    </a:cubicBezTo>
                    <a:cubicBezTo>
                      <a:pt x="5569" y="12656"/>
                      <a:pt x="7087" y="13838"/>
                      <a:pt x="8944" y="14175"/>
                    </a:cubicBezTo>
                    <a:cubicBezTo>
                      <a:pt x="9112" y="14344"/>
                      <a:pt x="9112" y="14344"/>
                      <a:pt x="9112" y="14344"/>
                    </a:cubicBezTo>
                    <a:cubicBezTo>
                      <a:pt x="9112" y="18225"/>
                      <a:pt x="9112" y="18225"/>
                      <a:pt x="9112" y="18225"/>
                    </a:cubicBezTo>
                    <a:cubicBezTo>
                      <a:pt x="6412" y="18225"/>
                      <a:pt x="6412" y="18225"/>
                      <a:pt x="6412" y="18225"/>
                    </a:cubicBezTo>
                    <a:cubicBezTo>
                      <a:pt x="5906" y="18225"/>
                      <a:pt x="5400" y="18731"/>
                      <a:pt x="5400" y="19238"/>
                    </a:cubicBezTo>
                    <a:cubicBezTo>
                      <a:pt x="5400" y="20756"/>
                      <a:pt x="5400" y="20756"/>
                      <a:pt x="5400" y="20756"/>
                    </a:cubicBezTo>
                    <a:cubicBezTo>
                      <a:pt x="4556" y="20756"/>
                      <a:pt x="4556" y="20756"/>
                      <a:pt x="4556" y="20756"/>
                    </a:cubicBezTo>
                    <a:cubicBezTo>
                      <a:pt x="4387" y="20756"/>
                      <a:pt x="4219" y="20925"/>
                      <a:pt x="4219" y="21094"/>
                    </a:cubicBezTo>
                    <a:cubicBezTo>
                      <a:pt x="4219" y="21431"/>
                      <a:pt x="4387" y="21600"/>
                      <a:pt x="4556" y="21600"/>
                    </a:cubicBezTo>
                    <a:cubicBezTo>
                      <a:pt x="17044" y="21600"/>
                      <a:pt x="17044" y="21600"/>
                      <a:pt x="17044" y="21600"/>
                    </a:cubicBezTo>
                    <a:cubicBezTo>
                      <a:pt x="17213" y="21600"/>
                      <a:pt x="17381" y="21431"/>
                      <a:pt x="17381" y="21094"/>
                    </a:cubicBezTo>
                    <a:cubicBezTo>
                      <a:pt x="17381" y="20925"/>
                      <a:pt x="17213" y="20756"/>
                      <a:pt x="17044" y="20756"/>
                    </a:cubicBezTo>
                    <a:cubicBezTo>
                      <a:pt x="16200" y="20756"/>
                      <a:pt x="16200" y="20756"/>
                      <a:pt x="16200" y="20756"/>
                    </a:cubicBezTo>
                    <a:cubicBezTo>
                      <a:pt x="16200" y="19238"/>
                      <a:pt x="16200" y="19238"/>
                      <a:pt x="16200" y="19238"/>
                    </a:cubicBezTo>
                    <a:cubicBezTo>
                      <a:pt x="16200" y="18731"/>
                      <a:pt x="15694" y="18225"/>
                      <a:pt x="15188" y="18225"/>
                    </a:cubicBezTo>
                    <a:cubicBezTo>
                      <a:pt x="12488" y="18225"/>
                      <a:pt x="12488" y="18225"/>
                      <a:pt x="12488" y="18225"/>
                    </a:cubicBezTo>
                    <a:cubicBezTo>
                      <a:pt x="12488" y="14344"/>
                      <a:pt x="12488" y="14344"/>
                      <a:pt x="12488" y="14344"/>
                    </a:cubicBezTo>
                    <a:cubicBezTo>
                      <a:pt x="12656" y="14175"/>
                      <a:pt x="12656" y="14175"/>
                      <a:pt x="12656" y="14175"/>
                    </a:cubicBezTo>
                    <a:cubicBezTo>
                      <a:pt x="14513" y="13838"/>
                      <a:pt x="16031" y="12656"/>
                      <a:pt x="17044" y="10969"/>
                    </a:cubicBezTo>
                    <a:cubicBezTo>
                      <a:pt x="17044" y="10969"/>
                      <a:pt x="17044" y="10969"/>
                      <a:pt x="17044" y="10969"/>
                    </a:cubicBezTo>
                    <a:cubicBezTo>
                      <a:pt x="19744" y="9112"/>
                      <a:pt x="21431" y="6075"/>
                      <a:pt x="21600" y="2869"/>
                    </a:cubicBezTo>
                    <a:close/>
                    <a:moveTo>
                      <a:pt x="3206" y="8775"/>
                    </a:moveTo>
                    <a:cubicBezTo>
                      <a:pt x="2531" y="7931"/>
                      <a:pt x="2025" y="7087"/>
                      <a:pt x="1519" y="6075"/>
                    </a:cubicBezTo>
                    <a:cubicBezTo>
                      <a:pt x="1181" y="5231"/>
                      <a:pt x="1012" y="4387"/>
                      <a:pt x="844" y="3544"/>
                    </a:cubicBezTo>
                    <a:cubicBezTo>
                      <a:pt x="844" y="3206"/>
                      <a:pt x="844" y="3206"/>
                      <a:pt x="844" y="3206"/>
                    </a:cubicBezTo>
                    <a:cubicBezTo>
                      <a:pt x="3544" y="3206"/>
                      <a:pt x="3544" y="3206"/>
                      <a:pt x="3544" y="3206"/>
                    </a:cubicBezTo>
                    <a:cubicBezTo>
                      <a:pt x="3544" y="7256"/>
                      <a:pt x="3544" y="7256"/>
                      <a:pt x="3544" y="7256"/>
                    </a:cubicBezTo>
                    <a:cubicBezTo>
                      <a:pt x="3544" y="7594"/>
                      <a:pt x="3544" y="8100"/>
                      <a:pt x="3712" y="8606"/>
                    </a:cubicBezTo>
                    <a:cubicBezTo>
                      <a:pt x="3881" y="9450"/>
                      <a:pt x="3881" y="9450"/>
                      <a:pt x="3881" y="9450"/>
                    </a:cubicBezTo>
                    <a:lnTo>
                      <a:pt x="3206" y="8775"/>
                    </a:lnTo>
                    <a:close/>
                    <a:moveTo>
                      <a:pt x="15356" y="19069"/>
                    </a:moveTo>
                    <a:cubicBezTo>
                      <a:pt x="15356" y="20756"/>
                      <a:pt x="15356" y="20756"/>
                      <a:pt x="15356" y="20756"/>
                    </a:cubicBezTo>
                    <a:cubicBezTo>
                      <a:pt x="6244" y="20756"/>
                      <a:pt x="6244" y="20756"/>
                      <a:pt x="6244" y="20756"/>
                    </a:cubicBezTo>
                    <a:cubicBezTo>
                      <a:pt x="6244" y="19069"/>
                      <a:pt x="6244" y="19069"/>
                      <a:pt x="6244" y="19069"/>
                    </a:cubicBezTo>
                    <a:lnTo>
                      <a:pt x="15356" y="19069"/>
                    </a:lnTo>
                    <a:close/>
                    <a:moveTo>
                      <a:pt x="9956" y="18225"/>
                    </a:moveTo>
                    <a:cubicBezTo>
                      <a:pt x="9956" y="14344"/>
                      <a:pt x="9956" y="14344"/>
                      <a:pt x="9956" y="14344"/>
                    </a:cubicBezTo>
                    <a:cubicBezTo>
                      <a:pt x="10125" y="14513"/>
                      <a:pt x="10125" y="14513"/>
                      <a:pt x="10125" y="14513"/>
                    </a:cubicBezTo>
                    <a:cubicBezTo>
                      <a:pt x="10631" y="14513"/>
                      <a:pt x="10969" y="14513"/>
                      <a:pt x="11475" y="14513"/>
                    </a:cubicBezTo>
                    <a:cubicBezTo>
                      <a:pt x="11644" y="14344"/>
                      <a:pt x="11644" y="14344"/>
                      <a:pt x="11644" y="14344"/>
                    </a:cubicBezTo>
                    <a:cubicBezTo>
                      <a:pt x="11644" y="18225"/>
                      <a:pt x="11644" y="18225"/>
                      <a:pt x="11644" y="18225"/>
                    </a:cubicBezTo>
                    <a:lnTo>
                      <a:pt x="9956" y="18225"/>
                    </a:lnTo>
                    <a:close/>
                    <a:moveTo>
                      <a:pt x="17381" y="7256"/>
                    </a:moveTo>
                    <a:cubicBezTo>
                      <a:pt x="17381" y="8100"/>
                      <a:pt x="17213" y="8944"/>
                      <a:pt x="16875" y="9787"/>
                    </a:cubicBezTo>
                    <a:cubicBezTo>
                      <a:pt x="16538" y="10462"/>
                      <a:pt x="16031" y="11138"/>
                      <a:pt x="15356" y="11813"/>
                    </a:cubicBezTo>
                    <a:cubicBezTo>
                      <a:pt x="14850" y="12319"/>
                      <a:pt x="14175" y="12825"/>
                      <a:pt x="13331" y="13163"/>
                    </a:cubicBezTo>
                    <a:cubicBezTo>
                      <a:pt x="12488" y="13500"/>
                      <a:pt x="11644" y="13669"/>
                      <a:pt x="10800" y="13669"/>
                    </a:cubicBezTo>
                    <a:cubicBezTo>
                      <a:pt x="9956" y="13669"/>
                      <a:pt x="9112" y="13500"/>
                      <a:pt x="8269" y="13163"/>
                    </a:cubicBezTo>
                    <a:cubicBezTo>
                      <a:pt x="7425" y="12825"/>
                      <a:pt x="6750" y="12319"/>
                      <a:pt x="6244" y="11813"/>
                    </a:cubicBezTo>
                    <a:cubicBezTo>
                      <a:pt x="5569" y="11138"/>
                      <a:pt x="5062" y="10462"/>
                      <a:pt x="4725" y="9787"/>
                    </a:cubicBezTo>
                    <a:cubicBezTo>
                      <a:pt x="4387" y="8944"/>
                      <a:pt x="4219" y="8100"/>
                      <a:pt x="4219" y="7256"/>
                    </a:cubicBezTo>
                    <a:cubicBezTo>
                      <a:pt x="4219" y="675"/>
                      <a:pt x="4219" y="675"/>
                      <a:pt x="4219" y="675"/>
                    </a:cubicBezTo>
                    <a:cubicBezTo>
                      <a:pt x="17381" y="675"/>
                      <a:pt x="17381" y="675"/>
                      <a:pt x="17381" y="675"/>
                    </a:cubicBezTo>
                    <a:lnTo>
                      <a:pt x="17381" y="7256"/>
                    </a:lnTo>
                    <a:close/>
                    <a:moveTo>
                      <a:pt x="17719" y="9450"/>
                    </a:moveTo>
                    <a:cubicBezTo>
                      <a:pt x="17888" y="8606"/>
                      <a:pt x="17888" y="8606"/>
                      <a:pt x="17888" y="8606"/>
                    </a:cubicBezTo>
                    <a:cubicBezTo>
                      <a:pt x="18056" y="8100"/>
                      <a:pt x="18056" y="7594"/>
                      <a:pt x="18056" y="7256"/>
                    </a:cubicBezTo>
                    <a:cubicBezTo>
                      <a:pt x="18056" y="3206"/>
                      <a:pt x="18056" y="3206"/>
                      <a:pt x="18056" y="3206"/>
                    </a:cubicBezTo>
                    <a:cubicBezTo>
                      <a:pt x="20756" y="3206"/>
                      <a:pt x="20756" y="3206"/>
                      <a:pt x="20756" y="3206"/>
                    </a:cubicBezTo>
                    <a:cubicBezTo>
                      <a:pt x="20756" y="3544"/>
                      <a:pt x="20756" y="3544"/>
                      <a:pt x="20756" y="3544"/>
                    </a:cubicBezTo>
                    <a:cubicBezTo>
                      <a:pt x="20588" y="4387"/>
                      <a:pt x="20419" y="5231"/>
                      <a:pt x="20081" y="6075"/>
                    </a:cubicBezTo>
                    <a:cubicBezTo>
                      <a:pt x="19575" y="7087"/>
                      <a:pt x="19069" y="7931"/>
                      <a:pt x="18394" y="8775"/>
                    </a:cubicBezTo>
                    <a:lnTo>
                      <a:pt x="17719" y="9450"/>
                    </a:lnTo>
                    <a:close/>
                  </a:path>
                </a:pathLst>
              </a:custGeom>
              <a:solidFill>
                <a:srgbClr val="0070C0"/>
              </a:solidFill>
              <a:ln w="12700" cap="flat">
                <a:noFill/>
                <a:miter lim="400000"/>
              </a:ln>
              <a:effectLst/>
            </p:spPr>
            <p:txBody>
              <a:bodyPr wrap="square" lIns="91439" tIns="91439" rIns="91439" bIns="91439" numCol="1" anchor="t">
                <a:noAutofit/>
              </a:bodyPr>
              <a:lstStyle/>
              <a:p>
                <a:endParaRPr>
                  <a:solidFill>
                    <a:prstClr val="black"/>
                  </a:solidFill>
                </a:endParaRPr>
              </a:p>
            </p:txBody>
          </p:sp>
        </p:grpSp>
      </p:grpSp>
      <p:sp>
        <p:nvSpPr>
          <p:cNvPr id="89" name="文本框 12"/>
          <p:cNvSpPr txBox="1"/>
          <p:nvPr/>
        </p:nvSpPr>
        <p:spPr>
          <a:xfrm>
            <a:off x="2514600" y="2011680"/>
            <a:ext cx="9487535" cy="1290320"/>
          </a:xfrm>
          <a:prstGeom prst="rect">
            <a:avLst/>
          </a:prstGeom>
          <a:noFill/>
          <a:ln w="9525">
            <a:noFill/>
          </a:ln>
        </p:spPr>
        <p:txBody>
          <a:bodyPr wrap="square" anchor="t">
            <a:spAutoFit/>
          </a:bodyPr>
          <a:lstStyle/>
          <a:p>
            <a:pPr algn="just">
              <a:lnSpc>
                <a:spcPct val="130000"/>
              </a:lnSpc>
            </a:pPr>
            <a:r>
              <a:rPr lang="en-US" altLang="zh-CN" sz="1200" b="1"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dirty="0">
                <a:latin typeface="宋体" panose="02010600030101010101" pitchFamily="2" charset="-122"/>
                <a:ea typeface="宋体" panose="02010600030101010101" pitchFamily="2" charset="-122"/>
                <a:cs typeface="宋体" panose="02010600030101010101" pitchFamily="2" charset="-122"/>
                <a:sym typeface="+mn-ea"/>
              </a:rPr>
              <a:t>文档加密授权和终端泄漏防护协同：</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涉敏应用实现落地加密，加密授权文档终端外发自由流转，</a:t>
            </a:r>
            <a:r>
              <a:rPr lang="en-US" altLang="zh-CN" sz="12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涉敏明文外发自动触发阻断审批机制。</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a:p>
            <a:pPr algn="just">
              <a:lnSpc>
                <a:spcPct val="130000"/>
              </a:lnSpc>
            </a:pPr>
            <a:r>
              <a:rPr lang="en-US" altLang="zh-CN" sz="1200" b="1"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dirty="0">
                <a:latin typeface="宋体" panose="02010600030101010101" pitchFamily="2" charset="-122"/>
                <a:ea typeface="宋体" panose="02010600030101010101" pitchFamily="2" charset="-122"/>
                <a:cs typeface="宋体" panose="02010600030101010101" pitchFamily="2" charset="-122"/>
                <a:sym typeface="+mn-ea"/>
              </a:rPr>
              <a:t>涉敏数据上传和外发途径管控：</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通过策略定义，识别文档中敏感数据进行涉敏数据外发和上传拦截，受管控内部系统上传不受影响提高生产效率。</a:t>
            </a:r>
            <a:endParaRPr sz="1200"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30000"/>
              </a:lnSpc>
            </a:pPr>
            <a:r>
              <a:rPr lang="en-US" altLang="zh-CN" sz="1200" b="1"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dirty="0">
                <a:latin typeface="宋体" panose="02010600030101010101" pitchFamily="2" charset="-122"/>
                <a:ea typeface="宋体" panose="02010600030101010101" pitchFamily="2" charset="-122"/>
                <a:cs typeface="宋体" panose="02010600030101010101" pitchFamily="2" charset="-122"/>
                <a:sym typeface="+mn-ea"/>
              </a:rPr>
              <a:t>涉敏文档沙盒外发能力加密文件通过沙盒管控：</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进行打开次数、时间限制，同时设置水印，提供沙盒还原功能，保障文件交互。</a:t>
            </a:r>
            <a:endParaRPr lang="zh-CN" altLang="en-US" sz="1200" dirty="0">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30000"/>
              </a:lnSpc>
            </a:pPr>
            <a:r>
              <a:rPr lang="en-US" altLang="zh-CN" sz="1200" b="1"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dirty="0">
                <a:latin typeface="宋体" panose="02010600030101010101" pitchFamily="2" charset="-122"/>
                <a:ea typeface="宋体" panose="02010600030101010101" pitchFamily="2" charset="-122"/>
                <a:cs typeface="宋体" panose="02010600030101010101" pitchFamily="2" charset="-122"/>
                <a:sym typeface="+mn-ea"/>
              </a:rPr>
              <a:t>终端文档智能加解密：</a:t>
            </a:r>
            <a:r>
              <a:rPr lang="zh-CN" altLang="en-US" sz="1200" dirty="0">
                <a:latin typeface="宋体" panose="02010600030101010101" pitchFamily="2" charset="-122"/>
                <a:ea typeface="宋体" panose="02010600030101010101" pitchFamily="2" charset="-122"/>
                <a:cs typeface="宋体" panose="02010600030101010101" pitchFamily="2" charset="-122"/>
                <a:sym typeface="+mn-ea"/>
              </a:rPr>
              <a:t>提供终端文档加解密能力，实现受控文档的半透明加解密，以及涉敏文档的智能加解密。</a:t>
            </a:r>
            <a:endParaRPr sz="1200" dirty="0">
              <a:solidFill>
                <a:prstClr val="black">
                  <a:lumMod val="65000"/>
                  <a:lumOff val="35000"/>
                </a:prstClr>
              </a:soli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 name="组合 1"/>
          <p:cNvGrpSpPr/>
          <p:nvPr/>
        </p:nvGrpSpPr>
        <p:grpSpPr>
          <a:xfrm>
            <a:off x="2441575" y="3409950"/>
            <a:ext cx="4567514" cy="2883535"/>
            <a:chOff x="1950" y="3359"/>
            <a:chExt cx="9892" cy="6694"/>
          </a:xfrm>
        </p:grpSpPr>
        <p:grpSp>
          <p:nvGrpSpPr>
            <p:cNvPr id="60" name="组合 59"/>
            <p:cNvGrpSpPr/>
            <p:nvPr/>
          </p:nvGrpSpPr>
          <p:grpSpPr>
            <a:xfrm>
              <a:off x="1950" y="3359"/>
              <a:ext cx="9503" cy="6694"/>
              <a:chOff x="4884" y="4006"/>
              <a:chExt cx="12369" cy="7086"/>
            </a:xfrm>
          </p:grpSpPr>
          <p:sp>
            <p:nvSpPr>
              <p:cNvPr id="4" name="Line 5"/>
              <p:cNvSpPr>
                <a:spLocks noChangeShapeType="1"/>
              </p:cNvSpPr>
              <p:nvPr>
                <p:custDataLst>
                  <p:tags r:id="rId1"/>
                </p:custDataLst>
              </p:nvPr>
            </p:nvSpPr>
            <p:spPr bwMode="gray">
              <a:xfrm>
                <a:off x="5648" y="9325"/>
                <a:ext cx="397" cy="377"/>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5" name="Line 6"/>
              <p:cNvSpPr>
                <a:spLocks noChangeShapeType="1"/>
              </p:cNvSpPr>
              <p:nvPr>
                <p:custDataLst>
                  <p:tags r:id="rId2"/>
                </p:custDataLst>
              </p:nvPr>
            </p:nvSpPr>
            <p:spPr bwMode="gray">
              <a:xfrm flipH="1">
                <a:off x="6779" y="9251"/>
                <a:ext cx="398" cy="377"/>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6" name="Text Box 12"/>
              <p:cNvSpPr txBox="1">
                <a:spLocks noChangeArrowheads="1"/>
              </p:cNvSpPr>
              <p:nvPr>
                <p:custDataLst>
                  <p:tags r:id="rId3"/>
                </p:custDataLst>
              </p:nvPr>
            </p:nvSpPr>
            <p:spPr bwMode="gray">
              <a:xfrm>
                <a:off x="4982" y="8592"/>
                <a:ext cx="2074"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latin typeface="微软雅黑" panose="020B0503020204020204" charset="-122"/>
                    <a:ea typeface="微软雅黑" panose="020B0503020204020204" charset="-122"/>
                  </a:rPr>
                  <a:t>强制加密</a:t>
                </a:r>
                <a:endParaRPr lang="zh-CN" altLang="en-US" sz="900" b="1" dirty="0">
                  <a:latin typeface="微软雅黑" panose="020B0503020204020204" charset="-122"/>
                  <a:ea typeface="微软雅黑" panose="020B0503020204020204" charset="-122"/>
                </a:endParaRPr>
              </a:p>
            </p:txBody>
          </p:sp>
          <p:sp>
            <p:nvSpPr>
              <p:cNvPr id="7" name="Line 5"/>
              <p:cNvSpPr>
                <a:spLocks noChangeShapeType="1"/>
              </p:cNvSpPr>
              <p:nvPr>
                <p:custDataLst>
                  <p:tags r:id="rId4"/>
                </p:custDataLst>
              </p:nvPr>
            </p:nvSpPr>
            <p:spPr bwMode="gray">
              <a:xfrm>
                <a:off x="11151" y="9378"/>
                <a:ext cx="410" cy="395"/>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8" name="Line 6"/>
              <p:cNvSpPr>
                <a:spLocks noChangeShapeType="1"/>
              </p:cNvSpPr>
              <p:nvPr>
                <p:custDataLst>
                  <p:tags r:id="rId5"/>
                </p:custDataLst>
              </p:nvPr>
            </p:nvSpPr>
            <p:spPr bwMode="gray">
              <a:xfrm flipH="1">
                <a:off x="12163" y="9435"/>
                <a:ext cx="413" cy="392"/>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9" name="Line 10"/>
              <p:cNvSpPr>
                <a:spLocks noChangeShapeType="1"/>
              </p:cNvSpPr>
              <p:nvPr>
                <p:custDataLst>
                  <p:tags r:id="rId6"/>
                </p:custDataLst>
              </p:nvPr>
            </p:nvSpPr>
            <p:spPr bwMode="auto">
              <a:xfrm>
                <a:off x="11303" y="9159"/>
                <a:ext cx="995" cy="0"/>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10" name="Text Box 12"/>
              <p:cNvSpPr txBox="1">
                <a:spLocks noChangeArrowheads="1"/>
              </p:cNvSpPr>
              <p:nvPr>
                <p:custDataLst>
                  <p:tags r:id="rId7"/>
                </p:custDataLst>
              </p:nvPr>
            </p:nvSpPr>
            <p:spPr bwMode="gray">
              <a:xfrm>
                <a:off x="10473" y="8605"/>
                <a:ext cx="3024"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latin typeface="微软雅黑" panose="020B0503020204020204" charset="-122"/>
                    <a:ea typeface="微软雅黑" panose="020B0503020204020204" charset="-122"/>
                  </a:rPr>
                  <a:t>半透明加密</a:t>
                </a:r>
                <a:endParaRPr lang="zh-CN" altLang="en-US" sz="900" b="1" dirty="0">
                  <a:latin typeface="微软雅黑" panose="020B0503020204020204" charset="-122"/>
                  <a:ea typeface="微软雅黑" panose="020B0503020204020204" charset="-122"/>
                </a:endParaRPr>
              </a:p>
            </p:txBody>
          </p:sp>
          <p:sp>
            <p:nvSpPr>
              <p:cNvPr id="11" name="Rectangle 74"/>
              <p:cNvSpPr>
                <a:spLocks noChangeArrowheads="1"/>
              </p:cNvSpPr>
              <p:nvPr>
                <p:custDataLst>
                  <p:tags r:id="rId8"/>
                </p:custDataLst>
              </p:nvPr>
            </p:nvSpPr>
            <p:spPr bwMode="auto">
              <a:xfrm>
                <a:off x="15268" y="4006"/>
                <a:ext cx="1985" cy="6584"/>
              </a:xfrm>
              <a:prstGeom prst="roundRect">
                <a:avLst/>
              </a:prstGeom>
              <a:noFill/>
              <a:ln w="19050">
                <a:noFill/>
                <a:miter lim="800000"/>
              </a:ln>
              <a:extLst>
                <a:ext uri="{909E8E84-426E-40DD-AFC4-6F175D3DCCD1}">
                  <a14:hiddenFill xmlns:a14="http://schemas.microsoft.com/office/drawing/2010/main">
                    <a:solidFill>
                      <a:schemeClr val="bg2">
                        <a:lumMod val="50000"/>
                      </a:schemeClr>
                    </a:solidFill>
                  </a14:hiddenFill>
                </a:ext>
              </a:extLst>
            </p:spPr>
            <p:txBody>
              <a:bodyPr wrap="none" anchor="ctr"/>
              <a:lstStyle/>
              <a:p>
                <a:endParaRPr lang="zh-CN" altLang="en-US" sz="900" b="1">
                  <a:solidFill>
                    <a:srgbClr val="000000"/>
                  </a:solidFill>
                  <a:latin typeface="微软雅黑" panose="020B0503020204020204" charset="-122"/>
                  <a:ea typeface="微软雅黑" panose="020B0503020204020204" charset="-122"/>
                </a:endParaRPr>
              </a:p>
            </p:txBody>
          </p:sp>
          <p:sp>
            <p:nvSpPr>
              <p:cNvPr id="12" name="AutoShape 2"/>
              <p:cNvSpPr>
                <a:spLocks noChangeArrowheads="1"/>
              </p:cNvSpPr>
              <p:nvPr>
                <p:custDataLst>
                  <p:tags r:id="rId9"/>
                </p:custDataLst>
              </p:nvPr>
            </p:nvSpPr>
            <p:spPr bwMode="gray">
              <a:xfrm>
                <a:off x="14067" y="4559"/>
                <a:ext cx="1982" cy="6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altLang="en-US" sz="900">
                  <a:latin typeface="微软雅黑" panose="020B0503020204020204" charset="-122"/>
                  <a:ea typeface="微软雅黑" panose="020B0503020204020204" charset="-122"/>
                </a:endParaRPr>
              </a:p>
            </p:txBody>
          </p:sp>
          <p:sp>
            <p:nvSpPr>
              <p:cNvPr id="13" name="Line 10"/>
              <p:cNvSpPr>
                <a:spLocks noChangeShapeType="1"/>
              </p:cNvSpPr>
              <p:nvPr>
                <p:custDataLst>
                  <p:tags r:id="rId10"/>
                </p:custDataLst>
              </p:nvPr>
            </p:nvSpPr>
            <p:spPr bwMode="auto">
              <a:xfrm>
                <a:off x="5829" y="9092"/>
                <a:ext cx="995" cy="0"/>
              </a:xfrm>
              <a:prstGeom prst="line">
                <a:avLst/>
              </a:prstGeom>
              <a:noFill/>
              <a:ln w="952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pic>
            <p:nvPicPr>
              <p:cNvPr id="14" name="Picture 84" descr="Docum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0" y="9151"/>
                <a:ext cx="763"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5" descr="200711132128118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9" y="9303"/>
                <a:ext cx="50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4" descr="Docum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34" y="9201"/>
                <a:ext cx="764"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5" descr="200711132128118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64" y="9353"/>
                <a:ext cx="50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圆角矩形 17"/>
              <p:cNvSpPr/>
              <p:nvPr>
                <p:custDataLst>
                  <p:tags r:id="rId13"/>
                </p:custDataLst>
              </p:nvPr>
            </p:nvSpPr>
            <p:spPr>
              <a:xfrm>
                <a:off x="5000" y="8531"/>
                <a:ext cx="3043" cy="1675"/>
              </a:xfrm>
              <a:prstGeom prst="round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900" b="1">
                  <a:ln>
                    <a:solidFill>
                      <a:schemeClr val="bg2">
                        <a:lumMod val="50000"/>
                      </a:schemeClr>
                    </a:solidFill>
                  </a:ln>
                  <a:solidFill>
                    <a:prstClr val="white"/>
                  </a:solidFill>
                  <a:latin typeface="微软雅黑" panose="020B0503020204020204" charset="-122"/>
                  <a:ea typeface="微软雅黑" panose="020B0503020204020204" charset="-122"/>
                  <a:sym typeface="+mn-ea"/>
                </a:endParaRPr>
              </a:p>
            </p:txBody>
          </p:sp>
          <p:sp>
            <p:nvSpPr>
              <p:cNvPr id="19" name="圆角矩形 18"/>
              <p:cNvSpPr/>
              <p:nvPr>
                <p:custDataLst>
                  <p:tags r:id="rId14"/>
                </p:custDataLst>
              </p:nvPr>
            </p:nvSpPr>
            <p:spPr>
              <a:xfrm>
                <a:off x="10470" y="8531"/>
                <a:ext cx="3339" cy="1675"/>
              </a:xfrm>
              <a:prstGeom prst="round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900" b="1">
                  <a:ln>
                    <a:solidFill>
                      <a:schemeClr val="bg2">
                        <a:lumMod val="50000"/>
                      </a:schemeClr>
                    </a:solidFill>
                  </a:ln>
                  <a:solidFill>
                    <a:prstClr val="white"/>
                  </a:solidFill>
                  <a:latin typeface="微软雅黑" panose="020B0503020204020204" charset="-122"/>
                  <a:ea typeface="微软雅黑" panose="020B0503020204020204" charset="-122"/>
                  <a:sym typeface="+mn-ea"/>
                </a:endParaRPr>
              </a:p>
            </p:txBody>
          </p:sp>
          <p:sp>
            <p:nvSpPr>
              <p:cNvPr id="20" name="AutoShape 2"/>
              <p:cNvSpPr>
                <a:spLocks noChangeArrowheads="1"/>
              </p:cNvSpPr>
              <p:nvPr>
                <p:custDataLst>
                  <p:tags r:id="rId15"/>
                </p:custDataLst>
              </p:nvPr>
            </p:nvSpPr>
            <p:spPr bwMode="gray">
              <a:xfrm rot="10800000">
                <a:off x="8439" y="8593"/>
                <a:ext cx="1273" cy="68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altLang="en-US" sz="900">
                  <a:latin typeface="微软雅黑" panose="020B0503020204020204" charset="-122"/>
                  <a:ea typeface="微软雅黑" panose="020B0503020204020204" charset="-122"/>
                </a:endParaRPr>
              </a:p>
            </p:txBody>
          </p:sp>
          <p:sp>
            <p:nvSpPr>
              <p:cNvPr id="110" name="AutoShape 70"/>
              <p:cNvSpPr>
                <a:spLocks noChangeArrowheads="1"/>
              </p:cNvSpPr>
              <p:nvPr>
                <p:custDataLst>
                  <p:tags r:id="rId16"/>
                </p:custDataLst>
              </p:nvPr>
            </p:nvSpPr>
            <p:spPr bwMode="gray">
              <a:xfrm>
                <a:off x="8473" y="9343"/>
                <a:ext cx="1271" cy="6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lgn="ctr">
                <a:noFill/>
                <a:miter lim="800000"/>
              </a:ln>
            </p:spPr>
            <p:txBody>
              <a:bodyPr wrap="none" anchor="ctr"/>
              <a:lstStyle/>
              <a:p>
                <a:pPr>
                  <a:defRPr/>
                </a:pPr>
                <a:endParaRPr lang="zh-CN" altLang="en-US" sz="900" b="1">
                  <a:solidFill>
                    <a:prstClr val="black"/>
                  </a:solidFill>
                  <a:latin typeface="微软雅黑" panose="020B0503020204020204" charset="-122"/>
                  <a:ea typeface="微软雅黑" panose="020B0503020204020204" charset="-122"/>
                </a:endParaRPr>
              </a:p>
            </p:txBody>
          </p:sp>
          <p:sp>
            <p:nvSpPr>
              <p:cNvPr id="111" name="TextBox 10"/>
              <p:cNvSpPr txBox="1"/>
              <p:nvPr/>
            </p:nvSpPr>
            <p:spPr>
              <a:xfrm>
                <a:off x="7128" y="8581"/>
                <a:ext cx="906" cy="2011"/>
              </a:xfrm>
              <a:prstGeom prst="rect">
                <a:avLst/>
              </a:prstGeom>
              <a:noFill/>
            </p:spPr>
            <p:txBody>
              <a:bodyPr vert="eaVert" wrap="square" rtlCol="0">
                <a:spAutoFit/>
              </a:bodyPr>
              <a:lstStyle/>
              <a:p>
                <a:r>
                  <a:rPr lang="zh-CN" altLang="en-US" sz="900" b="1" dirty="0">
                    <a:latin typeface="微软雅黑" panose="020B0503020204020204" charset="-122"/>
                    <a:ea typeface="微软雅黑" panose="020B0503020204020204" charset="-122"/>
                  </a:rPr>
                  <a:t>核心涉敏部门</a:t>
                </a:r>
                <a:endParaRPr lang="zh-CN" altLang="en-US" sz="900" b="1" dirty="0">
                  <a:latin typeface="微软雅黑" panose="020B0503020204020204" charset="-122"/>
                  <a:ea typeface="微软雅黑" panose="020B0503020204020204" charset="-122"/>
                </a:endParaRPr>
              </a:p>
            </p:txBody>
          </p:sp>
          <p:sp>
            <p:nvSpPr>
              <p:cNvPr id="112" name="TextBox 378"/>
              <p:cNvSpPr txBox="1"/>
              <p:nvPr/>
            </p:nvSpPr>
            <p:spPr>
              <a:xfrm>
                <a:off x="12903" y="8581"/>
                <a:ext cx="906" cy="2511"/>
              </a:xfrm>
              <a:prstGeom prst="rect">
                <a:avLst/>
              </a:prstGeom>
              <a:noFill/>
            </p:spPr>
            <p:txBody>
              <a:bodyPr vert="eaVert" wrap="square" rtlCol="0">
                <a:spAutoFit/>
              </a:bodyPr>
              <a:lstStyle/>
              <a:p>
                <a:r>
                  <a:rPr lang="zh-CN" altLang="en-US" sz="900" b="1" dirty="0">
                    <a:latin typeface="微软雅黑" panose="020B0503020204020204" charset="-122"/>
                    <a:ea typeface="微软雅黑" panose="020B0503020204020204" charset="-122"/>
                  </a:rPr>
                  <a:t>业务职能部门</a:t>
                </a:r>
                <a:endParaRPr lang="zh-CN" altLang="en-US" sz="900" b="1" dirty="0">
                  <a:latin typeface="微软雅黑" panose="020B0503020204020204" charset="-122"/>
                  <a:ea typeface="微软雅黑" panose="020B0503020204020204" charset="-122"/>
                </a:endParaRPr>
              </a:p>
            </p:txBody>
          </p:sp>
          <p:sp>
            <p:nvSpPr>
              <p:cNvPr id="113" name="圆角矩形 112"/>
              <p:cNvSpPr/>
              <p:nvPr>
                <p:custDataLst>
                  <p:tags r:id="rId17"/>
                </p:custDataLst>
              </p:nvPr>
            </p:nvSpPr>
            <p:spPr>
              <a:xfrm>
                <a:off x="4884" y="4234"/>
                <a:ext cx="9019" cy="1181"/>
              </a:xfrm>
              <a:prstGeom prst="roundRect">
                <a:avLst/>
              </a:prstGeom>
              <a:noFill/>
              <a:ln>
                <a:noFill/>
              </a:ln>
              <a:extLst>
                <a:ext uri="{909E8E84-426E-40DD-AFC4-6F175D3DCCD1}">
                  <a14:hiddenFill xmlns:a14="http://schemas.microsoft.com/office/drawing/2010/main">
                    <a:solidFill>
                      <a:srgbClr val="00B0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900" dirty="0">
                  <a:solidFill>
                    <a:srgbClr val="FFFFFF"/>
                  </a:solidFill>
                  <a:latin typeface="微软雅黑" panose="020B0503020204020204" charset="-122"/>
                  <a:ea typeface="微软雅黑" panose="020B0503020204020204" charset="-122"/>
                  <a:sym typeface="+mn-ea"/>
                </a:endParaRPr>
              </a:p>
            </p:txBody>
          </p:sp>
          <p:sp>
            <p:nvSpPr>
              <p:cNvPr id="114" name="流程图: 磁盘 113"/>
              <p:cNvSpPr/>
              <p:nvPr/>
            </p:nvSpPr>
            <p:spPr>
              <a:xfrm>
                <a:off x="6060" y="4362"/>
                <a:ext cx="657" cy="72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微软雅黑" panose="020B0503020204020204" charset="-122"/>
                  <a:ea typeface="微软雅黑" panose="020B0503020204020204" charset="-122"/>
                </a:endParaRPr>
              </a:p>
            </p:txBody>
          </p:sp>
          <p:sp>
            <p:nvSpPr>
              <p:cNvPr id="115" name="Freeform 296"/>
              <p:cNvSpPr/>
              <p:nvPr/>
            </p:nvSpPr>
            <p:spPr bwMode="auto">
              <a:xfrm>
                <a:off x="7731" y="4396"/>
                <a:ext cx="724" cy="713"/>
              </a:xfrm>
              <a:custGeom>
                <a:avLst/>
                <a:gdLst/>
                <a:ahLst/>
                <a:cxnLst>
                  <a:cxn ang="0">
                    <a:pos x="121" y="21"/>
                  </a:cxn>
                  <a:cxn ang="0">
                    <a:pos x="61" y="0"/>
                  </a:cxn>
                  <a:cxn ang="0">
                    <a:pos x="23" y="5"/>
                  </a:cxn>
                  <a:cxn ang="0">
                    <a:pos x="24" y="10"/>
                  </a:cxn>
                  <a:cxn ang="0">
                    <a:pos x="10" y="25"/>
                  </a:cxn>
                  <a:cxn ang="0">
                    <a:pos x="0" y="21"/>
                  </a:cxn>
                  <a:cxn ang="0">
                    <a:pos x="0" y="86"/>
                  </a:cxn>
                  <a:cxn ang="0">
                    <a:pos x="0" y="86"/>
                  </a:cxn>
                  <a:cxn ang="0">
                    <a:pos x="61" y="105"/>
                  </a:cxn>
                  <a:cxn ang="0">
                    <a:pos x="121" y="86"/>
                  </a:cxn>
                  <a:cxn ang="0">
                    <a:pos x="121" y="86"/>
                  </a:cxn>
                  <a:cxn ang="0">
                    <a:pos x="121" y="21"/>
                  </a:cxn>
                </a:cxnLst>
                <a:rect l="0" t="0" r="r" b="b"/>
                <a:pathLst>
                  <a:path w="121" h="105">
                    <a:moveTo>
                      <a:pt x="121" y="21"/>
                    </a:moveTo>
                    <a:cubicBezTo>
                      <a:pt x="121" y="9"/>
                      <a:pt x="94" y="0"/>
                      <a:pt x="61" y="0"/>
                    </a:cubicBezTo>
                    <a:cubicBezTo>
                      <a:pt x="46" y="0"/>
                      <a:pt x="33" y="2"/>
                      <a:pt x="23" y="5"/>
                    </a:cubicBezTo>
                    <a:cubicBezTo>
                      <a:pt x="24" y="6"/>
                      <a:pt x="24" y="8"/>
                      <a:pt x="24" y="10"/>
                    </a:cubicBezTo>
                    <a:cubicBezTo>
                      <a:pt x="24" y="18"/>
                      <a:pt x="18" y="25"/>
                      <a:pt x="10" y="25"/>
                    </a:cubicBezTo>
                    <a:cubicBezTo>
                      <a:pt x="6" y="25"/>
                      <a:pt x="3" y="23"/>
                      <a:pt x="0" y="21"/>
                    </a:cubicBezTo>
                    <a:cubicBezTo>
                      <a:pt x="0" y="86"/>
                      <a:pt x="0" y="86"/>
                      <a:pt x="0" y="86"/>
                    </a:cubicBezTo>
                    <a:cubicBezTo>
                      <a:pt x="0" y="86"/>
                      <a:pt x="0" y="86"/>
                      <a:pt x="0" y="86"/>
                    </a:cubicBezTo>
                    <a:cubicBezTo>
                      <a:pt x="2" y="97"/>
                      <a:pt x="28" y="105"/>
                      <a:pt x="61" y="105"/>
                    </a:cubicBezTo>
                    <a:cubicBezTo>
                      <a:pt x="93" y="105"/>
                      <a:pt x="119" y="97"/>
                      <a:pt x="121" y="86"/>
                    </a:cubicBezTo>
                    <a:cubicBezTo>
                      <a:pt x="121" y="86"/>
                      <a:pt x="121" y="86"/>
                      <a:pt x="121" y="86"/>
                    </a:cubicBezTo>
                    <a:cubicBezTo>
                      <a:pt x="121" y="21"/>
                      <a:pt x="121" y="21"/>
                      <a:pt x="121" y="21"/>
                    </a:cubicBezTo>
                    <a:close/>
                  </a:path>
                </a:pathLst>
              </a:custGeom>
              <a:solidFill>
                <a:srgbClr val="006699"/>
              </a:solidFill>
              <a:ln w="9525">
                <a:noFill/>
                <a:round/>
              </a:ln>
            </p:spPr>
            <p:txBody>
              <a:bodyPr vert="horz" wrap="square" lIns="52257" tIns="26129" rIns="52257" bIns="26129" numCol="1" anchor="t" anchorCtr="0" compatLnSpc="1"/>
              <a:lstStyle/>
              <a:p>
                <a:endParaRPr lang="en-US" sz="900">
                  <a:solidFill>
                    <a:srgbClr val="000000"/>
                  </a:solidFill>
                  <a:latin typeface="微软雅黑" panose="020B0503020204020204" charset="-122"/>
                  <a:ea typeface="微软雅黑" panose="020B0503020204020204" charset="-122"/>
                  <a:cs typeface="Tahoma" panose="020B0604030504040204" pitchFamily="34" charset="0"/>
                </a:endParaRPr>
              </a:p>
            </p:txBody>
          </p:sp>
          <p:sp>
            <p:nvSpPr>
              <p:cNvPr id="116" name="Oval 297"/>
              <p:cNvSpPr>
                <a:spLocks noChangeArrowheads="1"/>
              </p:cNvSpPr>
              <p:nvPr/>
            </p:nvSpPr>
            <p:spPr bwMode="auto">
              <a:xfrm>
                <a:off x="7951" y="4466"/>
                <a:ext cx="91" cy="66"/>
              </a:xfrm>
              <a:prstGeom prst="ellipse">
                <a:avLst/>
              </a:prstGeom>
              <a:solidFill>
                <a:srgbClr val="006699"/>
              </a:solidFill>
              <a:ln w="9525">
                <a:noFill/>
                <a:round/>
              </a:ln>
            </p:spPr>
            <p:txBody>
              <a:bodyPr vert="horz" wrap="square" lIns="52257" tIns="26129" rIns="52257" bIns="26129" numCol="1" anchor="t" anchorCtr="0" compatLnSpc="1"/>
              <a:lstStyle/>
              <a:p>
                <a:endParaRPr lang="en-US" sz="900">
                  <a:solidFill>
                    <a:srgbClr val="000000"/>
                  </a:solidFill>
                  <a:latin typeface="微软雅黑" panose="020B0503020204020204" charset="-122"/>
                  <a:ea typeface="微软雅黑" panose="020B0503020204020204" charset="-122"/>
                  <a:cs typeface="Tahoma" panose="020B0604030504040204" pitchFamily="34" charset="0"/>
                </a:endParaRPr>
              </a:p>
            </p:txBody>
          </p:sp>
          <p:sp>
            <p:nvSpPr>
              <p:cNvPr id="117" name="Freeform 525"/>
              <p:cNvSpPr/>
              <p:nvPr/>
            </p:nvSpPr>
            <p:spPr bwMode="auto">
              <a:xfrm>
                <a:off x="9346" y="4373"/>
                <a:ext cx="877" cy="611"/>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006699"/>
              </a:solidFill>
              <a:ln w="9525">
                <a:noFill/>
                <a:round/>
              </a:ln>
            </p:spPr>
            <p:txBody>
              <a:bodyPr vert="horz" wrap="square" lIns="52257" tIns="26129" rIns="52257" bIns="26129" numCol="1" anchor="t" anchorCtr="0" compatLnSpc="1"/>
              <a:lstStyle/>
              <a:p>
                <a:endParaRPr lang="en-US" sz="900" dirty="0">
                  <a:solidFill>
                    <a:srgbClr val="000000"/>
                  </a:solidFill>
                  <a:latin typeface="微软雅黑" panose="020B0503020204020204" charset="-122"/>
                  <a:ea typeface="微软雅黑" panose="020B0503020204020204" charset="-122"/>
                  <a:cs typeface="Tahoma" panose="020B0604030504040204" pitchFamily="34" charset="0"/>
                </a:endParaRPr>
              </a:p>
            </p:txBody>
          </p:sp>
          <p:sp>
            <p:nvSpPr>
              <p:cNvPr id="118" name="TextBox 314"/>
              <p:cNvSpPr txBox="1"/>
              <p:nvPr/>
            </p:nvSpPr>
            <p:spPr bwMode="auto">
              <a:xfrm flipH="1">
                <a:off x="5679" y="5077"/>
                <a:ext cx="1376" cy="905"/>
              </a:xfrm>
              <a:prstGeom prst="rect">
                <a:avLst/>
              </a:prstGeom>
              <a:noFill/>
            </p:spPr>
            <p:txBody>
              <a:bodyPr wrap="square">
                <a:spAutoFit/>
              </a:bodyPr>
              <a:lstStyle/>
              <a:p>
                <a:pPr algn="ctr" fontAlgn="auto">
                  <a:spcBef>
                    <a:spcPts val="0"/>
                  </a:spcBef>
                  <a:spcAft>
                    <a:spcPts val="0"/>
                  </a:spcAft>
                  <a:defRPr/>
                </a:pPr>
                <a:r>
                  <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rPr>
                  <a:t>数据库</a:t>
                </a:r>
                <a:endPar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endParaRPr>
              </a:p>
            </p:txBody>
          </p:sp>
          <p:sp>
            <p:nvSpPr>
              <p:cNvPr id="119" name="TextBox 314"/>
              <p:cNvSpPr txBox="1"/>
              <p:nvPr/>
            </p:nvSpPr>
            <p:spPr bwMode="auto">
              <a:xfrm flipH="1">
                <a:off x="7229" y="5066"/>
                <a:ext cx="1892" cy="565"/>
              </a:xfrm>
              <a:prstGeom prst="rect">
                <a:avLst/>
              </a:prstGeom>
              <a:noFill/>
            </p:spPr>
            <p:txBody>
              <a:bodyPr wrap="square">
                <a:spAutoFit/>
              </a:bodyPr>
              <a:lstStyle/>
              <a:p>
                <a:pPr algn="ctr" fontAlgn="auto">
                  <a:spcBef>
                    <a:spcPts val="0"/>
                  </a:spcBef>
                  <a:spcAft>
                    <a:spcPts val="0"/>
                  </a:spcAft>
                  <a:defRPr/>
                </a:pPr>
                <a:r>
                  <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rPr>
                  <a:t>存储</a:t>
                </a:r>
                <a:endPar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endParaRPr>
              </a:p>
            </p:txBody>
          </p:sp>
          <p:sp>
            <p:nvSpPr>
              <p:cNvPr id="120" name="TextBox 314"/>
              <p:cNvSpPr txBox="1"/>
              <p:nvPr/>
            </p:nvSpPr>
            <p:spPr bwMode="auto">
              <a:xfrm flipH="1">
                <a:off x="8956" y="5046"/>
                <a:ext cx="1892" cy="565"/>
              </a:xfrm>
              <a:prstGeom prst="rect">
                <a:avLst/>
              </a:prstGeom>
              <a:noFill/>
            </p:spPr>
            <p:txBody>
              <a:bodyPr wrap="square">
                <a:spAutoFit/>
              </a:bodyPr>
              <a:lstStyle/>
              <a:p>
                <a:pPr algn="ctr" fontAlgn="auto">
                  <a:spcBef>
                    <a:spcPts val="0"/>
                  </a:spcBef>
                  <a:spcAft>
                    <a:spcPts val="0"/>
                  </a:spcAft>
                  <a:defRPr/>
                </a:pPr>
                <a:r>
                  <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rPr>
                  <a:t>大数据</a:t>
                </a:r>
                <a:endPar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endParaRPr>
              </a:p>
            </p:txBody>
          </p:sp>
          <p:sp>
            <p:nvSpPr>
              <p:cNvPr id="121" name="Freeform 449"/>
              <p:cNvSpPr/>
              <p:nvPr/>
            </p:nvSpPr>
            <p:spPr bwMode="auto">
              <a:xfrm>
                <a:off x="10866" y="4301"/>
                <a:ext cx="828" cy="758"/>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6699"/>
              </a:solidFill>
              <a:ln w="9525">
                <a:noFill/>
                <a:round/>
              </a:ln>
            </p:spPr>
            <p:txBody>
              <a:bodyPr vert="horz" wrap="square" lIns="52257" tIns="26129" rIns="52257" bIns="26129" numCol="1" anchor="t" anchorCtr="0" compatLnSpc="1"/>
              <a:lstStyle/>
              <a:p>
                <a:endParaRPr lang="en-US" sz="900" dirty="0">
                  <a:solidFill>
                    <a:srgbClr val="000000"/>
                  </a:solidFill>
                  <a:latin typeface="微软雅黑" panose="020B0503020204020204" charset="-122"/>
                  <a:ea typeface="微软雅黑" panose="020B0503020204020204" charset="-122"/>
                  <a:cs typeface="Tahoma" panose="020B0604030504040204" pitchFamily="34" charset="0"/>
                </a:endParaRPr>
              </a:p>
            </p:txBody>
          </p:sp>
          <p:sp>
            <p:nvSpPr>
              <p:cNvPr id="122" name="TextBox 314"/>
              <p:cNvSpPr txBox="1"/>
              <p:nvPr/>
            </p:nvSpPr>
            <p:spPr bwMode="auto">
              <a:xfrm flipH="1">
                <a:off x="10395" y="5056"/>
                <a:ext cx="1892" cy="565"/>
              </a:xfrm>
              <a:prstGeom prst="rect">
                <a:avLst/>
              </a:prstGeom>
              <a:noFill/>
            </p:spPr>
            <p:txBody>
              <a:bodyPr wrap="square">
                <a:spAutoFit/>
              </a:bodyPr>
              <a:lstStyle/>
              <a:p>
                <a:pPr algn="ctr" fontAlgn="auto">
                  <a:spcBef>
                    <a:spcPts val="0"/>
                  </a:spcBef>
                  <a:spcAft>
                    <a:spcPts val="0"/>
                  </a:spcAft>
                  <a:defRPr/>
                </a:pPr>
                <a:r>
                  <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rPr>
                  <a:t>经分报表</a:t>
                </a:r>
                <a:endPar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endParaRPr>
              </a:p>
            </p:txBody>
          </p:sp>
          <p:cxnSp>
            <p:nvCxnSpPr>
              <p:cNvPr id="123" name="直接箭头连接符 122"/>
              <p:cNvCxnSpPr/>
              <p:nvPr/>
            </p:nvCxnSpPr>
            <p:spPr>
              <a:xfrm flipH="1">
                <a:off x="6321" y="5525"/>
                <a:ext cx="25" cy="3167"/>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24" name="直接箭头连接符 123"/>
              <p:cNvCxnSpPr>
                <a:endCxn id="19" idx="0"/>
              </p:cNvCxnSpPr>
              <p:nvPr/>
            </p:nvCxnSpPr>
            <p:spPr>
              <a:xfrm>
                <a:off x="12140" y="5346"/>
                <a:ext cx="0" cy="3203"/>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25" name="TextBox 132"/>
              <p:cNvSpPr txBox="1">
                <a:spLocks noChangeArrowheads="1"/>
              </p:cNvSpPr>
              <p:nvPr>
                <p:custDataLst>
                  <p:tags r:id="rId18"/>
                </p:custDataLst>
              </p:nvPr>
            </p:nvSpPr>
            <p:spPr bwMode="auto">
              <a:xfrm>
                <a:off x="5420" y="6332"/>
                <a:ext cx="906"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dirty="0">
                    <a:solidFill>
                      <a:srgbClr val="000000"/>
                    </a:solidFill>
                    <a:latin typeface="微软雅黑" panose="020B0503020204020204" charset="-122"/>
                    <a:ea typeface="微软雅黑" panose="020B0503020204020204" charset="-122"/>
                  </a:rPr>
                  <a:t>解密上传</a:t>
                </a:r>
                <a:endParaRPr lang="zh-CN" altLang="en-US" sz="900" b="1" dirty="0">
                  <a:solidFill>
                    <a:srgbClr val="000000"/>
                  </a:solidFill>
                  <a:latin typeface="微软雅黑" panose="020B0503020204020204" charset="-122"/>
                  <a:ea typeface="微软雅黑" panose="020B0503020204020204" charset="-122"/>
                </a:endParaRPr>
              </a:p>
            </p:txBody>
          </p:sp>
          <p:sp>
            <p:nvSpPr>
              <p:cNvPr id="126" name="TextBox 133"/>
              <p:cNvSpPr txBox="1">
                <a:spLocks noChangeArrowheads="1"/>
              </p:cNvSpPr>
              <p:nvPr>
                <p:custDataLst>
                  <p:tags r:id="rId19"/>
                </p:custDataLst>
              </p:nvPr>
            </p:nvSpPr>
            <p:spPr bwMode="auto">
              <a:xfrm>
                <a:off x="11253" y="6333"/>
                <a:ext cx="1296"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000000"/>
                    </a:solidFill>
                    <a:latin typeface="微软雅黑" panose="020B0503020204020204" charset="-122"/>
                    <a:ea typeface="微软雅黑" panose="020B0503020204020204" charset="-122"/>
                  </a:rPr>
                  <a:t>密文下载</a:t>
                </a:r>
                <a:endParaRPr lang="zh-CN" altLang="en-US" sz="900" b="1">
                  <a:solidFill>
                    <a:srgbClr val="000000"/>
                  </a:solidFill>
                  <a:latin typeface="微软雅黑" panose="020B0503020204020204" charset="-122"/>
                  <a:ea typeface="微软雅黑" panose="020B0503020204020204" charset="-122"/>
                </a:endParaRPr>
              </a:p>
            </p:txBody>
          </p:sp>
          <p:cxnSp>
            <p:nvCxnSpPr>
              <p:cNvPr id="127" name="肘形连接符 126"/>
              <p:cNvCxnSpPr>
                <a:endCxn id="128" idx="1"/>
              </p:cNvCxnSpPr>
              <p:nvPr/>
            </p:nvCxnSpPr>
            <p:spPr>
              <a:xfrm rot="5400000" flipH="1" flipV="1">
                <a:off x="6316" y="7571"/>
                <a:ext cx="1385" cy="750"/>
              </a:xfrm>
              <a:prstGeom prst="bentConnector2">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8" name="圆角矩形 127"/>
              <p:cNvSpPr/>
              <p:nvPr>
                <p:custDataLst>
                  <p:tags r:id="rId20"/>
                </p:custDataLst>
              </p:nvPr>
            </p:nvSpPr>
            <p:spPr>
              <a:xfrm>
                <a:off x="7383" y="6720"/>
                <a:ext cx="3922" cy="1067"/>
              </a:xfrm>
              <a:prstGeom prst="roundRect">
                <a:avLst/>
              </a:prstGeom>
              <a:noFill/>
              <a:ln w="1270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b="1">
                  <a:ln w="12700" cap="rnd">
                    <a:solidFill>
                      <a:schemeClr val="tx1"/>
                    </a:solidFill>
                    <a:prstDash val="dashDot"/>
                  </a:ln>
                  <a:solidFill>
                    <a:prstClr val="white"/>
                  </a:solidFill>
                  <a:latin typeface="微软雅黑" panose="020B0503020204020204" charset="-122"/>
                  <a:ea typeface="微软雅黑" panose="020B0503020204020204" charset="-122"/>
                </a:endParaRPr>
              </a:p>
            </p:txBody>
          </p:sp>
          <p:sp>
            <p:nvSpPr>
              <p:cNvPr id="129" name="Text Box 12"/>
              <p:cNvSpPr txBox="1">
                <a:spLocks noChangeArrowheads="1"/>
              </p:cNvSpPr>
              <p:nvPr>
                <p:custDataLst>
                  <p:tags r:id="rId21"/>
                </p:custDataLst>
              </p:nvPr>
            </p:nvSpPr>
            <p:spPr bwMode="gray">
              <a:xfrm>
                <a:off x="8251" y="6769"/>
                <a:ext cx="3836"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latin typeface="微软雅黑" panose="020B0503020204020204" charset="-122"/>
                    <a:ea typeface="微软雅黑" panose="020B0503020204020204" charset="-122"/>
                  </a:rPr>
                  <a:t>文件主动授权外发</a:t>
                </a:r>
                <a:endParaRPr lang="zh-CN" altLang="en-US" sz="900" b="1" dirty="0">
                  <a:latin typeface="微软雅黑" panose="020B0503020204020204" charset="-122"/>
                  <a:ea typeface="微软雅黑" panose="020B0503020204020204" charset="-122"/>
                </a:endParaRPr>
              </a:p>
            </p:txBody>
          </p:sp>
          <p:sp>
            <p:nvSpPr>
              <p:cNvPr id="130" name="Text Box 12"/>
              <p:cNvSpPr txBox="1">
                <a:spLocks noChangeArrowheads="1"/>
              </p:cNvSpPr>
              <p:nvPr>
                <p:custDataLst>
                  <p:tags r:id="rId22"/>
                </p:custDataLst>
              </p:nvPr>
            </p:nvSpPr>
            <p:spPr bwMode="gray">
              <a:xfrm>
                <a:off x="8313" y="7284"/>
                <a:ext cx="4408"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solidFill>
                      <a:srgbClr val="000000"/>
                    </a:solidFill>
                    <a:latin typeface="微软雅黑" panose="020B0503020204020204" charset="-122"/>
                    <a:ea typeface="微软雅黑" panose="020B0503020204020204" charset="-122"/>
                  </a:rPr>
                  <a:t>编辑、复制、打印</a:t>
                </a:r>
                <a:endParaRPr lang="zh-CN" altLang="en-US" sz="900" b="1" dirty="0">
                  <a:solidFill>
                    <a:srgbClr val="000000"/>
                  </a:solidFill>
                  <a:latin typeface="微软雅黑" panose="020B0503020204020204" charset="-122"/>
                  <a:ea typeface="微软雅黑" panose="020B0503020204020204" charset="-122"/>
                </a:endParaRPr>
              </a:p>
            </p:txBody>
          </p:sp>
          <p:sp>
            <p:nvSpPr>
              <p:cNvPr id="131" name="Text Box 12"/>
              <p:cNvSpPr txBox="1">
                <a:spLocks noChangeArrowheads="1"/>
              </p:cNvSpPr>
              <p:nvPr>
                <p:custDataLst>
                  <p:tags r:id="rId23"/>
                </p:custDataLst>
              </p:nvPr>
            </p:nvSpPr>
            <p:spPr bwMode="gray">
              <a:xfrm>
                <a:off x="6281" y="6295"/>
                <a:ext cx="963" cy="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latin typeface="微软雅黑" panose="020B0503020204020204" charset="-122"/>
                    <a:ea typeface="微软雅黑" panose="020B0503020204020204" charset="-122"/>
                  </a:rPr>
                  <a:t>授权文件</a:t>
                </a:r>
                <a:endParaRPr lang="zh-CN" altLang="en-US" sz="900" b="1" dirty="0">
                  <a:latin typeface="微软雅黑" panose="020B0503020204020204" charset="-122"/>
                  <a:ea typeface="微软雅黑" panose="020B0503020204020204" charset="-122"/>
                </a:endParaRPr>
              </a:p>
            </p:txBody>
          </p:sp>
          <p:sp>
            <p:nvSpPr>
              <p:cNvPr id="144" name="Text Box 47"/>
              <p:cNvSpPr txBox="1">
                <a:spLocks noChangeArrowheads="1"/>
              </p:cNvSpPr>
              <p:nvPr>
                <p:custDataLst>
                  <p:tags r:id="rId24"/>
                </p:custDataLst>
              </p:nvPr>
            </p:nvSpPr>
            <p:spPr bwMode="gray">
              <a:xfrm>
                <a:off x="7475" y="8326"/>
                <a:ext cx="3227"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900" b="1" dirty="0">
                    <a:solidFill>
                      <a:srgbClr val="000000"/>
                    </a:solidFill>
                    <a:latin typeface="微软雅黑" panose="020B0503020204020204" charset="-122"/>
                    <a:ea typeface="微软雅黑" panose="020B0503020204020204" charset="-122"/>
                  </a:rPr>
                  <a:t>办公环境</a:t>
                </a:r>
                <a:endParaRPr lang="zh-CN" altLang="en-US" sz="900" b="1" dirty="0">
                  <a:solidFill>
                    <a:srgbClr val="000000"/>
                  </a:solidFill>
                  <a:latin typeface="微软雅黑" panose="020B0503020204020204" charset="-122"/>
                  <a:ea typeface="微软雅黑" panose="020B0503020204020204" charset="-122"/>
                </a:endParaRPr>
              </a:p>
            </p:txBody>
          </p:sp>
          <p:sp>
            <p:nvSpPr>
              <p:cNvPr id="145" name="Freeform 449"/>
              <p:cNvSpPr/>
              <p:nvPr/>
            </p:nvSpPr>
            <p:spPr bwMode="auto">
              <a:xfrm>
                <a:off x="12474" y="4322"/>
                <a:ext cx="828" cy="796"/>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6699"/>
              </a:solidFill>
              <a:ln w="9525">
                <a:noFill/>
                <a:round/>
              </a:ln>
            </p:spPr>
            <p:txBody>
              <a:bodyPr vert="horz" wrap="square" lIns="52257" tIns="26129" rIns="52257" bIns="26129" numCol="1" anchor="t" anchorCtr="0" compatLnSpc="1"/>
              <a:lstStyle/>
              <a:p>
                <a:endParaRPr lang="en-US" sz="900" dirty="0">
                  <a:solidFill>
                    <a:srgbClr val="000000"/>
                  </a:solidFill>
                  <a:latin typeface="微软雅黑" panose="020B0503020204020204" charset="-122"/>
                  <a:ea typeface="微软雅黑" panose="020B0503020204020204" charset="-122"/>
                  <a:cs typeface="Tahoma" panose="020B0604030504040204" pitchFamily="34" charset="0"/>
                </a:endParaRPr>
              </a:p>
            </p:txBody>
          </p:sp>
          <p:sp>
            <p:nvSpPr>
              <p:cNvPr id="146" name="TextBox 314"/>
              <p:cNvSpPr txBox="1"/>
              <p:nvPr/>
            </p:nvSpPr>
            <p:spPr bwMode="auto">
              <a:xfrm flipH="1">
                <a:off x="12036" y="5086"/>
                <a:ext cx="1892" cy="565"/>
              </a:xfrm>
              <a:prstGeom prst="rect">
                <a:avLst/>
              </a:prstGeom>
              <a:noFill/>
            </p:spPr>
            <p:txBody>
              <a:bodyPr wrap="square">
                <a:spAutoFit/>
              </a:bodyPr>
              <a:lstStyle/>
              <a:p>
                <a:pPr algn="ctr" fontAlgn="auto">
                  <a:spcBef>
                    <a:spcPts val="0"/>
                  </a:spcBef>
                  <a:spcAft>
                    <a:spcPts val="0"/>
                  </a:spcAft>
                  <a:defRPr/>
                </a:pPr>
                <a:r>
                  <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rPr>
                  <a:t>取数吧</a:t>
                </a:r>
                <a:endParaRPr lang="zh-CN" altLang="en-US" sz="900" kern="0" dirty="0">
                  <a:solidFill>
                    <a:srgbClr val="000000"/>
                  </a:solidFill>
                  <a:latin typeface="微软雅黑" panose="020B0503020204020204" charset="-122"/>
                  <a:ea typeface="微软雅黑" panose="020B0503020204020204" charset="-122"/>
                  <a:cs typeface="Arial" panose="020B0604020202020204" pitchFamily="34" charset="0"/>
                </a:endParaRPr>
              </a:p>
            </p:txBody>
          </p:sp>
        </p:grpSp>
        <p:sp>
          <p:nvSpPr>
            <p:cNvPr id="151" name="Text Box 35"/>
            <p:cNvSpPr txBox="1">
              <a:spLocks noChangeArrowheads="1"/>
            </p:cNvSpPr>
            <p:nvPr>
              <p:custDataLst>
                <p:tags r:id="rId25"/>
              </p:custDataLst>
            </p:nvPr>
          </p:nvSpPr>
          <p:spPr bwMode="gray">
            <a:xfrm>
              <a:off x="8802" y="4449"/>
              <a:ext cx="265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solidFill>
                    <a:srgbClr val="00B0F0"/>
                  </a:solidFill>
                  <a:latin typeface="微软雅黑" panose="020B0503020204020204" charset="-122"/>
                  <a:ea typeface="微软雅黑" panose="020B0503020204020204" charset="-122"/>
                </a:rPr>
                <a:t>涉敏审批外发</a:t>
              </a:r>
              <a:endParaRPr lang="zh-CN" altLang="en-US" sz="900" b="1" dirty="0">
                <a:solidFill>
                  <a:srgbClr val="00B0F0"/>
                </a:solidFill>
                <a:latin typeface="微软雅黑" panose="020B0503020204020204" charset="-122"/>
                <a:ea typeface="微软雅黑" panose="020B0503020204020204" charset="-122"/>
              </a:endParaRPr>
            </a:p>
          </p:txBody>
        </p:sp>
        <p:sp>
          <p:nvSpPr>
            <p:cNvPr id="152" name="AutoShape 2"/>
            <p:cNvSpPr>
              <a:spLocks noChangeArrowheads="1"/>
            </p:cNvSpPr>
            <p:nvPr>
              <p:custDataLst>
                <p:tags r:id="rId26"/>
              </p:custDataLst>
            </p:nvPr>
          </p:nvSpPr>
          <p:spPr bwMode="gray">
            <a:xfrm>
              <a:off x="9014" y="7954"/>
              <a:ext cx="1522" cy="6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altLang="en-US" sz="900">
                <a:latin typeface="微软雅黑" panose="020B0503020204020204" charset="-122"/>
                <a:ea typeface="微软雅黑" panose="020B0503020204020204" charset="-122"/>
              </a:endParaRPr>
            </a:p>
          </p:txBody>
        </p:sp>
        <p:sp>
          <p:nvSpPr>
            <p:cNvPr id="153" name="Text Box 35"/>
            <p:cNvSpPr txBox="1">
              <a:spLocks noChangeArrowheads="1"/>
            </p:cNvSpPr>
            <p:nvPr>
              <p:custDataLst>
                <p:tags r:id="rId27"/>
              </p:custDataLst>
            </p:nvPr>
          </p:nvSpPr>
          <p:spPr bwMode="gray">
            <a:xfrm>
              <a:off x="8880" y="8458"/>
              <a:ext cx="2058"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solidFill>
                    <a:srgbClr val="00B0F0"/>
                  </a:solidFill>
                  <a:latin typeface="微软雅黑" panose="020B0503020204020204" charset="-122"/>
                  <a:ea typeface="微软雅黑" panose="020B0503020204020204" charset="-122"/>
                </a:rPr>
                <a:t>密文安全外发</a:t>
              </a:r>
              <a:endParaRPr lang="zh-CN" altLang="en-US" sz="900" b="1" dirty="0">
                <a:solidFill>
                  <a:srgbClr val="00B0F0"/>
                </a:solidFill>
                <a:latin typeface="微软雅黑" panose="020B0503020204020204" charset="-122"/>
                <a:ea typeface="微软雅黑" panose="020B0503020204020204" charset="-122"/>
              </a:endParaRPr>
            </a:p>
          </p:txBody>
        </p:sp>
        <p:sp>
          <p:nvSpPr>
            <p:cNvPr id="154" name="圆角矩形 153"/>
            <p:cNvSpPr/>
            <p:nvPr>
              <p:custDataLst>
                <p:tags r:id="rId28"/>
              </p:custDataLst>
            </p:nvPr>
          </p:nvSpPr>
          <p:spPr>
            <a:xfrm>
              <a:off x="3626" y="4751"/>
              <a:ext cx="3110" cy="1008"/>
            </a:xfrm>
            <a:prstGeom prst="roundRect">
              <a:avLst/>
            </a:prstGeom>
            <a:noFill/>
            <a:ln w="1270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b="1">
                <a:ln w="12700" cap="rnd">
                  <a:solidFill>
                    <a:schemeClr val="tx1"/>
                  </a:solidFill>
                  <a:prstDash val="dashDot"/>
                </a:ln>
                <a:solidFill>
                  <a:prstClr val="white"/>
                </a:solidFill>
                <a:latin typeface="微软雅黑" panose="020B0503020204020204" charset="-122"/>
                <a:ea typeface="微软雅黑" panose="020B0503020204020204" charset="-122"/>
              </a:endParaRPr>
            </a:p>
          </p:txBody>
        </p:sp>
        <p:sp>
          <p:nvSpPr>
            <p:cNvPr id="155" name="Text Box 12"/>
            <p:cNvSpPr txBox="1">
              <a:spLocks noChangeArrowheads="1"/>
            </p:cNvSpPr>
            <p:nvPr>
              <p:custDataLst>
                <p:tags r:id="rId29"/>
              </p:custDataLst>
            </p:nvPr>
          </p:nvSpPr>
          <p:spPr bwMode="gray">
            <a:xfrm>
              <a:off x="4535" y="4694"/>
              <a:ext cx="2348"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latin typeface="微软雅黑" panose="020B0503020204020204" charset="-122"/>
                  <a:ea typeface="微软雅黑" panose="020B0503020204020204" charset="-122"/>
                </a:rPr>
                <a:t>内容安全管控</a:t>
              </a:r>
              <a:endParaRPr lang="zh-CN" altLang="en-US" sz="900" b="1" dirty="0">
                <a:latin typeface="微软雅黑" panose="020B0503020204020204" charset="-122"/>
                <a:ea typeface="微软雅黑" panose="020B0503020204020204" charset="-122"/>
              </a:endParaRPr>
            </a:p>
          </p:txBody>
        </p:sp>
        <p:pic>
          <p:nvPicPr>
            <p:cNvPr id="156" name="图片 15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887" y="5060"/>
              <a:ext cx="462" cy="462"/>
            </a:xfrm>
            <a:prstGeom prst="rect">
              <a:avLst/>
            </a:prstGeom>
          </p:spPr>
        </p:pic>
        <p:pic>
          <p:nvPicPr>
            <p:cNvPr id="157" name="图片 15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324" y="5069"/>
              <a:ext cx="411" cy="411"/>
            </a:xfrm>
            <a:prstGeom prst="rect">
              <a:avLst/>
            </a:prstGeom>
          </p:spPr>
        </p:pic>
        <p:pic>
          <p:nvPicPr>
            <p:cNvPr id="158" name="图片 15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17" y="5075"/>
              <a:ext cx="411" cy="411"/>
            </a:xfrm>
            <a:prstGeom prst="rect">
              <a:avLst/>
            </a:prstGeom>
          </p:spPr>
        </p:pic>
        <p:pic>
          <p:nvPicPr>
            <p:cNvPr id="159" name="图片 15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99" y="5079"/>
              <a:ext cx="411" cy="411"/>
            </a:xfrm>
            <a:prstGeom prst="rect">
              <a:avLst/>
            </a:prstGeom>
          </p:spPr>
        </p:pic>
        <p:sp>
          <p:nvSpPr>
            <p:cNvPr id="160" name="Text Box 12"/>
            <p:cNvSpPr txBox="1">
              <a:spLocks noChangeArrowheads="1"/>
            </p:cNvSpPr>
            <p:nvPr>
              <p:custDataLst>
                <p:tags r:id="rId34"/>
              </p:custDataLst>
            </p:nvPr>
          </p:nvSpPr>
          <p:spPr bwMode="gray">
            <a:xfrm>
              <a:off x="3719" y="5413"/>
              <a:ext cx="325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9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67" name="AutoShape 2"/>
            <p:cNvSpPr>
              <a:spLocks noChangeArrowheads="1"/>
            </p:cNvSpPr>
            <p:nvPr>
              <p:custDataLst>
                <p:tags r:id="rId35"/>
              </p:custDataLst>
            </p:nvPr>
          </p:nvSpPr>
          <p:spPr bwMode="gray">
            <a:xfrm>
              <a:off x="8976" y="5602"/>
              <a:ext cx="1571" cy="6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altLang="en-US" sz="900">
                <a:latin typeface="微软雅黑" panose="020B0503020204020204" charset="-122"/>
                <a:ea typeface="微软雅黑" panose="020B0503020204020204" charset="-122"/>
              </a:endParaRPr>
            </a:p>
          </p:txBody>
        </p:sp>
        <p:sp>
          <p:nvSpPr>
            <p:cNvPr id="168" name="Text Box 35"/>
            <p:cNvSpPr txBox="1">
              <a:spLocks noChangeArrowheads="1"/>
            </p:cNvSpPr>
            <p:nvPr>
              <p:custDataLst>
                <p:tags r:id="rId36"/>
              </p:custDataLst>
            </p:nvPr>
          </p:nvSpPr>
          <p:spPr bwMode="gray">
            <a:xfrm>
              <a:off x="8830" y="6062"/>
              <a:ext cx="2067"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900" b="1" dirty="0">
                  <a:solidFill>
                    <a:srgbClr val="00B0F0"/>
                  </a:solidFill>
                  <a:latin typeface="微软雅黑" panose="020B0503020204020204" charset="-122"/>
                  <a:ea typeface="微软雅黑" panose="020B0503020204020204" charset="-122"/>
                </a:rPr>
                <a:t>流程解密外发</a:t>
              </a:r>
              <a:endParaRPr lang="zh-CN" altLang="en-US" sz="900" b="1" dirty="0">
                <a:solidFill>
                  <a:srgbClr val="00B0F0"/>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715" y="5576"/>
              <a:ext cx="1097" cy="1031"/>
            </a:xfrm>
            <a:prstGeom prst="rect">
              <a:avLst/>
            </a:prstGeom>
          </p:spPr>
        </p:pic>
        <p:pic>
          <p:nvPicPr>
            <p:cNvPr id="25" name="图片 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733" y="3689"/>
              <a:ext cx="1060" cy="1061"/>
            </a:xfrm>
            <a:prstGeom prst="rect">
              <a:avLst/>
            </a:prstGeom>
          </p:spPr>
        </p:pic>
        <p:pic>
          <p:nvPicPr>
            <p:cNvPr id="169" name="图片 16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0734" y="7748"/>
              <a:ext cx="1108" cy="1110"/>
            </a:xfrm>
            <a:prstGeom prst="rect">
              <a:avLst/>
            </a:prstGeom>
          </p:spPr>
        </p:pic>
        <p:pic>
          <p:nvPicPr>
            <p:cNvPr id="170" name="Picture 2"/>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897" y="8206"/>
              <a:ext cx="602" cy="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图片 2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879" y="6061"/>
              <a:ext cx="573" cy="573"/>
            </a:xfrm>
            <a:prstGeom prst="rect">
              <a:avLst/>
            </a:prstGeom>
          </p:spPr>
        </p:pic>
        <p:pic>
          <p:nvPicPr>
            <p:cNvPr id="28" name="图片 2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187" y="7919"/>
              <a:ext cx="488" cy="488"/>
            </a:xfrm>
            <a:prstGeom prst="rect">
              <a:avLst/>
            </a:prstGeom>
          </p:spPr>
        </p:pic>
        <p:pic>
          <p:nvPicPr>
            <p:cNvPr id="173" name="图片 17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631" y="8701"/>
              <a:ext cx="488" cy="488"/>
            </a:xfrm>
            <a:prstGeom prst="rect">
              <a:avLst/>
            </a:prstGeom>
          </p:spPr>
        </p:pic>
        <p:pic>
          <p:nvPicPr>
            <p:cNvPr id="174" name="图片 173"/>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997" y="7937"/>
              <a:ext cx="488" cy="488"/>
            </a:xfrm>
            <a:prstGeom prst="rect">
              <a:avLst/>
            </a:prstGeom>
          </p:spPr>
        </p:pic>
        <p:pic>
          <p:nvPicPr>
            <p:cNvPr id="175" name="图片 17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6324" y="8033"/>
              <a:ext cx="488" cy="488"/>
            </a:xfrm>
            <a:prstGeom prst="rect">
              <a:avLst/>
            </a:prstGeom>
          </p:spPr>
        </p:pic>
        <p:pic>
          <p:nvPicPr>
            <p:cNvPr id="176" name="图片 17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483" y="8052"/>
              <a:ext cx="488" cy="488"/>
            </a:xfrm>
            <a:prstGeom prst="rect">
              <a:avLst/>
            </a:prstGeom>
          </p:spPr>
        </p:pic>
        <p:pic>
          <p:nvPicPr>
            <p:cNvPr id="177" name="图片 176"/>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6965" y="8685"/>
              <a:ext cx="488" cy="488"/>
            </a:xfrm>
            <a:prstGeom prst="rect">
              <a:avLst/>
            </a:prstGeom>
          </p:spPr>
        </p:pic>
      </p:grpSp>
      <p:sp>
        <p:nvSpPr>
          <p:cNvPr id="48" name="文本框 47"/>
          <p:cNvSpPr txBox="1"/>
          <p:nvPr/>
        </p:nvSpPr>
        <p:spPr>
          <a:xfrm>
            <a:off x="7190105" y="3340100"/>
            <a:ext cx="4812030" cy="2999740"/>
          </a:xfrm>
          <a:prstGeom prst="rect">
            <a:avLst/>
          </a:prstGeom>
          <a:noFill/>
          <a:ln>
            <a:solidFill>
              <a:schemeClr val="bg1">
                <a:lumMod val="75000"/>
              </a:schemeClr>
            </a:solidFill>
            <a:prstDash val="sysDash"/>
          </a:ln>
        </p:spPr>
        <p:txBody>
          <a:bodyPr wrap="square" rtlCol="0">
            <a:spAutoFit/>
          </a:bodyPr>
          <a:lstStyle/>
          <a:p>
            <a:pPr>
              <a:lnSpc>
                <a:spcPct val="150000"/>
              </a:lnSpc>
            </a:pPr>
            <a:endParaRPr lang="en-US" altLang="zh-CN" sz="1400" dirty="0">
              <a:latin typeface="+mj-ea"/>
              <a:ea typeface="+mj-ea"/>
            </a:endParaRPr>
          </a:p>
          <a:p>
            <a:pPr>
              <a:lnSpc>
                <a:spcPct val="150000"/>
              </a:lnSpc>
            </a:pPr>
            <a:endParaRPr lang="en-US" altLang="zh-CN" sz="1400" dirty="0">
              <a:latin typeface="+mj-ea"/>
              <a:ea typeface="+mj-ea"/>
            </a:endParaRPr>
          </a:p>
          <a:p>
            <a:pPr>
              <a:lnSpc>
                <a:spcPct val="150000"/>
              </a:lnSpc>
            </a:pPr>
            <a:endParaRPr lang="en-US" altLang="zh-CN" sz="1400" dirty="0">
              <a:latin typeface="+mj-ea"/>
              <a:ea typeface="+mj-ea"/>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a:p>
            <a:pPr>
              <a:lnSpc>
                <a:spcPct val="150000"/>
              </a:lnSpc>
            </a:pPr>
            <a:endParaRPr lang="zh-CN" altLang="en-US" sz="1400" i="1" dirty="0">
              <a:solidFill>
                <a:schemeClr val="tx2">
                  <a:lumMod val="40000"/>
                  <a:lumOff val="60000"/>
                </a:schemeClr>
              </a:solidFill>
              <a:latin typeface="微软雅黑" panose="020B0503020204020204" charset="-122"/>
              <a:ea typeface="微软雅黑" panose="020B0503020204020204" charset="-122"/>
            </a:endParaRPr>
          </a:p>
        </p:txBody>
      </p:sp>
      <p:sp>
        <p:nvSpPr>
          <p:cNvPr id="49" name="文本框 48"/>
          <p:cNvSpPr txBox="1"/>
          <p:nvPr/>
        </p:nvSpPr>
        <p:spPr>
          <a:xfrm>
            <a:off x="7258445" y="3409699"/>
            <a:ext cx="2661490" cy="328936"/>
          </a:xfrm>
          <a:prstGeom prst="rect">
            <a:avLst/>
          </a:prstGeom>
          <a:noFill/>
        </p:spPr>
        <p:txBody>
          <a:bodyPr wrap="square">
            <a:spAutoFit/>
          </a:bodyPr>
          <a:lstStyle/>
          <a:p>
            <a:pPr>
              <a:lnSpc>
                <a:spcPct val="120000"/>
              </a:lnSpc>
              <a:spcBef>
                <a:spcPct val="0"/>
              </a:spcBef>
            </a:pPr>
            <a:r>
              <a:rPr lang="zh-CN" altLang="en-US" sz="1400" b="1" dirty="0">
                <a:solidFill>
                  <a:srgbClr val="0070C0"/>
                </a:solidFill>
                <a:latin typeface="微软雅黑" panose="020B0503020204020204" charset="-122"/>
                <a:ea typeface="微软雅黑" panose="020B0503020204020204" charset="-122"/>
              </a:rPr>
              <a:t>改造最小化，接口标准化</a:t>
            </a:r>
            <a:endParaRPr lang="en-US" altLang="zh-CN" sz="1400" b="1" dirty="0">
              <a:solidFill>
                <a:srgbClr val="0070C0"/>
              </a:solidFill>
              <a:latin typeface="微软雅黑" panose="020B0503020204020204" charset="-122"/>
              <a:ea typeface="微软雅黑" panose="020B0503020204020204" charset="-122"/>
            </a:endParaRPr>
          </a:p>
        </p:txBody>
      </p:sp>
      <p:grpSp>
        <p:nvGrpSpPr>
          <p:cNvPr id="54" name="组合 53"/>
          <p:cNvGrpSpPr/>
          <p:nvPr/>
        </p:nvGrpSpPr>
        <p:grpSpPr>
          <a:xfrm>
            <a:off x="7264400" y="3766820"/>
            <a:ext cx="4737735" cy="2164715"/>
            <a:chOff x="1056400" y="3452709"/>
            <a:chExt cx="4738225" cy="2280268"/>
          </a:xfrm>
        </p:grpSpPr>
        <p:grpSp>
          <p:nvGrpSpPr>
            <p:cNvPr id="56" name="组合 55"/>
            <p:cNvGrpSpPr/>
            <p:nvPr/>
          </p:nvGrpSpPr>
          <p:grpSpPr>
            <a:xfrm>
              <a:off x="1056400" y="3452709"/>
              <a:ext cx="4738225" cy="862586"/>
              <a:chOff x="1056400" y="3452709"/>
              <a:chExt cx="4738225" cy="862586"/>
            </a:xfrm>
          </p:grpSpPr>
          <p:sp>
            <p:nvSpPr>
              <p:cNvPr id="58" name="矩形 57"/>
              <p:cNvSpPr/>
              <p:nvPr/>
            </p:nvSpPr>
            <p:spPr>
              <a:xfrm>
                <a:off x="1056400" y="3452709"/>
                <a:ext cx="4738225" cy="860462"/>
              </a:xfrm>
              <a:prstGeom prst="rect">
                <a:avLst/>
              </a:prstGeom>
              <a:solidFill>
                <a:schemeClr val="accent3">
                  <a:lumMod val="75000"/>
                </a:schemeClr>
              </a:solid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4" name="矩形 73"/>
              <p:cNvSpPr/>
              <p:nvPr/>
            </p:nvSpPr>
            <p:spPr>
              <a:xfrm>
                <a:off x="2319522" y="3568905"/>
                <a:ext cx="1296000" cy="2732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4A</a:t>
                </a:r>
                <a:r>
                  <a:rPr lang="zh-CN" altLang="en-US" sz="1100" dirty="0">
                    <a:solidFill>
                      <a:schemeClr val="tx1"/>
                    </a:solidFill>
                  </a:rPr>
                  <a:t>系统</a:t>
                </a:r>
                <a:endParaRPr lang="zh-CN" altLang="en-US" sz="1100" dirty="0">
                  <a:solidFill>
                    <a:schemeClr val="tx1"/>
                  </a:solidFill>
                </a:endParaRPr>
              </a:p>
            </p:txBody>
          </p:sp>
          <p:sp>
            <p:nvSpPr>
              <p:cNvPr id="90" name="矩形 89"/>
              <p:cNvSpPr/>
              <p:nvPr/>
            </p:nvSpPr>
            <p:spPr>
              <a:xfrm>
                <a:off x="2319522" y="3950146"/>
                <a:ext cx="1296000" cy="2732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CRM</a:t>
                </a:r>
                <a:r>
                  <a:rPr lang="zh-CN" altLang="en-US" sz="1100" dirty="0">
                    <a:solidFill>
                      <a:schemeClr val="tx1"/>
                    </a:solidFill>
                  </a:rPr>
                  <a:t>系统</a:t>
                </a:r>
                <a:endParaRPr lang="zh-CN" altLang="en-US" sz="1100" dirty="0">
                  <a:solidFill>
                    <a:schemeClr val="tx1"/>
                  </a:solidFill>
                </a:endParaRPr>
              </a:p>
            </p:txBody>
          </p:sp>
          <p:sp>
            <p:nvSpPr>
              <p:cNvPr id="91" name="矩形 90"/>
              <p:cNvSpPr/>
              <p:nvPr/>
            </p:nvSpPr>
            <p:spPr>
              <a:xfrm>
                <a:off x="3966736" y="3564649"/>
                <a:ext cx="1296000" cy="2732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经分系统</a:t>
                </a:r>
                <a:endParaRPr lang="zh-CN" altLang="en-US" sz="1100" dirty="0">
                  <a:solidFill>
                    <a:schemeClr val="tx1"/>
                  </a:solidFill>
                </a:endParaRPr>
              </a:p>
            </p:txBody>
          </p:sp>
          <p:sp>
            <p:nvSpPr>
              <p:cNvPr id="92" name="矩形 91"/>
              <p:cNvSpPr/>
              <p:nvPr/>
            </p:nvSpPr>
            <p:spPr>
              <a:xfrm>
                <a:off x="3952703" y="3950146"/>
                <a:ext cx="1296000" cy="27326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a:t>
                </a:r>
                <a:endParaRPr lang="zh-CN" altLang="en-US" sz="1100" dirty="0">
                  <a:solidFill>
                    <a:schemeClr val="tx1"/>
                  </a:solidFill>
                </a:endParaRPr>
              </a:p>
            </p:txBody>
          </p:sp>
          <p:sp>
            <p:nvSpPr>
              <p:cNvPr id="93" name="文本框 92"/>
              <p:cNvSpPr txBox="1"/>
              <p:nvPr/>
            </p:nvSpPr>
            <p:spPr>
              <a:xfrm>
                <a:off x="1091072" y="3570813"/>
                <a:ext cx="1138419" cy="744482"/>
              </a:xfrm>
              <a:prstGeom prst="rect">
                <a:avLst/>
              </a:prstGeom>
              <a:noFill/>
            </p:spPr>
            <p:txBody>
              <a:bodyPr wrap="square" rtlCol="0">
                <a:spAutoFit/>
              </a:bodyPr>
              <a:lstStyle/>
              <a:p>
                <a:r>
                  <a:rPr lang="zh-CN" altLang="en-US" sz="2000" dirty="0">
                    <a:solidFill>
                      <a:schemeClr val="tx1">
                        <a:lumMod val="75000"/>
                        <a:lumOff val="25000"/>
                      </a:schemeClr>
                    </a:solidFill>
                  </a:rPr>
                  <a:t>外围业务系统</a:t>
                </a:r>
                <a:endParaRPr lang="zh-CN" altLang="en-US" sz="2000" dirty="0">
                  <a:solidFill>
                    <a:schemeClr val="tx1">
                      <a:lumMod val="75000"/>
                      <a:lumOff val="25000"/>
                    </a:schemeClr>
                  </a:solidFill>
                </a:endParaRPr>
              </a:p>
            </p:txBody>
          </p:sp>
        </p:grpSp>
        <p:grpSp>
          <p:nvGrpSpPr>
            <p:cNvPr id="94" name="组合 93"/>
            <p:cNvGrpSpPr/>
            <p:nvPr/>
          </p:nvGrpSpPr>
          <p:grpSpPr>
            <a:xfrm>
              <a:off x="1056400" y="4374944"/>
              <a:ext cx="4738225" cy="1358033"/>
              <a:chOff x="1056400" y="4374944"/>
              <a:chExt cx="4738225" cy="1358033"/>
            </a:xfrm>
          </p:grpSpPr>
          <p:sp>
            <p:nvSpPr>
              <p:cNvPr id="95" name="矩形 94"/>
              <p:cNvSpPr/>
              <p:nvPr/>
            </p:nvSpPr>
            <p:spPr>
              <a:xfrm>
                <a:off x="1056400" y="4374944"/>
                <a:ext cx="4738225" cy="1358033"/>
              </a:xfrm>
              <a:prstGeom prst="rect">
                <a:avLst/>
              </a:prstGeom>
              <a:solidFill>
                <a:schemeClr val="accent2">
                  <a:lumMod val="40000"/>
                  <a:lumOff val="60000"/>
                </a:schemeClr>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2124525" y="4594807"/>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水印服务</a:t>
                </a:r>
                <a:endParaRPr lang="zh-CN" altLang="en-US" sz="1400" dirty="0">
                  <a:solidFill>
                    <a:schemeClr val="tx1"/>
                  </a:solidFill>
                </a:endParaRPr>
              </a:p>
            </p:txBody>
          </p:sp>
          <p:sp>
            <p:nvSpPr>
              <p:cNvPr id="97" name="矩形 96"/>
              <p:cNvSpPr/>
              <p:nvPr/>
            </p:nvSpPr>
            <p:spPr>
              <a:xfrm>
                <a:off x="2142938" y="4909259"/>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文件指纹</a:t>
                </a:r>
                <a:endParaRPr lang="zh-CN" altLang="en-US" sz="1400" dirty="0">
                  <a:solidFill>
                    <a:schemeClr val="tx1"/>
                  </a:solidFill>
                </a:endParaRPr>
              </a:p>
            </p:txBody>
          </p:sp>
          <p:sp>
            <p:nvSpPr>
              <p:cNvPr id="98" name="矩形 97"/>
              <p:cNvSpPr/>
              <p:nvPr/>
            </p:nvSpPr>
            <p:spPr>
              <a:xfrm>
                <a:off x="3375062" y="4594374"/>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加密服务</a:t>
                </a:r>
                <a:endParaRPr lang="zh-CN" altLang="en-US" sz="1400" dirty="0">
                  <a:solidFill>
                    <a:schemeClr val="tx1"/>
                  </a:solidFill>
                </a:endParaRPr>
              </a:p>
            </p:txBody>
          </p:sp>
          <p:sp>
            <p:nvSpPr>
              <p:cNvPr id="99" name="矩形 98"/>
              <p:cNvSpPr/>
              <p:nvPr/>
            </p:nvSpPr>
            <p:spPr>
              <a:xfrm>
                <a:off x="3366906" y="4904424"/>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解密服务</a:t>
                </a:r>
                <a:endParaRPr lang="zh-CN" altLang="en-US" sz="1400" dirty="0">
                  <a:solidFill>
                    <a:schemeClr val="tx1"/>
                  </a:solidFill>
                </a:endParaRPr>
              </a:p>
            </p:txBody>
          </p:sp>
          <p:sp>
            <p:nvSpPr>
              <p:cNvPr id="100" name="矩形 99"/>
              <p:cNvSpPr/>
              <p:nvPr/>
            </p:nvSpPr>
            <p:spPr>
              <a:xfrm>
                <a:off x="3366905" y="5239178"/>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外发服务</a:t>
                </a:r>
                <a:endParaRPr lang="zh-CN" altLang="en-US" sz="1400" dirty="0">
                  <a:solidFill>
                    <a:schemeClr val="tx1"/>
                  </a:solidFill>
                </a:endParaRPr>
              </a:p>
            </p:txBody>
          </p:sp>
          <p:sp>
            <p:nvSpPr>
              <p:cNvPr id="101" name="矩形 100"/>
              <p:cNvSpPr/>
              <p:nvPr/>
            </p:nvSpPr>
            <p:spPr>
              <a:xfrm>
                <a:off x="4625248" y="4904424"/>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能力组合</a:t>
                </a:r>
                <a:endParaRPr lang="zh-CN" altLang="en-US" sz="1400" dirty="0">
                  <a:solidFill>
                    <a:schemeClr val="tx1"/>
                  </a:solidFill>
                </a:endParaRPr>
              </a:p>
            </p:txBody>
          </p:sp>
          <p:sp>
            <p:nvSpPr>
              <p:cNvPr id="102" name="矩形 101"/>
              <p:cNvSpPr/>
              <p:nvPr/>
            </p:nvSpPr>
            <p:spPr>
              <a:xfrm>
                <a:off x="4625249" y="4569389"/>
                <a:ext cx="1109609" cy="27326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脱敏服务</a:t>
                </a:r>
                <a:endParaRPr lang="zh-CN" altLang="en-US" sz="1400" dirty="0">
                  <a:solidFill>
                    <a:schemeClr val="tx1"/>
                  </a:solidFill>
                </a:endParaRPr>
              </a:p>
            </p:txBody>
          </p:sp>
          <p:sp>
            <p:nvSpPr>
              <p:cNvPr id="103" name="文本框 102"/>
              <p:cNvSpPr txBox="1"/>
              <p:nvPr/>
            </p:nvSpPr>
            <p:spPr>
              <a:xfrm>
                <a:off x="1127696" y="4557538"/>
                <a:ext cx="943211" cy="679599"/>
              </a:xfrm>
              <a:prstGeom prst="rect">
                <a:avLst/>
              </a:prstGeom>
              <a:noFill/>
            </p:spPr>
            <p:txBody>
              <a:bodyPr wrap="square" rtlCol="0">
                <a:spAutoFit/>
              </a:bodyPr>
              <a:lstStyle/>
              <a:p>
                <a:r>
                  <a:rPr lang="zh-CN" altLang="en-US" dirty="0">
                    <a:solidFill>
                      <a:schemeClr val="tx1">
                        <a:lumMod val="75000"/>
                        <a:lumOff val="25000"/>
                      </a:schemeClr>
                    </a:solidFill>
                  </a:rPr>
                  <a:t>能力</a:t>
                </a:r>
                <a:endParaRPr lang="en-US" altLang="zh-CN" dirty="0">
                  <a:solidFill>
                    <a:schemeClr val="tx1">
                      <a:lumMod val="75000"/>
                      <a:lumOff val="25000"/>
                    </a:schemeClr>
                  </a:solidFill>
                </a:endParaRPr>
              </a:p>
              <a:p>
                <a:r>
                  <a:rPr lang="zh-CN" altLang="en-US" dirty="0">
                    <a:solidFill>
                      <a:schemeClr val="tx1">
                        <a:lumMod val="75000"/>
                        <a:lumOff val="25000"/>
                      </a:schemeClr>
                    </a:solidFill>
                  </a:rPr>
                  <a:t>中心</a:t>
                </a:r>
                <a:endParaRPr lang="zh-CN" altLang="en-US" dirty="0">
                  <a:solidFill>
                    <a:schemeClr val="tx1">
                      <a:lumMod val="75000"/>
                      <a:lumOff val="25000"/>
                    </a:schemeClr>
                  </a:solidFill>
                </a:endParaRPr>
              </a:p>
            </p:txBody>
          </p:sp>
        </p:grpSp>
      </p:grpSp>
      <p:sp>
        <p:nvSpPr>
          <p:cNvPr id="104" name="矩形 103"/>
          <p:cNvSpPr/>
          <p:nvPr/>
        </p:nvSpPr>
        <p:spPr>
          <a:xfrm>
            <a:off x="7256145" y="5959475"/>
            <a:ext cx="4745990" cy="3803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7264400" y="5988050"/>
            <a:ext cx="1172845" cy="275590"/>
          </a:xfrm>
          <a:prstGeom prst="rect">
            <a:avLst/>
          </a:prstGeom>
          <a:noFill/>
        </p:spPr>
        <p:txBody>
          <a:bodyPr wrap="square" rtlCol="0">
            <a:spAutoFit/>
          </a:bodyPr>
          <a:lstStyle/>
          <a:p>
            <a:r>
              <a:rPr lang="zh-CN" altLang="en-US" sz="1200" dirty="0">
                <a:solidFill>
                  <a:schemeClr val="tx1">
                    <a:lumMod val="75000"/>
                    <a:lumOff val="25000"/>
                  </a:schemeClr>
                </a:solidFill>
              </a:rPr>
              <a:t>终端工具</a:t>
            </a:r>
            <a:endParaRPr lang="zh-CN" altLang="en-US" sz="1200" dirty="0">
              <a:solidFill>
                <a:schemeClr val="tx1">
                  <a:lumMod val="75000"/>
                  <a:lumOff val="25000"/>
                </a:schemeClr>
              </a:solidFill>
            </a:endParaRPr>
          </a:p>
        </p:txBody>
      </p:sp>
      <p:sp>
        <p:nvSpPr>
          <p:cNvPr id="106" name="矩形 105"/>
          <p:cNvSpPr/>
          <p:nvPr/>
        </p:nvSpPr>
        <p:spPr>
          <a:xfrm>
            <a:off x="8164830" y="6019800"/>
            <a:ext cx="2484755" cy="259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终端防泄漏防护工具</a:t>
            </a:r>
            <a:endParaRPr lang="zh-CN" altLang="en-US" sz="1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1.2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数据泄漏途径多样化</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21" name="组合 1"/>
          <p:cNvGrpSpPr/>
          <p:nvPr/>
        </p:nvGrpSpPr>
        <p:grpSpPr>
          <a:xfrm>
            <a:off x="1205505" y="1275588"/>
            <a:ext cx="10112736" cy="4754880"/>
            <a:chOff x="1750081" y="1712149"/>
            <a:chExt cx="9489596" cy="4549233"/>
          </a:xfrm>
        </p:grpSpPr>
        <p:sp>
          <p:nvSpPr>
            <p:cNvPr id="25" name="Isosceles Triangle 51"/>
            <p:cNvSpPr/>
            <p:nvPr/>
          </p:nvSpPr>
          <p:spPr bwMode="auto">
            <a:xfrm flipV="1">
              <a:off x="6746400" y="2889266"/>
              <a:ext cx="470227" cy="31039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微软雅黑" panose="020B0503020204020204" charset="-122"/>
                <a:ea typeface="微软雅黑" panose="020B0503020204020204" charset="-122"/>
                <a:cs typeface="微软雅黑" panose="020B0503020204020204" charset="-122"/>
              </a:endParaRPr>
            </a:p>
          </p:txBody>
        </p:sp>
        <p:sp>
          <p:nvSpPr>
            <p:cNvPr id="26" name="Rounded Rectangle 55"/>
            <p:cNvSpPr/>
            <p:nvPr/>
          </p:nvSpPr>
          <p:spPr>
            <a:xfrm>
              <a:off x="3705820" y="3224610"/>
              <a:ext cx="5147332" cy="505704"/>
            </a:xfrm>
            <a:prstGeom prst="round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95" tIns="91448" rIns="182895" bIns="91448" anchor="ctr"/>
            <a:lstStyle/>
            <a:p>
              <a:pPr algn="ctr">
                <a:defRPr/>
              </a:pPr>
              <a:endParaRPr lang="en-US" sz="1600" dirty="0">
                <a:latin typeface="微软雅黑" panose="020B0503020204020204" charset="-122"/>
                <a:ea typeface="微软雅黑" panose="020B0503020204020204" charset="-122"/>
                <a:cs typeface="微软雅黑" panose="020B0503020204020204" charset="-122"/>
              </a:endParaRPr>
            </a:p>
          </p:txBody>
        </p:sp>
        <p:sp>
          <p:nvSpPr>
            <p:cNvPr id="27" name="Rounded Rectangle 56"/>
            <p:cNvSpPr/>
            <p:nvPr/>
          </p:nvSpPr>
          <p:spPr>
            <a:xfrm>
              <a:off x="1799914" y="3224610"/>
              <a:ext cx="5181600" cy="505704"/>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95" tIns="91448" rIns="182895" bIns="91448" anchor="ctr"/>
            <a:lstStyle/>
            <a:p>
              <a:pPr algn="ctr">
                <a:defRPr/>
              </a:pPr>
              <a:endParaRPr lang="en-US" sz="1600" dirty="0">
                <a:latin typeface="微软雅黑" panose="020B0503020204020204" charset="-122"/>
                <a:ea typeface="微软雅黑" panose="020B0503020204020204" charset="-122"/>
                <a:cs typeface="微软雅黑" panose="020B0503020204020204" charset="-122"/>
              </a:endParaRPr>
            </a:p>
          </p:txBody>
        </p:sp>
        <p:sp>
          <p:nvSpPr>
            <p:cNvPr id="28" name="Content Placeholder 2"/>
            <p:cNvSpPr txBox="1"/>
            <p:nvPr/>
          </p:nvSpPr>
          <p:spPr>
            <a:xfrm>
              <a:off x="3901605" y="3176300"/>
              <a:ext cx="1015996" cy="554014"/>
            </a:xfrm>
            <a:prstGeom prst="rect">
              <a:avLst/>
            </a:prstGeom>
          </p:spPr>
          <p:txBody>
            <a:bodyPr wrap="square" lIns="182895" tIns="91448" rIns="182895" bIns="91448">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内部</a:t>
              </a:r>
              <a:endParaRPr 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9" name="Rectangle 50"/>
            <p:cNvSpPr/>
            <p:nvPr/>
          </p:nvSpPr>
          <p:spPr bwMode="auto">
            <a:xfrm>
              <a:off x="6608978" y="2551719"/>
              <a:ext cx="746520" cy="3799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nvSpPr>
          <p:spPr>
            <a:xfrm>
              <a:off x="6675299" y="2519934"/>
              <a:ext cx="659155" cy="369332"/>
            </a:xfrm>
            <a:prstGeom prst="rect">
              <a:avLst/>
            </a:prstGeom>
            <a:solidFill>
              <a:schemeClr val="accent2"/>
            </a:solidFill>
          </p:spPr>
          <p:txBody>
            <a:bodyPr wrap="none" rtlCol="0">
              <a:spAutoFit/>
            </a:bodyPr>
            <a:lstStyle/>
            <a:p>
              <a:r>
                <a:rPr kumimoji="1" lang="en-US" altLang="zh-CN">
                  <a:solidFill>
                    <a:schemeClr val="bg1"/>
                  </a:solidFill>
                  <a:latin typeface="微软雅黑" panose="020B0503020204020204" charset="-122"/>
                  <a:ea typeface="微软雅黑" panose="020B0503020204020204" charset="-122"/>
                  <a:cs typeface="微软雅黑" panose="020B0503020204020204" charset="-122"/>
                </a:rPr>
                <a:t>80%</a:t>
              </a:r>
              <a:endParaRPr kumimoji="1"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1" name="Content Placeholder 2"/>
            <p:cNvSpPr txBox="1"/>
            <p:nvPr/>
          </p:nvSpPr>
          <p:spPr>
            <a:xfrm>
              <a:off x="7374348" y="3176300"/>
              <a:ext cx="1015996" cy="554014"/>
            </a:xfrm>
            <a:prstGeom prst="rect">
              <a:avLst/>
            </a:prstGeom>
          </p:spPr>
          <p:txBody>
            <a:bodyPr wrap="square" lIns="182895" tIns="91448" rIns="182895" bIns="91448">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zh-CN" altLang="en-US" sz="2400" b="1" dirty="0">
                  <a:solidFill>
                    <a:schemeClr val="accent5"/>
                  </a:solidFill>
                  <a:latin typeface="微软雅黑" panose="020B0503020204020204" charset="-122"/>
                  <a:ea typeface="微软雅黑" panose="020B0503020204020204" charset="-122"/>
                  <a:cs typeface="微软雅黑" panose="020B0503020204020204" charset="-122"/>
                </a:rPr>
                <a:t>外部</a:t>
              </a:r>
              <a:endParaRPr lang="en-US" sz="2400" b="1"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32" name="Freeform 1"/>
            <p:cNvSpPr>
              <a:spLocks noChangeArrowheads="1"/>
            </p:cNvSpPr>
            <p:nvPr/>
          </p:nvSpPr>
          <p:spPr bwMode="auto">
            <a:xfrm>
              <a:off x="2105632" y="2370071"/>
              <a:ext cx="469404" cy="5421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accent2"/>
            </a:solidFill>
            <a:ln>
              <a:noFill/>
            </a:ln>
            <a:effectLst/>
          </p:spPr>
          <p:txBody>
            <a:bodyPr wrap="none" anchor="ctr"/>
            <a:lstStyle/>
            <a:p>
              <a:endParaRPr lang="en-US" sz="900">
                <a:latin typeface="微软雅黑" panose="020B0503020204020204" charset="-122"/>
                <a:ea typeface="微软雅黑" panose="020B0503020204020204" charset="-122"/>
                <a:cs typeface="微软雅黑" panose="020B0503020204020204" charset="-122"/>
              </a:endParaRPr>
            </a:p>
          </p:txBody>
        </p:sp>
        <p:cxnSp>
          <p:nvCxnSpPr>
            <p:cNvPr id="33" name="直线连接符 32"/>
            <p:cNvCxnSpPr/>
            <p:nvPr/>
          </p:nvCxnSpPr>
          <p:spPr>
            <a:xfrm flipV="1">
              <a:off x="6120598" y="1712149"/>
              <a:ext cx="0" cy="1512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flipH="1" flipV="1">
              <a:off x="2340334" y="1712149"/>
              <a:ext cx="378026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2340334" y="1712149"/>
              <a:ext cx="0" cy="657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线连接符 35"/>
            <p:cNvCxnSpPr/>
            <p:nvPr/>
          </p:nvCxnSpPr>
          <p:spPr>
            <a:xfrm flipV="1">
              <a:off x="7216627" y="3730314"/>
              <a:ext cx="0" cy="15124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线连接符 36"/>
            <p:cNvCxnSpPr/>
            <p:nvPr/>
          </p:nvCxnSpPr>
          <p:spPr>
            <a:xfrm flipH="1" flipV="1">
              <a:off x="7232565" y="5242771"/>
              <a:ext cx="3780265" cy="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11012830" y="4584849"/>
              <a:ext cx="0" cy="6579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Freeform 1"/>
            <p:cNvSpPr>
              <a:spLocks noChangeArrowheads="1"/>
            </p:cNvSpPr>
            <p:nvPr/>
          </p:nvSpPr>
          <p:spPr bwMode="auto">
            <a:xfrm>
              <a:off x="10770273" y="4042677"/>
              <a:ext cx="469404" cy="542170"/>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accent3">
                <a:lumMod val="60000"/>
                <a:lumOff val="40000"/>
              </a:schemeClr>
            </a:solidFill>
            <a:ln>
              <a:solidFill>
                <a:srgbClr val="D9D9D9"/>
              </a:solidFill>
            </a:ln>
            <a:effectLst/>
          </p:spPr>
          <p:txBody>
            <a:bodyPr wrap="none" anchor="ctr"/>
            <a:lstStyle/>
            <a:p>
              <a:endParaRPr lang="en-US" sz="900">
                <a:latin typeface="微软雅黑" panose="020B0503020204020204" charset="-122"/>
                <a:ea typeface="微软雅黑" panose="020B0503020204020204" charset="-122"/>
                <a:cs typeface="微软雅黑" panose="020B0503020204020204" charset="-122"/>
              </a:endParaRPr>
            </a:p>
          </p:txBody>
        </p:sp>
        <p:sp>
          <p:nvSpPr>
            <p:cNvPr id="40" name="Freeform 81"/>
            <p:cNvSpPr>
              <a:spLocks noEditPoints="1"/>
            </p:cNvSpPr>
            <p:nvPr/>
          </p:nvSpPr>
          <p:spPr bwMode="auto">
            <a:xfrm>
              <a:off x="2211782" y="2512050"/>
              <a:ext cx="257104" cy="258212"/>
            </a:xfrm>
            <a:custGeom>
              <a:avLst/>
              <a:gdLst/>
              <a:ahLst/>
              <a:cxnLst>
                <a:cxn ang="0">
                  <a:pos x="231" y="86"/>
                </a:cxn>
                <a:cxn ang="0">
                  <a:pos x="198" y="119"/>
                </a:cxn>
                <a:cxn ang="0">
                  <a:pos x="152" y="131"/>
                </a:cxn>
                <a:cxn ang="0">
                  <a:pos x="180" y="103"/>
                </a:cxn>
                <a:cxn ang="0">
                  <a:pos x="181" y="102"/>
                </a:cxn>
                <a:cxn ang="0">
                  <a:pos x="214" y="69"/>
                </a:cxn>
                <a:cxn ang="0">
                  <a:pos x="214" y="35"/>
                </a:cxn>
                <a:cxn ang="0">
                  <a:pos x="181" y="35"/>
                </a:cxn>
                <a:cxn ang="0">
                  <a:pos x="147" y="69"/>
                </a:cxn>
                <a:cxn ang="0">
                  <a:pos x="147" y="69"/>
                </a:cxn>
                <a:cxn ang="0">
                  <a:pos x="147" y="69"/>
                </a:cxn>
                <a:cxn ang="0">
                  <a:pos x="119" y="98"/>
                </a:cxn>
                <a:cxn ang="0">
                  <a:pos x="131" y="52"/>
                </a:cxn>
                <a:cxn ang="0">
                  <a:pos x="164" y="19"/>
                </a:cxn>
                <a:cxn ang="0">
                  <a:pos x="231" y="19"/>
                </a:cxn>
                <a:cxn ang="0">
                  <a:pos x="231" y="86"/>
                </a:cxn>
                <a:cxn ang="0">
                  <a:pos x="94" y="173"/>
                </a:cxn>
                <a:cxn ang="0">
                  <a:pos x="94" y="173"/>
                </a:cxn>
                <a:cxn ang="0">
                  <a:pos x="85" y="177"/>
                </a:cxn>
                <a:cxn ang="0">
                  <a:pos x="73" y="165"/>
                </a:cxn>
                <a:cxn ang="0">
                  <a:pos x="77" y="156"/>
                </a:cxn>
                <a:cxn ang="0">
                  <a:pos x="156" y="77"/>
                </a:cxn>
                <a:cxn ang="0">
                  <a:pos x="165" y="73"/>
                </a:cxn>
                <a:cxn ang="0">
                  <a:pos x="177" y="85"/>
                </a:cxn>
                <a:cxn ang="0">
                  <a:pos x="174" y="93"/>
                </a:cxn>
                <a:cxn ang="0">
                  <a:pos x="174" y="93"/>
                </a:cxn>
                <a:cxn ang="0">
                  <a:pos x="94" y="173"/>
                </a:cxn>
                <a:cxn ang="0">
                  <a:pos x="69" y="147"/>
                </a:cxn>
                <a:cxn ang="0">
                  <a:pos x="35" y="181"/>
                </a:cxn>
                <a:cxn ang="0">
                  <a:pos x="35" y="214"/>
                </a:cxn>
                <a:cxn ang="0">
                  <a:pos x="69" y="214"/>
                </a:cxn>
                <a:cxn ang="0">
                  <a:pos x="102" y="181"/>
                </a:cxn>
                <a:cxn ang="0">
                  <a:pos x="103" y="180"/>
                </a:cxn>
                <a:cxn ang="0">
                  <a:pos x="131" y="152"/>
                </a:cxn>
                <a:cxn ang="0">
                  <a:pos x="119" y="198"/>
                </a:cxn>
                <a:cxn ang="0">
                  <a:pos x="86" y="231"/>
                </a:cxn>
                <a:cxn ang="0">
                  <a:pos x="19" y="231"/>
                </a:cxn>
                <a:cxn ang="0">
                  <a:pos x="19" y="164"/>
                </a:cxn>
                <a:cxn ang="0">
                  <a:pos x="52" y="131"/>
                </a:cxn>
                <a:cxn ang="0">
                  <a:pos x="98" y="118"/>
                </a:cxn>
                <a:cxn ang="0">
                  <a:pos x="69" y="147"/>
                </a:cxn>
                <a:cxn ang="0">
                  <a:pos x="69" y="147"/>
                </a:cxn>
              </a:cxnLst>
              <a:rect l="0" t="0" r="r" b="b"/>
              <a:pathLst>
                <a:path w="249" h="250">
                  <a:moveTo>
                    <a:pt x="231" y="86"/>
                  </a:moveTo>
                  <a:cubicBezTo>
                    <a:pt x="198" y="119"/>
                    <a:pt x="198" y="119"/>
                    <a:pt x="198" y="119"/>
                  </a:cubicBezTo>
                  <a:cubicBezTo>
                    <a:pt x="185" y="131"/>
                    <a:pt x="168" y="136"/>
                    <a:pt x="152" y="131"/>
                  </a:cubicBezTo>
                  <a:cubicBezTo>
                    <a:pt x="180" y="103"/>
                    <a:pt x="180" y="103"/>
                    <a:pt x="180" y="103"/>
                  </a:cubicBezTo>
                  <a:cubicBezTo>
                    <a:pt x="180" y="103"/>
                    <a:pt x="180" y="103"/>
                    <a:pt x="181" y="102"/>
                  </a:cubicBezTo>
                  <a:cubicBezTo>
                    <a:pt x="214" y="69"/>
                    <a:pt x="214" y="69"/>
                    <a:pt x="214" y="69"/>
                  </a:cubicBezTo>
                  <a:cubicBezTo>
                    <a:pt x="223" y="60"/>
                    <a:pt x="223" y="45"/>
                    <a:pt x="214" y="35"/>
                  </a:cubicBezTo>
                  <a:cubicBezTo>
                    <a:pt x="205" y="26"/>
                    <a:pt x="190" y="26"/>
                    <a:pt x="181" y="35"/>
                  </a:cubicBezTo>
                  <a:cubicBezTo>
                    <a:pt x="147" y="69"/>
                    <a:pt x="147" y="69"/>
                    <a:pt x="147" y="69"/>
                  </a:cubicBezTo>
                  <a:cubicBezTo>
                    <a:pt x="147" y="69"/>
                    <a:pt x="147" y="69"/>
                    <a:pt x="147" y="69"/>
                  </a:cubicBezTo>
                  <a:cubicBezTo>
                    <a:pt x="147" y="69"/>
                    <a:pt x="147" y="69"/>
                    <a:pt x="147" y="69"/>
                  </a:cubicBezTo>
                  <a:cubicBezTo>
                    <a:pt x="119" y="98"/>
                    <a:pt x="119" y="98"/>
                    <a:pt x="119" y="98"/>
                  </a:cubicBezTo>
                  <a:cubicBezTo>
                    <a:pt x="114" y="82"/>
                    <a:pt x="118" y="64"/>
                    <a:pt x="131" y="52"/>
                  </a:cubicBezTo>
                  <a:cubicBezTo>
                    <a:pt x="164" y="19"/>
                    <a:pt x="164" y="19"/>
                    <a:pt x="164" y="19"/>
                  </a:cubicBezTo>
                  <a:cubicBezTo>
                    <a:pt x="183" y="0"/>
                    <a:pt x="212" y="0"/>
                    <a:pt x="231" y="19"/>
                  </a:cubicBezTo>
                  <a:cubicBezTo>
                    <a:pt x="249" y="37"/>
                    <a:pt x="249" y="67"/>
                    <a:pt x="231" y="86"/>
                  </a:cubicBezTo>
                  <a:moveTo>
                    <a:pt x="94" y="173"/>
                  </a:moveTo>
                  <a:cubicBezTo>
                    <a:pt x="94" y="173"/>
                    <a:pt x="94" y="173"/>
                    <a:pt x="94" y="173"/>
                  </a:cubicBezTo>
                  <a:cubicBezTo>
                    <a:pt x="91" y="176"/>
                    <a:pt x="88" y="177"/>
                    <a:pt x="85" y="177"/>
                  </a:cubicBezTo>
                  <a:cubicBezTo>
                    <a:pt x="78" y="177"/>
                    <a:pt x="73" y="172"/>
                    <a:pt x="73" y="165"/>
                  </a:cubicBezTo>
                  <a:cubicBezTo>
                    <a:pt x="73" y="162"/>
                    <a:pt x="75" y="158"/>
                    <a:pt x="77" y="156"/>
                  </a:cubicBezTo>
                  <a:cubicBezTo>
                    <a:pt x="156" y="77"/>
                    <a:pt x="156" y="77"/>
                    <a:pt x="156" y="77"/>
                  </a:cubicBezTo>
                  <a:cubicBezTo>
                    <a:pt x="158" y="75"/>
                    <a:pt x="162" y="73"/>
                    <a:pt x="165" y="73"/>
                  </a:cubicBezTo>
                  <a:cubicBezTo>
                    <a:pt x="172" y="73"/>
                    <a:pt x="177" y="78"/>
                    <a:pt x="177" y="85"/>
                  </a:cubicBezTo>
                  <a:cubicBezTo>
                    <a:pt x="177" y="88"/>
                    <a:pt x="176" y="91"/>
                    <a:pt x="174" y="93"/>
                  </a:cubicBezTo>
                  <a:cubicBezTo>
                    <a:pt x="174" y="93"/>
                    <a:pt x="174" y="93"/>
                    <a:pt x="174" y="93"/>
                  </a:cubicBezTo>
                  <a:lnTo>
                    <a:pt x="94" y="173"/>
                  </a:lnTo>
                  <a:close/>
                  <a:moveTo>
                    <a:pt x="69" y="147"/>
                  </a:moveTo>
                  <a:cubicBezTo>
                    <a:pt x="35" y="181"/>
                    <a:pt x="35" y="181"/>
                    <a:pt x="35" y="181"/>
                  </a:cubicBezTo>
                  <a:cubicBezTo>
                    <a:pt x="26" y="190"/>
                    <a:pt x="26" y="205"/>
                    <a:pt x="35" y="214"/>
                  </a:cubicBezTo>
                  <a:cubicBezTo>
                    <a:pt x="45" y="224"/>
                    <a:pt x="60" y="224"/>
                    <a:pt x="69" y="214"/>
                  </a:cubicBezTo>
                  <a:cubicBezTo>
                    <a:pt x="102" y="181"/>
                    <a:pt x="102" y="181"/>
                    <a:pt x="102" y="181"/>
                  </a:cubicBezTo>
                  <a:cubicBezTo>
                    <a:pt x="102" y="181"/>
                    <a:pt x="103" y="180"/>
                    <a:pt x="103" y="180"/>
                  </a:cubicBezTo>
                  <a:cubicBezTo>
                    <a:pt x="131" y="152"/>
                    <a:pt x="131" y="152"/>
                    <a:pt x="131" y="152"/>
                  </a:cubicBezTo>
                  <a:cubicBezTo>
                    <a:pt x="135" y="168"/>
                    <a:pt x="131" y="185"/>
                    <a:pt x="119" y="198"/>
                  </a:cubicBezTo>
                  <a:cubicBezTo>
                    <a:pt x="86" y="231"/>
                    <a:pt x="86" y="231"/>
                    <a:pt x="86" y="231"/>
                  </a:cubicBezTo>
                  <a:cubicBezTo>
                    <a:pt x="67" y="250"/>
                    <a:pt x="37" y="250"/>
                    <a:pt x="19" y="231"/>
                  </a:cubicBezTo>
                  <a:cubicBezTo>
                    <a:pt x="0" y="213"/>
                    <a:pt x="0" y="183"/>
                    <a:pt x="19" y="164"/>
                  </a:cubicBezTo>
                  <a:cubicBezTo>
                    <a:pt x="52" y="131"/>
                    <a:pt x="52" y="131"/>
                    <a:pt x="52" y="131"/>
                  </a:cubicBezTo>
                  <a:cubicBezTo>
                    <a:pt x="65" y="118"/>
                    <a:pt x="82" y="114"/>
                    <a:pt x="98" y="118"/>
                  </a:cubicBezTo>
                  <a:cubicBezTo>
                    <a:pt x="69" y="147"/>
                    <a:pt x="69" y="147"/>
                    <a:pt x="69" y="147"/>
                  </a:cubicBezTo>
                  <a:cubicBezTo>
                    <a:pt x="69" y="147"/>
                    <a:pt x="69" y="147"/>
                    <a:pt x="69" y="147"/>
                  </a:cubicBezTo>
                </a:path>
              </a:pathLst>
            </a:custGeom>
            <a:solidFill>
              <a:srgbClr val="FFFFFF"/>
            </a:solidFill>
            <a:ln w="9525">
              <a:noFill/>
              <a:round/>
            </a:ln>
          </p:spPr>
          <p:txBody>
            <a:bodyPr vert="horz" wrap="square" lIns="91440" tIns="45720" rIns="91440" bIns="45720" numCol="1" anchor="t" anchorCtr="0" compatLnSpc="1"/>
            <a:lstStyle/>
            <a:p>
              <a:endParaRPr lang="en-US" dirty="0">
                <a:latin typeface="微软雅黑" panose="020B0503020204020204" charset="-122"/>
                <a:ea typeface="微软雅黑" panose="020B0503020204020204" charset="-122"/>
                <a:cs typeface="微软雅黑" panose="020B0503020204020204" charset="-122"/>
              </a:endParaRPr>
            </a:p>
          </p:txBody>
        </p:sp>
        <p:sp>
          <p:nvSpPr>
            <p:cNvPr id="41" name="Freeform 166"/>
            <p:cNvSpPr>
              <a:spLocks noEditPoints="1"/>
            </p:cNvSpPr>
            <p:nvPr/>
          </p:nvSpPr>
          <p:spPr bwMode="auto">
            <a:xfrm>
              <a:off x="10889337" y="4189313"/>
              <a:ext cx="246985" cy="248898"/>
            </a:xfrm>
            <a:custGeom>
              <a:avLst/>
              <a:gdLst/>
              <a:ahLst/>
              <a:cxnLst>
                <a:cxn ang="0">
                  <a:pos x="1" y="42"/>
                </a:cxn>
                <a:cxn ang="0">
                  <a:pos x="1" y="40"/>
                </a:cxn>
                <a:cxn ang="0">
                  <a:pos x="14" y="41"/>
                </a:cxn>
                <a:cxn ang="0">
                  <a:pos x="30" y="19"/>
                </a:cxn>
                <a:cxn ang="0">
                  <a:pos x="17" y="8"/>
                </a:cxn>
                <a:cxn ang="0">
                  <a:pos x="9" y="14"/>
                </a:cxn>
                <a:cxn ang="0">
                  <a:pos x="9" y="19"/>
                </a:cxn>
                <a:cxn ang="0">
                  <a:pos x="18" y="39"/>
                </a:cxn>
                <a:cxn ang="0">
                  <a:pos x="4" y="24"/>
                </a:cxn>
                <a:cxn ang="0">
                  <a:pos x="4" y="9"/>
                </a:cxn>
                <a:cxn ang="0">
                  <a:pos x="17" y="0"/>
                </a:cxn>
                <a:cxn ang="0">
                  <a:pos x="37" y="16"/>
                </a:cxn>
                <a:cxn ang="0">
                  <a:pos x="30" y="19"/>
                </a:cxn>
                <a:cxn ang="0">
                  <a:pos x="6" y="58"/>
                </a:cxn>
                <a:cxn ang="0">
                  <a:pos x="5" y="56"/>
                </a:cxn>
                <a:cxn ang="0">
                  <a:pos x="16" y="46"/>
                </a:cxn>
                <a:cxn ang="0">
                  <a:pos x="7" y="58"/>
                </a:cxn>
                <a:cxn ang="0">
                  <a:pos x="22" y="63"/>
                </a:cxn>
                <a:cxn ang="0">
                  <a:pos x="20" y="49"/>
                </a:cxn>
                <a:cxn ang="0">
                  <a:pos x="23" y="49"/>
                </a:cxn>
                <a:cxn ang="0">
                  <a:pos x="59" y="54"/>
                </a:cxn>
                <a:cxn ang="0">
                  <a:pos x="46" y="62"/>
                </a:cxn>
                <a:cxn ang="0">
                  <a:pos x="25" y="46"/>
                </a:cxn>
                <a:cxn ang="0">
                  <a:pos x="33" y="43"/>
                </a:cxn>
                <a:cxn ang="0">
                  <a:pos x="48" y="54"/>
                </a:cxn>
                <a:cxn ang="0">
                  <a:pos x="55" y="46"/>
                </a:cxn>
                <a:cxn ang="0">
                  <a:pos x="44" y="33"/>
                </a:cxn>
                <a:cxn ang="0">
                  <a:pos x="46" y="25"/>
                </a:cxn>
                <a:cxn ang="0">
                  <a:pos x="62" y="46"/>
                </a:cxn>
                <a:cxn ang="0">
                  <a:pos x="42" y="13"/>
                </a:cxn>
                <a:cxn ang="0">
                  <a:pos x="40" y="13"/>
                </a:cxn>
                <a:cxn ang="0">
                  <a:pos x="41" y="0"/>
                </a:cxn>
                <a:cxn ang="0">
                  <a:pos x="42" y="13"/>
                </a:cxn>
                <a:cxn ang="0">
                  <a:pos x="47" y="17"/>
                </a:cxn>
                <a:cxn ang="0">
                  <a:pos x="46" y="15"/>
                </a:cxn>
                <a:cxn ang="0">
                  <a:pos x="58" y="5"/>
                </a:cxn>
                <a:cxn ang="0">
                  <a:pos x="48" y="16"/>
                </a:cxn>
                <a:cxn ang="0">
                  <a:pos x="50" y="23"/>
                </a:cxn>
                <a:cxn ang="0">
                  <a:pos x="50" y="20"/>
                </a:cxn>
                <a:cxn ang="0">
                  <a:pos x="63" y="22"/>
                </a:cxn>
              </a:cxnLst>
              <a:rect l="0" t="0" r="r" b="b"/>
              <a:pathLst>
                <a:path w="63" h="63">
                  <a:moveTo>
                    <a:pt x="13" y="42"/>
                  </a:moveTo>
                  <a:cubicBezTo>
                    <a:pt x="1" y="42"/>
                    <a:pt x="1" y="42"/>
                    <a:pt x="1" y="42"/>
                  </a:cubicBezTo>
                  <a:cubicBezTo>
                    <a:pt x="0" y="42"/>
                    <a:pt x="0" y="42"/>
                    <a:pt x="0" y="41"/>
                  </a:cubicBezTo>
                  <a:cubicBezTo>
                    <a:pt x="0" y="40"/>
                    <a:pt x="0" y="40"/>
                    <a:pt x="1" y="40"/>
                  </a:cubicBezTo>
                  <a:cubicBezTo>
                    <a:pt x="13" y="40"/>
                    <a:pt x="13" y="40"/>
                    <a:pt x="13" y="40"/>
                  </a:cubicBezTo>
                  <a:cubicBezTo>
                    <a:pt x="14" y="40"/>
                    <a:pt x="14" y="40"/>
                    <a:pt x="14" y="41"/>
                  </a:cubicBezTo>
                  <a:cubicBezTo>
                    <a:pt x="14" y="42"/>
                    <a:pt x="14" y="42"/>
                    <a:pt x="13" y="42"/>
                  </a:cubicBezTo>
                  <a:close/>
                  <a:moveTo>
                    <a:pt x="30" y="19"/>
                  </a:moveTo>
                  <a:cubicBezTo>
                    <a:pt x="19" y="9"/>
                    <a:pt x="19" y="9"/>
                    <a:pt x="19" y="9"/>
                  </a:cubicBezTo>
                  <a:cubicBezTo>
                    <a:pt x="19" y="8"/>
                    <a:pt x="18" y="8"/>
                    <a:pt x="17" y="8"/>
                  </a:cubicBezTo>
                  <a:cubicBezTo>
                    <a:pt x="16" y="8"/>
                    <a:pt x="15" y="8"/>
                    <a:pt x="14" y="9"/>
                  </a:cubicBezTo>
                  <a:cubicBezTo>
                    <a:pt x="9" y="14"/>
                    <a:pt x="9" y="14"/>
                    <a:pt x="9" y="14"/>
                  </a:cubicBezTo>
                  <a:cubicBezTo>
                    <a:pt x="8" y="15"/>
                    <a:pt x="8" y="16"/>
                    <a:pt x="8" y="17"/>
                  </a:cubicBezTo>
                  <a:cubicBezTo>
                    <a:pt x="8" y="18"/>
                    <a:pt x="8" y="19"/>
                    <a:pt x="9" y="19"/>
                  </a:cubicBezTo>
                  <a:cubicBezTo>
                    <a:pt x="19" y="30"/>
                    <a:pt x="19" y="30"/>
                    <a:pt x="19" y="30"/>
                  </a:cubicBezTo>
                  <a:cubicBezTo>
                    <a:pt x="18" y="39"/>
                    <a:pt x="18" y="39"/>
                    <a:pt x="18" y="39"/>
                  </a:cubicBezTo>
                  <a:cubicBezTo>
                    <a:pt x="18" y="38"/>
                    <a:pt x="17" y="38"/>
                    <a:pt x="16" y="37"/>
                  </a:cubicBezTo>
                  <a:cubicBezTo>
                    <a:pt x="4" y="24"/>
                    <a:pt x="4" y="24"/>
                    <a:pt x="4" y="24"/>
                  </a:cubicBezTo>
                  <a:cubicBezTo>
                    <a:pt x="2" y="22"/>
                    <a:pt x="0" y="20"/>
                    <a:pt x="0" y="17"/>
                  </a:cubicBezTo>
                  <a:cubicBezTo>
                    <a:pt x="0" y="14"/>
                    <a:pt x="2" y="11"/>
                    <a:pt x="4" y="9"/>
                  </a:cubicBezTo>
                  <a:cubicBezTo>
                    <a:pt x="9" y="3"/>
                    <a:pt x="9" y="3"/>
                    <a:pt x="9" y="3"/>
                  </a:cubicBezTo>
                  <a:cubicBezTo>
                    <a:pt x="11" y="1"/>
                    <a:pt x="14" y="0"/>
                    <a:pt x="17" y="0"/>
                  </a:cubicBezTo>
                  <a:cubicBezTo>
                    <a:pt x="20" y="0"/>
                    <a:pt x="23" y="1"/>
                    <a:pt x="25" y="4"/>
                  </a:cubicBezTo>
                  <a:cubicBezTo>
                    <a:pt x="37" y="16"/>
                    <a:pt x="37" y="16"/>
                    <a:pt x="37" y="16"/>
                  </a:cubicBezTo>
                  <a:cubicBezTo>
                    <a:pt x="38" y="17"/>
                    <a:pt x="38" y="18"/>
                    <a:pt x="39" y="18"/>
                  </a:cubicBezTo>
                  <a:lnTo>
                    <a:pt x="30" y="19"/>
                  </a:lnTo>
                  <a:close/>
                  <a:moveTo>
                    <a:pt x="7" y="58"/>
                  </a:moveTo>
                  <a:cubicBezTo>
                    <a:pt x="6" y="58"/>
                    <a:pt x="6" y="58"/>
                    <a:pt x="6" y="58"/>
                  </a:cubicBezTo>
                  <a:cubicBezTo>
                    <a:pt x="6" y="58"/>
                    <a:pt x="5" y="58"/>
                    <a:pt x="5" y="58"/>
                  </a:cubicBezTo>
                  <a:cubicBezTo>
                    <a:pt x="5" y="57"/>
                    <a:pt x="5" y="56"/>
                    <a:pt x="5" y="56"/>
                  </a:cubicBezTo>
                  <a:cubicBezTo>
                    <a:pt x="15" y="46"/>
                    <a:pt x="15" y="46"/>
                    <a:pt x="15" y="46"/>
                  </a:cubicBezTo>
                  <a:cubicBezTo>
                    <a:pt x="15" y="46"/>
                    <a:pt x="16" y="46"/>
                    <a:pt x="16" y="46"/>
                  </a:cubicBezTo>
                  <a:cubicBezTo>
                    <a:pt x="17" y="47"/>
                    <a:pt x="17" y="47"/>
                    <a:pt x="16" y="48"/>
                  </a:cubicBezTo>
                  <a:lnTo>
                    <a:pt x="7" y="58"/>
                  </a:lnTo>
                  <a:close/>
                  <a:moveTo>
                    <a:pt x="23" y="62"/>
                  </a:moveTo>
                  <a:cubicBezTo>
                    <a:pt x="23" y="62"/>
                    <a:pt x="22" y="63"/>
                    <a:pt x="22" y="63"/>
                  </a:cubicBezTo>
                  <a:cubicBezTo>
                    <a:pt x="21" y="63"/>
                    <a:pt x="20" y="62"/>
                    <a:pt x="20" y="62"/>
                  </a:cubicBezTo>
                  <a:cubicBezTo>
                    <a:pt x="20" y="49"/>
                    <a:pt x="20" y="49"/>
                    <a:pt x="20" y="49"/>
                  </a:cubicBezTo>
                  <a:cubicBezTo>
                    <a:pt x="20" y="49"/>
                    <a:pt x="21" y="48"/>
                    <a:pt x="22" y="48"/>
                  </a:cubicBezTo>
                  <a:cubicBezTo>
                    <a:pt x="22" y="48"/>
                    <a:pt x="23" y="49"/>
                    <a:pt x="23" y="49"/>
                  </a:cubicBezTo>
                  <a:lnTo>
                    <a:pt x="23" y="62"/>
                  </a:lnTo>
                  <a:close/>
                  <a:moveTo>
                    <a:pt x="59" y="54"/>
                  </a:moveTo>
                  <a:cubicBezTo>
                    <a:pt x="54" y="59"/>
                    <a:pt x="54" y="59"/>
                    <a:pt x="54" y="59"/>
                  </a:cubicBezTo>
                  <a:cubicBezTo>
                    <a:pt x="51" y="61"/>
                    <a:pt x="49" y="62"/>
                    <a:pt x="46" y="62"/>
                  </a:cubicBezTo>
                  <a:cubicBezTo>
                    <a:pt x="43" y="62"/>
                    <a:pt x="40" y="61"/>
                    <a:pt x="38" y="59"/>
                  </a:cubicBezTo>
                  <a:cubicBezTo>
                    <a:pt x="25" y="46"/>
                    <a:pt x="25" y="46"/>
                    <a:pt x="25" y="46"/>
                  </a:cubicBezTo>
                  <a:cubicBezTo>
                    <a:pt x="25" y="46"/>
                    <a:pt x="24" y="45"/>
                    <a:pt x="24" y="44"/>
                  </a:cubicBezTo>
                  <a:cubicBezTo>
                    <a:pt x="33" y="43"/>
                    <a:pt x="33" y="43"/>
                    <a:pt x="33" y="43"/>
                  </a:cubicBezTo>
                  <a:cubicBezTo>
                    <a:pt x="43" y="54"/>
                    <a:pt x="43" y="54"/>
                    <a:pt x="43" y="54"/>
                  </a:cubicBezTo>
                  <a:cubicBezTo>
                    <a:pt x="45" y="55"/>
                    <a:pt x="47" y="55"/>
                    <a:pt x="48" y="54"/>
                  </a:cubicBezTo>
                  <a:cubicBezTo>
                    <a:pt x="54" y="48"/>
                    <a:pt x="54" y="48"/>
                    <a:pt x="54" y="48"/>
                  </a:cubicBezTo>
                  <a:cubicBezTo>
                    <a:pt x="55" y="48"/>
                    <a:pt x="55" y="47"/>
                    <a:pt x="55" y="46"/>
                  </a:cubicBezTo>
                  <a:cubicBezTo>
                    <a:pt x="55" y="45"/>
                    <a:pt x="55" y="44"/>
                    <a:pt x="54" y="43"/>
                  </a:cubicBezTo>
                  <a:cubicBezTo>
                    <a:pt x="44" y="33"/>
                    <a:pt x="44" y="33"/>
                    <a:pt x="44" y="33"/>
                  </a:cubicBezTo>
                  <a:cubicBezTo>
                    <a:pt x="44" y="24"/>
                    <a:pt x="44" y="24"/>
                    <a:pt x="44" y="24"/>
                  </a:cubicBezTo>
                  <a:cubicBezTo>
                    <a:pt x="45" y="24"/>
                    <a:pt x="46" y="25"/>
                    <a:pt x="46" y="25"/>
                  </a:cubicBezTo>
                  <a:cubicBezTo>
                    <a:pt x="59" y="38"/>
                    <a:pt x="59" y="38"/>
                    <a:pt x="59" y="38"/>
                  </a:cubicBezTo>
                  <a:cubicBezTo>
                    <a:pt x="61" y="40"/>
                    <a:pt x="62" y="43"/>
                    <a:pt x="62" y="46"/>
                  </a:cubicBezTo>
                  <a:cubicBezTo>
                    <a:pt x="62" y="49"/>
                    <a:pt x="61" y="52"/>
                    <a:pt x="59" y="54"/>
                  </a:cubicBezTo>
                  <a:close/>
                  <a:moveTo>
                    <a:pt x="42" y="13"/>
                  </a:moveTo>
                  <a:cubicBezTo>
                    <a:pt x="42" y="14"/>
                    <a:pt x="42" y="14"/>
                    <a:pt x="41" y="14"/>
                  </a:cubicBezTo>
                  <a:cubicBezTo>
                    <a:pt x="40" y="14"/>
                    <a:pt x="40" y="14"/>
                    <a:pt x="40" y="13"/>
                  </a:cubicBezTo>
                  <a:cubicBezTo>
                    <a:pt x="40" y="1"/>
                    <a:pt x="40" y="1"/>
                    <a:pt x="40" y="1"/>
                  </a:cubicBezTo>
                  <a:cubicBezTo>
                    <a:pt x="40" y="0"/>
                    <a:pt x="40" y="0"/>
                    <a:pt x="41" y="0"/>
                  </a:cubicBezTo>
                  <a:cubicBezTo>
                    <a:pt x="42" y="0"/>
                    <a:pt x="42" y="0"/>
                    <a:pt x="42" y="1"/>
                  </a:cubicBezTo>
                  <a:lnTo>
                    <a:pt x="42" y="13"/>
                  </a:lnTo>
                  <a:close/>
                  <a:moveTo>
                    <a:pt x="48" y="16"/>
                  </a:moveTo>
                  <a:cubicBezTo>
                    <a:pt x="48" y="17"/>
                    <a:pt x="47" y="17"/>
                    <a:pt x="47" y="17"/>
                  </a:cubicBezTo>
                  <a:cubicBezTo>
                    <a:pt x="47" y="17"/>
                    <a:pt x="47" y="17"/>
                    <a:pt x="46" y="16"/>
                  </a:cubicBezTo>
                  <a:cubicBezTo>
                    <a:pt x="46" y="16"/>
                    <a:pt x="46" y="15"/>
                    <a:pt x="46" y="15"/>
                  </a:cubicBezTo>
                  <a:cubicBezTo>
                    <a:pt x="56" y="5"/>
                    <a:pt x="56" y="5"/>
                    <a:pt x="56" y="5"/>
                  </a:cubicBezTo>
                  <a:cubicBezTo>
                    <a:pt x="56" y="4"/>
                    <a:pt x="57" y="4"/>
                    <a:pt x="58" y="5"/>
                  </a:cubicBezTo>
                  <a:cubicBezTo>
                    <a:pt x="58" y="5"/>
                    <a:pt x="58" y="6"/>
                    <a:pt x="58" y="7"/>
                  </a:cubicBezTo>
                  <a:lnTo>
                    <a:pt x="48" y="16"/>
                  </a:lnTo>
                  <a:close/>
                  <a:moveTo>
                    <a:pt x="62" y="23"/>
                  </a:moveTo>
                  <a:cubicBezTo>
                    <a:pt x="50" y="23"/>
                    <a:pt x="50" y="23"/>
                    <a:pt x="50" y="23"/>
                  </a:cubicBezTo>
                  <a:cubicBezTo>
                    <a:pt x="49" y="23"/>
                    <a:pt x="48" y="22"/>
                    <a:pt x="48" y="22"/>
                  </a:cubicBezTo>
                  <a:cubicBezTo>
                    <a:pt x="48" y="21"/>
                    <a:pt x="49" y="20"/>
                    <a:pt x="50" y="20"/>
                  </a:cubicBezTo>
                  <a:cubicBezTo>
                    <a:pt x="62" y="20"/>
                    <a:pt x="62" y="20"/>
                    <a:pt x="62" y="20"/>
                  </a:cubicBezTo>
                  <a:cubicBezTo>
                    <a:pt x="62" y="20"/>
                    <a:pt x="63" y="21"/>
                    <a:pt x="63" y="22"/>
                  </a:cubicBezTo>
                  <a:cubicBezTo>
                    <a:pt x="63" y="22"/>
                    <a:pt x="62" y="23"/>
                    <a:pt x="62" y="23"/>
                  </a:cubicBezTo>
                  <a:close/>
                </a:path>
              </a:pathLst>
            </a:custGeom>
            <a:solidFill>
              <a:srgbClr val="FFFFFF"/>
            </a:solid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cs typeface="微软雅黑" panose="020B0503020204020204" charset="-122"/>
              </a:endParaRPr>
            </a:p>
          </p:txBody>
        </p:sp>
        <p:sp>
          <p:nvSpPr>
            <p:cNvPr id="42" name="TextBox 387"/>
            <p:cNvSpPr txBox="1"/>
            <p:nvPr/>
          </p:nvSpPr>
          <p:spPr>
            <a:xfrm>
              <a:off x="8031903" y="3789618"/>
              <a:ext cx="1985084"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黑客和间谍入侵</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43" name="TextBox 387"/>
            <p:cNvSpPr txBox="1"/>
            <p:nvPr/>
          </p:nvSpPr>
          <p:spPr>
            <a:xfrm>
              <a:off x="8309672" y="4238625"/>
              <a:ext cx="1429547" cy="441663"/>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僵木蠕入侵</a:t>
              </a:r>
              <a:endParaRPr lang="id-ID" altLang="zh-CN"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44" name="TextBox 387"/>
            <p:cNvSpPr txBox="1"/>
            <p:nvPr/>
          </p:nvSpPr>
          <p:spPr>
            <a:xfrm>
              <a:off x="8215255" y="4613136"/>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业务交互入侵</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cxnSp>
          <p:nvCxnSpPr>
            <p:cNvPr id="46" name="直线连接符 45"/>
            <p:cNvCxnSpPr/>
            <p:nvPr/>
          </p:nvCxnSpPr>
          <p:spPr>
            <a:xfrm>
              <a:off x="8148651" y="4251246"/>
              <a:ext cx="17542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线连接符 46"/>
            <p:cNvCxnSpPr/>
            <p:nvPr/>
          </p:nvCxnSpPr>
          <p:spPr>
            <a:xfrm>
              <a:off x="8148651" y="4609002"/>
              <a:ext cx="17542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线连接符 47"/>
            <p:cNvCxnSpPr/>
            <p:nvPr/>
          </p:nvCxnSpPr>
          <p:spPr>
            <a:xfrm>
              <a:off x="8148651" y="4967367"/>
              <a:ext cx="17542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387"/>
            <p:cNvSpPr txBox="1"/>
            <p:nvPr/>
          </p:nvSpPr>
          <p:spPr>
            <a:xfrm>
              <a:off x="2720254" y="1737105"/>
              <a:ext cx="1646156" cy="441663"/>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主动恶意泄密</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50" name="TextBox 387"/>
            <p:cNvSpPr txBox="1"/>
            <p:nvPr/>
          </p:nvSpPr>
          <p:spPr>
            <a:xfrm>
              <a:off x="4366346" y="1727628"/>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无意被动泄密</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51" name="TextBox 387"/>
            <p:cNvSpPr txBox="1"/>
            <p:nvPr/>
          </p:nvSpPr>
          <p:spPr>
            <a:xfrm>
              <a:off x="2676731" y="2139257"/>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竞争对手窃密</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52" name="TextBox 387"/>
            <p:cNvSpPr txBox="1"/>
            <p:nvPr/>
          </p:nvSpPr>
          <p:spPr>
            <a:xfrm>
              <a:off x="4329291" y="2139257"/>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权限失控泄密</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53" name="TextBox 387"/>
            <p:cNvSpPr txBox="1"/>
            <p:nvPr/>
          </p:nvSpPr>
          <p:spPr>
            <a:xfrm>
              <a:off x="2658677" y="2533857"/>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设备维修丢失</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55" name="TextBox 387"/>
            <p:cNvSpPr txBox="1"/>
            <p:nvPr/>
          </p:nvSpPr>
          <p:spPr>
            <a:xfrm>
              <a:off x="4329291" y="2571348"/>
              <a:ext cx="1754252" cy="461628"/>
            </a:xfrm>
            <a:prstGeom prst="rect">
              <a:avLst/>
            </a:prstGeom>
            <a:noFill/>
          </p:spPr>
          <p:txBody>
            <a:bodyPr wrap="none" lIns="182843" tIns="91422" rIns="182843" bIns="91422" rtlCol="0">
              <a:spAutoFit/>
            </a:bodyPr>
            <a:lstStyle/>
            <a:p>
              <a:pPr algn="ctr"/>
              <a:r>
                <a:rPr lang="zh-CN" altLang="en-US" dirty="0">
                  <a:solidFill>
                    <a:schemeClr val="accent5"/>
                  </a:solidFill>
                  <a:latin typeface="微软雅黑" panose="020B0503020204020204" charset="-122"/>
                  <a:ea typeface="微软雅黑" panose="020B0503020204020204" charset="-122"/>
                  <a:cs typeface="微软雅黑" panose="020B0503020204020204" charset="-122"/>
                </a:rPr>
                <a:t>信息发布失控</a:t>
              </a:r>
              <a:endParaRPr lang="id-ID" dirty="0">
                <a:solidFill>
                  <a:schemeClr val="accent5"/>
                </a:solidFill>
                <a:latin typeface="微软雅黑" panose="020B0503020204020204" charset="-122"/>
                <a:ea typeface="微软雅黑" panose="020B0503020204020204" charset="-122"/>
                <a:cs typeface="微软雅黑" panose="020B0503020204020204" charset="-122"/>
              </a:endParaRPr>
            </a:p>
          </p:txBody>
        </p:sp>
        <p:grpSp>
          <p:nvGrpSpPr>
            <p:cNvPr id="56" name="Group 2"/>
            <p:cNvGrpSpPr/>
            <p:nvPr/>
          </p:nvGrpSpPr>
          <p:grpSpPr>
            <a:xfrm>
              <a:off x="1750081" y="4221474"/>
              <a:ext cx="4960770" cy="1774467"/>
              <a:chOff x="6420323" y="2550227"/>
              <a:chExt cx="4941784" cy="2533160"/>
            </a:xfrm>
            <a:solidFill>
              <a:schemeClr val="bg1">
                <a:lumMod val="65000"/>
              </a:schemeClr>
            </a:solidFill>
          </p:grpSpPr>
          <p:sp>
            <p:nvSpPr>
              <p:cNvPr id="69" name="Freeform 2"/>
              <p:cNvSpPr>
                <a:spLocks noChangeArrowheads="1"/>
              </p:cNvSpPr>
              <p:nvPr/>
            </p:nvSpPr>
            <p:spPr bwMode="auto">
              <a:xfrm>
                <a:off x="7626100" y="2550227"/>
                <a:ext cx="134789" cy="134789"/>
              </a:xfrm>
              <a:custGeom>
                <a:avLst/>
                <a:gdLst>
                  <a:gd name="T0" fmla="*/ 187 w 407"/>
                  <a:gd name="T1" fmla="*/ 406 h 407"/>
                  <a:gd name="T2" fmla="*/ 187 w 407"/>
                  <a:gd name="T3" fmla="*/ 406 h 407"/>
                  <a:gd name="T4" fmla="*/ 0 w 407"/>
                  <a:gd name="T5" fmla="*/ 187 h 407"/>
                  <a:gd name="T6" fmla="*/ 187 w 407"/>
                  <a:gd name="T7" fmla="*/ 0 h 407"/>
                  <a:gd name="T8" fmla="*/ 406 w 407"/>
                  <a:gd name="T9" fmla="*/ 187 h 407"/>
                  <a:gd name="T10" fmla="*/ 187 w 407"/>
                  <a:gd name="T11" fmla="*/ 406 h 407"/>
                </a:gdLst>
                <a:ahLst/>
                <a:cxnLst>
                  <a:cxn ang="0">
                    <a:pos x="T0" y="T1"/>
                  </a:cxn>
                  <a:cxn ang="0">
                    <a:pos x="T2" y="T3"/>
                  </a:cxn>
                  <a:cxn ang="0">
                    <a:pos x="T4" y="T5"/>
                  </a:cxn>
                  <a:cxn ang="0">
                    <a:pos x="T6" y="T7"/>
                  </a:cxn>
                  <a:cxn ang="0">
                    <a:pos x="T8" y="T9"/>
                  </a:cxn>
                  <a:cxn ang="0">
                    <a:pos x="T10" y="T11"/>
                  </a:cxn>
                </a:cxnLst>
                <a:rect l="0" t="0" r="r" b="b"/>
                <a:pathLst>
                  <a:path w="407" h="407">
                    <a:moveTo>
                      <a:pt x="187" y="406"/>
                    </a:moveTo>
                    <a:lnTo>
                      <a:pt x="187" y="406"/>
                    </a:lnTo>
                    <a:cubicBezTo>
                      <a:pt x="94" y="406"/>
                      <a:pt x="0" y="312"/>
                      <a:pt x="0" y="187"/>
                    </a:cubicBezTo>
                    <a:cubicBezTo>
                      <a:pt x="0" y="93"/>
                      <a:pt x="94" y="0"/>
                      <a:pt x="187" y="0"/>
                    </a:cubicBezTo>
                    <a:cubicBezTo>
                      <a:pt x="312" y="0"/>
                      <a:pt x="406" y="93"/>
                      <a:pt x="406" y="187"/>
                    </a:cubicBezTo>
                    <a:cubicBezTo>
                      <a:pt x="406" y="312"/>
                      <a:pt x="312" y="406"/>
                      <a:pt x="187" y="4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0" name="Freeform 3"/>
              <p:cNvSpPr>
                <a:spLocks noChangeArrowheads="1"/>
              </p:cNvSpPr>
              <p:nvPr/>
            </p:nvSpPr>
            <p:spPr bwMode="auto">
              <a:xfrm>
                <a:off x="7626100" y="4947132"/>
                <a:ext cx="134789" cy="136255"/>
              </a:xfrm>
              <a:custGeom>
                <a:avLst/>
                <a:gdLst>
                  <a:gd name="T0" fmla="*/ 187 w 407"/>
                  <a:gd name="T1" fmla="*/ 407 h 408"/>
                  <a:gd name="T2" fmla="*/ 187 w 407"/>
                  <a:gd name="T3" fmla="*/ 407 h 408"/>
                  <a:gd name="T4" fmla="*/ 0 w 407"/>
                  <a:gd name="T5" fmla="*/ 219 h 408"/>
                  <a:gd name="T6" fmla="*/ 187 w 407"/>
                  <a:gd name="T7" fmla="*/ 0 h 408"/>
                  <a:gd name="T8" fmla="*/ 406 w 407"/>
                  <a:gd name="T9" fmla="*/ 219 h 408"/>
                  <a:gd name="T10" fmla="*/ 187 w 407"/>
                  <a:gd name="T11" fmla="*/ 407 h 408"/>
                </a:gdLst>
                <a:ahLst/>
                <a:cxnLst>
                  <a:cxn ang="0">
                    <a:pos x="T0" y="T1"/>
                  </a:cxn>
                  <a:cxn ang="0">
                    <a:pos x="T2" y="T3"/>
                  </a:cxn>
                  <a:cxn ang="0">
                    <a:pos x="T4" y="T5"/>
                  </a:cxn>
                  <a:cxn ang="0">
                    <a:pos x="T6" y="T7"/>
                  </a:cxn>
                  <a:cxn ang="0">
                    <a:pos x="T8" y="T9"/>
                  </a:cxn>
                  <a:cxn ang="0">
                    <a:pos x="T10" y="T11"/>
                  </a:cxn>
                </a:cxnLst>
                <a:rect l="0" t="0" r="r" b="b"/>
                <a:pathLst>
                  <a:path w="407" h="408">
                    <a:moveTo>
                      <a:pt x="187" y="407"/>
                    </a:moveTo>
                    <a:lnTo>
                      <a:pt x="187" y="407"/>
                    </a:lnTo>
                    <a:cubicBezTo>
                      <a:pt x="94" y="407"/>
                      <a:pt x="0" y="313"/>
                      <a:pt x="0" y="219"/>
                    </a:cubicBezTo>
                    <a:cubicBezTo>
                      <a:pt x="0" y="94"/>
                      <a:pt x="94" y="0"/>
                      <a:pt x="187" y="0"/>
                    </a:cubicBezTo>
                    <a:cubicBezTo>
                      <a:pt x="312" y="0"/>
                      <a:pt x="406" y="94"/>
                      <a:pt x="406" y="219"/>
                    </a:cubicBezTo>
                    <a:cubicBezTo>
                      <a:pt x="406" y="313"/>
                      <a:pt x="312" y="407"/>
                      <a:pt x="187" y="40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1" name="Freeform 4"/>
              <p:cNvSpPr>
                <a:spLocks noChangeArrowheads="1"/>
              </p:cNvSpPr>
              <p:nvPr/>
            </p:nvSpPr>
            <p:spPr bwMode="auto">
              <a:xfrm>
                <a:off x="8820158" y="3754540"/>
                <a:ext cx="134789" cy="124534"/>
              </a:xfrm>
              <a:custGeom>
                <a:avLst/>
                <a:gdLst>
                  <a:gd name="T0" fmla="*/ 0 w 406"/>
                  <a:gd name="T1" fmla="*/ 187 h 375"/>
                  <a:gd name="T2" fmla="*/ 0 w 406"/>
                  <a:gd name="T3" fmla="*/ 187 h 375"/>
                  <a:gd name="T4" fmla="*/ 218 w 406"/>
                  <a:gd name="T5" fmla="*/ 0 h 375"/>
                  <a:gd name="T6" fmla="*/ 405 w 406"/>
                  <a:gd name="T7" fmla="*/ 187 h 375"/>
                  <a:gd name="T8" fmla="*/ 218 w 406"/>
                  <a:gd name="T9" fmla="*/ 374 h 375"/>
                  <a:gd name="T10" fmla="*/ 0 w 406"/>
                  <a:gd name="T11" fmla="*/ 187 h 375"/>
                </a:gdLst>
                <a:ahLst/>
                <a:cxnLst>
                  <a:cxn ang="0">
                    <a:pos x="T0" y="T1"/>
                  </a:cxn>
                  <a:cxn ang="0">
                    <a:pos x="T2" y="T3"/>
                  </a:cxn>
                  <a:cxn ang="0">
                    <a:pos x="T4" y="T5"/>
                  </a:cxn>
                  <a:cxn ang="0">
                    <a:pos x="T6" y="T7"/>
                  </a:cxn>
                  <a:cxn ang="0">
                    <a:pos x="T8" y="T9"/>
                  </a:cxn>
                  <a:cxn ang="0">
                    <a:pos x="T10" y="T11"/>
                  </a:cxn>
                </a:cxnLst>
                <a:rect l="0" t="0" r="r" b="b"/>
                <a:pathLst>
                  <a:path w="406" h="375">
                    <a:moveTo>
                      <a:pt x="0" y="187"/>
                    </a:moveTo>
                    <a:lnTo>
                      <a:pt x="0" y="187"/>
                    </a:lnTo>
                    <a:cubicBezTo>
                      <a:pt x="0" y="62"/>
                      <a:pt x="93" y="0"/>
                      <a:pt x="218" y="0"/>
                    </a:cubicBezTo>
                    <a:cubicBezTo>
                      <a:pt x="311" y="0"/>
                      <a:pt x="405" y="62"/>
                      <a:pt x="405" y="187"/>
                    </a:cubicBezTo>
                    <a:cubicBezTo>
                      <a:pt x="405" y="280"/>
                      <a:pt x="311" y="374"/>
                      <a:pt x="218" y="374"/>
                    </a:cubicBezTo>
                    <a:cubicBezTo>
                      <a:pt x="93" y="374"/>
                      <a:pt x="0" y="280"/>
                      <a:pt x="0"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2" name="Freeform 5"/>
              <p:cNvSpPr>
                <a:spLocks noChangeArrowheads="1"/>
              </p:cNvSpPr>
              <p:nvPr/>
            </p:nvSpPr>
            <p:spPr bwMode="auto">
              <a:xfrm>
                <a:off x="6420323" y="3754540"/>
                <a:ext cx="134789" cy="124534"/>
              </a:xfrm>
              <a:custGeom>
                <a:avLst/>
                <a:gdLst>
                  <a:gd name="T0" fmla="*/ 0 w 407"/>
                  <a:gd name="T1" fmla="*/ 187 h 375"/>
                  <a:gd name="T2" fmla="*/ 0 w 407"/>
                  <a:gd name="T3" fmla="*/ 187 h 375"/>
                  <a:gd name="T4" fmla="*/ 219 w 407"/>
                  <a:gd name="T5" fmla="*/ 0 h 375"/>
                  <a:gd name="T6" fmla="*/ 406 w 407"/>
                  <a:gd name="T7" fmla="*/ 187 h 375"/>
                  <a:gd name="T8" fmla="*/ 219 w 407"/>
                  <a:gd name="T9" fmla="*/ 374 h 375"/>
                  <a:gd name="T10" fmla="*/ 0 w 407"/>
                  <a:gd name="T11" fmla="*/ 187 h 375"/>
                </a:gdLst>
                <a:ahLst/>
                <a:cxnLst>
                  <a:cxn ang="0">
                    <a:pos x="T0" y="T1"/>
                  </a:cxn>
                  <a:cxn ang="0">
                    <a:pos x="T2" y="T3"/>
                  </a:cxn>
                  <a:cxn ang="0">
                    <a:pos x="T4" y="T5"/>
                  </a:cxn>
                  <a:cxn ang="0">
                    <a:pos x="T6" y="T7"/>
                  </a:cxn>
                  <a:cxn ang="0">
                    <a:pos x="T8" y="T9"/>
                  </a:cxn>
                  <a:cxn ang="0">
                    <a:pos x="T10" y="T11"/>
                  </a:cxn>
                </a:cxnLst>
                <a:rect l="0" t="0" r="r" b="b"/>
                <a:pathLst>
                  <a:path w="407" h="375">
                    <a:moveTo>
                      <a:pt x="0" y="187"/>
                    </a:moveTo>
                    <a:lnTo>
                      <a:pt x="0" y="187"/>
                    </a:lnTo>
                    <a:cubicBezTo>
                      <a:pt x="0" y="62"/>
                      <a:pt x="94" y="0"/>
                      <a:pt x="219" y="0"/>
                    </a:cubicBezTo>
                    <a:cubicBezTo>
                      <a:pt x="312" y="0"/>
                      <a:pt x="406" y="62"/>
                      <a:pt x="406" y="187"/>
                    </a:cubicBezTo>
                    <a:cubicBezTo>
                      <a:pt x="406" y="280"/>
                      <a:pt x="312" y="374"/>
                      <a:pt x="219" y="374"/>
                    </a:cubicBezTo>
                    <a:cubicBezTo>
                      <a:pt x="94" y="374"/>
                      <a:pt x="0" y="280"/>
                      <a:pt x="0"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3" name="Freeform 6"/>
              <p:cNvSpPr>
                <a:spLocks noChangeArrowheads="1"/>
              </p:cNvSpPr>
              <p:nvPr/>
            </p:nvSpPr>
            <p:spPr bwMode="auto">
              <a:xfrm>
                <a:off x="6763157" y="4594043"/>
                <a:ext cx="146510" cy="145044"/>
              </a:xfrm>
              <a:custGeom>
                <a:avLst/>
                <a:gdLst>
                  <a:gd name="T0" fmla="*/ 94 w 439"/>
                  <a:gd name="T1" fmla="*/ 344 h 438"/>
                  <a:gd name="T2" fmla="*/ 94 w 439"/>
                  <a:gd name="T3" fmla="*/ 344 h 438"/>
                  <a:gd name="T4" fmla="*/ 94 w 439"/>
                  <a:gd name="T5" fmla="*/ 62 h 438"/>
                  <a:gd name="T6" fmla="*/ 375 w 439"/>
                  <a:gd name="T7" fmla="*/ 62 h 438"/>
                  <a:gd name="T8" fmla="*/ 375 w 439"/>
                  <a:gd name="T9" fmla="*/ 344 h 438"/>
                  <a:gd name="T10" fmla="*/ 94 w 439"/>
                  <a:gd name="T11" fmla="*/ 344 h 438"/>
                </a:gdLst>
                <a:ahLst/>
                <a:cxnLst>
                  <a:cxn ang="0">
                    <a:pos x="T0" y="T1"/>
                  </a:cxn>
                  <a:cxn ang="0">
                    <a:pos x="T2" y="T3"/>
                  </a:cxn>
                  <a:cxn ang="0">
                    <a:pos x="T4" y="T5"/>
                  </a:cxn>
                  <a:cxn ang="0">
                    <a:pos x="T6" y="T7"/>
                  </a:cxn>
                  <a:cxn ang="0">
                    <a:pos x="T8" y="T9"/>
                  </a:cxn>
                  <a:cxn ang="0">
                    <a:pos x="T10" y="T11"/>
                  </a:cxn>
                </a:cxnLst>
                <a:rect l="0" t="0" r="r" b="b"/>
                <a:pathLst>
                  <a:path w="439" h="438">
                    <a:moveTo>
                      <a:pt x="94" y="344"/>
                    </a:moveTo>
                    <a:lnTo>
                      <a:pt x="94" y="344"/>
                    </a:lnTo>
                    <a:cubicBezTo>
                      <a:pt x="0" y="281"/>
                      <a:pt x="0" y="156"/>
                      <a:pt x="94" y="62"/>
                    </a:cubicBezTo>
                    <a:cubicBezTo>
                      <a:pt x="156" y="0"/>
                      <a:pt x="281" y="0"/>
                      <a:pt x="375" y="62"/>
                    </a:cubicBezTo>
                    <a:cubicBezTo>
                      <a:pt x="438" y="156"/>
                      <a:pt x="438" y="281"/>
                      <a:pt x="375" y="344"/>
                    </a:cubicBezTo>
                    <a:cubicBezTo>
                      <a:pt x="281" y="437"/>
                      <a:pt x="156" y="437"/>
                      <a:pt x="94" y="3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4" name="Freeform 7"/>
              <p:cNvSpPr>
                <a:spLocks noChangeArrowheads="1"/>
              </p:cNvSpPr>
              <p:nvPr/>
            </p:nvSpPr>
            <p:spPr bwMode="auto">
              <a:xfrm>
                <a:off x="8467068" y="4594043"/>
                <a:ext cx="146510" cy="145044"/>
              </a:xfrm>
              <a:custGeom>
                <a:avLst/>
                <a:gdLst>
                  <a:gd name="T0" fmla="*/ 63 w 439"/>
                  <a:gd name="T1" fmla="*/ 62 h 438"/>
                  <a:gd name="T2" fmla="*/ 63 w 439"/>
                  <a:gd name="T3" fmla="*/ 62 h 438"/>
                  <a:gd name="T4" fmla="*/ 344 w 439"/>
                  <a:gd name="T5" fmla="*/ 62 h 438"/>
                  <a:gd name="T6" fmla="*/ 344 w 439"/>
                  <a:gd name="T7" fmla="*/ 344 h 438"/>
                  <a:gd name="T8" fmla="*/ 63 w 439"/>
                  <a:gd name="T9" fmla="*/ 344 h 438"/>
                  <a:gd name="T10" fmla="*/ 63 w 439"/>
                  <a:gd name="T11" fmla="*/ 62 h 438"/>
                </a:gdLst>
                <a:ahLst/>
                <a:cxnLst>
                  <a:cxn ang="0">
                    <a:pos x="T0" y="T1"/>
                  </a:cxn>
                  <a:cxn ang="0">
                    <a:pos x="T2" y="T3"/>
                  </a:cxn>
                  <a:cxn ang="0">
                    <a:pos x="T4" y="T5"/>
                  </a:cxn>
                  <a:cxn ang="0">
                    <a:pos x="T6" y="T7"/>
                  </a:cxn>
                  <a:cxn ang="0">
                    <a:pos x="T8" y="T9"/>
                  </a:cxn>
                  <a:cxn ang="0">
                    <a:pos x="T10" y="T11"/>
                  </a:cxn>
                </a:cxnLst>
                <a:rect l="0" t="0" r="r" b="b"/>
                <a:pathLst>
                  <a:path w="439" h="438">
                    <a:moveTo>
                      <a:pt x="63" y="62"/>
                    </a:moveTo>
                    <a:lnTo>
                      <a:pt x="63" y="62"/>
                    </a:lnTo>
                    <a:cubicBezTo>
                      <a:pt x="156" y="0"/>
                      <a:pt x="281" y="0"/>
                      <a:pt x="344" y="62"/>
                    </a:cubicBezTo>
                    <a:cubicBezTo>
                      <a:pt x="438" y="156"/>
                      <a:pt x="438" y="281"/>
                      <a:pt x="344" y="344"/>
                    </a:cubicBezTo>
                    <a:cubicBezTo>
                      <a:pt x="281" y="437"/>
                      <a:pt x="156" y="437"/>
                      <a:pt x="63" y="344"/>
                    </a:cubicBezTo>
                    <a:cubicBezTo>
                      <a:pt x="0" y="281"/>
                      <a:pt x="0" y="156"/>
                      <a:pt x="63"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5" name="Freeform 8"/>
              <p:cNvSpPr>
                <a:spLocks noChangeArrowheads="1"/>
              </p:cNvSpPr>
              <p:nvPr/>
            </p:nvSpPr>
            <p:spPr bwMode="auto">
              <a:xfrm>
                <a:off x="6763157" y="2891596"/>
                <a:ext cx="146510" cy="145044"/>
              </a:xfrm>
              <a:custGeom>
                <a:avLst/>
                <a:gdLst>
                  <a:gd name="T0" fmla="*/ 94 w 439"/>
                  <a:gd name="T1" fmla="*/ 93 h 438"/>
                  <a:gd name="T2" fmla="*/ 94 w 439"/>
                  <a:gd name="T3" fmla="*/ 93 h 438"/>
                  <a:gd name="T4" fmla="*/ 375 w 439"/>
                  <a:gd name="T5" fmla="*/ 93 h 438"/>
                  <a:gd name="T6" fmla="*/ 375 w 439"/>
                  <a:gd name="T7" fmla="*/ 375 h 438"/>
                  <a:gd name="T8" fmla="*/ 94 w 439"/>
                  <a:gd name="T9" fmla="*/ 375 h 438"/>
                  <a:gd name="T10" fmla="*/ 94 w 439"/>
                  <a:gd name="T11" fmla="*/ 93 h 438"/>
                </a:gdLst>
                <a:ahLst/>
                <a:cxnLst>
                  <a:cxn ang="0">
                    <a:pos x="T0" y="T1"/>
                  </a:cxn>
                  <a:cxn ang="0">
                    <a:pos x="T2" y="T3"/>
                  </a:cxn>
                  <a:cxn ang="0">
                    <a:pos x="T4" y="T5"/>
                  </a:cxn>
                  <a:cxn ang="0">
                    <a:pos x="T6" y="T7"/>
                  </a:cxn>
                  <a:cxn ang="0">
                    <a:pos x="T8" y="T9"/>
                  </a:cxn>
                  <a:cxn ang="0">
                    <a:pos x="T10" y="T11"/>
                  </a:cxn>
                </a:cxnLst>
                <a:rect l="0" t="0" r="r" b="b"/>
                <a:pathLst>
                  <a:path w="439" h="438">
                    <a:moveTo>
                      <a:pt x="94" y="93"/>
                    </a:moveTo>
                    <a:lnTo>
                      <a:pt x="94" y="93"/>
                    </a:lnTo>
                    <a:cubicBezTo>
                      <a:pt x="156" y="0"/>
                      <a:pt x="281" y="0"/>
                      <a:pt x="375" y="93"/>
                    </a:cubicBezTo>
                    <a:cubicBezTo>
                      <a:pt x="438" y="156"/>
                      <a:pt x="438" y="281"/>
                      <a:pt x="375" y="375"/>
                    </a:cubicBezTo>
                    <a:cubicBezTo>
                      <a:pt x="281" y="437"/>
                      <a:pt x="156" y="437"/>
                      <a:pt x="94" y="375"/>
                    </a:cubicBezTo>
                    <a:cubicBezTo>
                      <a:pt x="0" y="281"/>
                      <a:pt x="0" y="156"/>
                      <a:pt x="94"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6" name="Freeform 9"/>
              <p:cNvSpPr>
                <a:spLocks noChangeArrowheads="1"/>
              </p:cNvSpPr>
              <p:nvPr/>
            </p:nvSpPr>
            <p:spPr bwMode="auto">
              <a:xfrm>
                <a:off x="7158734" y="4853365"/>
                <a:ext cx="145045" cy="146510"/>
              </a:xfrm>
              <a:custGeom>
                <a:avLst/>
                <a:gdLst>
                  <a:gd name="T0" fmla="*/ 156 w 438"/>
                  <a:gd name="T1" fmla="*/ 406 h 439"/>
                  <a:gd name="T2" fmla="*/ 156 w 438"/>
                  <a:gd name="T3" fmla="*/ 406 h 439"/>
                  <a:gd name="T4" fmla="*/ 31 w 438"/>
                  <a:gd name="T5" fmla="*/ 125 h 439"/>
                  <a:gd name="T6" fmla="*/ 281 w 438"/>
                  <a:gd name="T7" fmla="*/ 31 h 439"/>
                  <a:gd name="T8" fmla="*/ 406 w 438"/>
                  <a:gd name="T9" fmla="*/ 281 h 439"/>
                  <a:gd name="T10" fmla="*/ 156 w 438"/>
                  <a:gd name="T11" fmla="*/ 406 h 439"/>
                </a:gdLst>
                <a:ahLst/>
                <a:cxnLst>
                  <a:cxn ang="0">
                    <a:pos x="T0" y="T1"/>
                  </a:cxn>
                  <a:cxn ang="0">
                    <a:pos x="T2" y="T3"/>
                  </a:cxn>
                  <a:cxn ang="0">
                    <a:pos x="T4" y="T5"/>
                  </a:cxn>
                  <a:cxn ang="0">
                    <a:pos x="T6" y="T7"/>
                  </a:cxn>
                  <a:cxn ang="0">
                    <a:pos x="T8" y="T9"/>
                  </a:cxn>
                  <a:cxn ang="0">
                    <a:pos x="T10" y="T11"/>
                  </a:cxn>
                </a:cxnLst>
                <a:rect l="0" t="0" r="r" b="b"/>
                <a:pathLst>
                  <a:path w="438" h="439">
                    <a:moveTo>
                      <a:pt x="156" y="406"/>
                    </a:moveTo>
                    <a:lnTo>
                      <a:pt x="156" y="406"/>
                    </a:lnTo>
                    <a:cubicBezTo>
                      <a:pt x="31" y="344"/>
                      <a:pt x="0" y="250"/>
                      <a:pt x="31" y="125"/>
                    </a:cubicBezTo>
                    <a:cubicBezTo>
                      <a:pt x="62" y="31"/>
                      <a:pt x="187" y="0"/>
                      <a:pt x="281" y="31"/>
                    </a:cubicBezTo>
                    <a:cubicBezTo>
                      <a:pt x="406" y="63"/>
                      <a:pt x="437" y="188"/>
                      <a:pt x="406" y="281"/>
                    </a:cubicBezTo>
                    <a:cubicBezTo>
                      <a:pt x="343" y="406"/>
                      <a:pt x="250" y="438"/>
                      <a:pt x="156" y="4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7" name="Freeform 10"/>
              <p:cNvSpPr>
                <a:spLocks noChangeArrowheads="1"/>
              </p:cNvSpPr>
              <p:nvPr/>
            </p:nvSpPr>
            <p:spPr bwMode="auto">
              <a:xfrm>
                <a:off x="8726391" y="4199930"/>
                <a:ext cx="146510" cy="146510"/>
              </a:xfrm>
              <a:custGeom>
                <a:avLst/>
                <a:gdLst>
                  <a:gd name="T0" fmla="*/ 32 w 439"/>
                  <a:gd name="T1" fmla="*/ 157 h 439"/>
                  <a:gd name="T2" fmla="*/ 32 w 439"/>
                  <a:gd name="T3" fmla="*/ 157 h 439"/>
                  <a:gd name="T4" fmla="*/ 282 w 439"/>
                  <a:gd name="T5" fmla="*/ 32 h 439"/>
                  <a:gd name="T6" fmla="*/ 407 w 439"/>
                  <a:gd name="T7" fmla="*/ 313 h 439"/>
                  <a:gd name="T8" fmla="*/ 157 w 439"/>
                  <a:gd name="T9" fmla="*/ 407 h 439"/>
                  <a:gd name="T10" fmla="*/ 32 w 439"/>
                  <a:gd name="T11" fmla="*/ 157 h 439"/>
                </a:gdLst>
                <a:ahLst/>
                <a:cxnLst>
                  <a:cxn ang="0">
                    <a:pos x="T0" y="T1"/>
                  </a:cxn>
                  <a:cxn ang="0">
                    <a:pos x="T2" y="T3"/>
                  </a:cxn>
                  <a:cxn ang="0">
                    <a:pos x="T4" y="T5"/>
                  </a:cxn>
                  <a:cxn ang="0">
                    <a:pos x="T6" y="T7"/>
                  </a:cxn>
                  <a:cxn ang="0">
                    <a:pos x="T8" y="T9"/>
                  </a:cxn>
                  <a:cxn ang="0">
                    <a:pos x="T10" y="T11"/>
                  </a:cxn>
                </a:cxnLst>
                <a:rect l="0" t="0" r="r" b="b"/>
                <a:pathLst>
                  <a:path w="439" h="439">
                    <a:moveTo>
                      <a:pt x="32" y="157"/>
                    </a:moveTo>
                    <a:lnTo>
                      <a:pt x="32" y="157"/>
                    </a:lnTo>
                    <a:cubicBezTo>
                      <a:pt x="94" y="63"/>
                      <a:pt x="188" y="0"/>
                      <a:pt x="282" y="32"/>
                    </a:cubicBezTo>
                    <a:cubicBezTo>
                      <a:pt x="407" y="94"/>
                      <a:pt x="438" y="188"/>
                      <a:pt x="407" y="313"/>
                    </a:cubicBezTo>
                    <a:cubicBezTo>
                      <a:pt x="375" y="407"/>
                      <a:pt x="250" y="438"/>
                      <a:pt x="157" y="407"/>
                    </a:cubicBezTo>
                    <a:cubicBezTo>
                      <a:pt x="32" y="375"/>
                      <a:pt x="0" y="250"/>
                      <a:pt x="32" y="15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8" name="Freeform 11"/>
              <p:cNvSpPr>
                <a:spLocks noChangeArrowheads="1"/>
              </p:cNvSpPr>
              <p:nvPr/>
            </p:nvSpPr>
            <p:spPr bwMode="auto">
              <a:xfrm>
                <a:off x="6503833" y="3275452"/>
                <a:ext cx="156766" cy="156765"/>
              </a:xfrm>
              <a:custGeom>
                <a:avLst/>
                <a:gdLst>
                  <a:gd name="T0" fmla="*/ 31 w 470"/>
                  <a:gd name="T1" fmla="*/ 156 h 470"/>
                  <a:gd name="T2" fmla="*/ 31 w 470"/>
                  <a:gd name="T3" fmla="*/ 156 h 470"/>
                  <a:gd name="T4" fmla="*/ 312 w 470"/>
                  <a:gd name="T5" fmla="*/ 63 h 470"/>
                  <a:gd name="T6" fmla="*/ 406 w 470"/>
                  <a:gd name="T7" fmla="*/ 313 h 470"/>
                  <a:gd name="T8" fmla="*/ 156 w 470"/>
                  <a:gd name="T9" fmla="*/ 438 h 470"/>
                  <a:gd name="T10" fmla="*/ 31 w 470"/>
                  <a:gd name="T11" fmla="*/ 156 h 470"/>
                </a:gdLst>
                <a:ahLst/>
                <a:cxnLst>
                  <a:cxn ang="0">
                    <a:pos x="T0" y="T1"/>
                  </a:cxn>
                  <a:cxn ang="0">
                    <a:pos x="T2" y="T3"/>
                  </a:cxn>
                  <a:cxn ang="0">
                    <a:pos x="T4" y="T5"/>
                  </a:cxn>
                  <a:cxn ang="0">
                    <a:pos x="T6" y="T7"/>
                  </a:cxn>
                  <a:cxn ang="0">
                    <a:pos x="T8" y="T9"/>
                  </a:cxn>
                  <a:cxn ang="0">
                    <a:pos x="T10" y="T11"/>
                  </a:cxn>
                </a:cxnLst>
                <a:rect l="0" t="0" r="r" b="b"/>
                <a:pathLst>
                  <a:path w="470" h="470">
                    <a:moveTo>
                      <a:pt x="31" y="156"/>
                    </a:moveTo>
                    <a:lnTo>
                      <a:pt x="31" y="156"/>
                    </a:lnTo>
                    <a:cubicBezTo>
                      <a:pt x="94" y="63"/>
                      <a:pt x="219" y="0"/>
                      <a:pt x="312" y="63"/>
                    </a:cubicBezTo>
                    <a:cubicBezTo>
                      <a:pt x="406" y="94"/>
                      <a:pt x="469" y="219"/>
                      <a:pt x="406" y="313"/>
                    </a:cubicBezTo>
                    <a:cubicBezTo>
                      <a:pt x="375" y="406"/>
                      <a:pt x="250" y="469"/>
                      <a:pt x="156" y="438"/>
                    </a:cubicBezTo>
                    <a:cubicBezTo>
                      <a:pt x="62" y="375"/>
                      <a:pt x="0" y="281"/>
                      <a:pt x="31" y="15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79" name="Freeform 12"/>
              <p:cNvSpPr>
                <a:spLocks noChangeArrowheads="1"/>
              </p:cNvSpPr>
              <p:nvPr/>
            </p:nvSpPr>
            <p:spPr bwMode="auto">
              <a:xfrm>
                <a:off x="6503833" y="4199930"/>
                <a:ext cx="156766" cy="146510"/>
              </a:xfrm>
              <a:custGeom>
                <a:avLst/>
                <a:gdLst>
                  <a:gd name="T0" fmla="*/ 31 w 470"/>
                  <a:gd name="T1" fmla="*/ 313 h 439"/>
                  <a:gd name="T2" fmla="*/ 31 w 470"/>
                  <a:gd name="T3" fmla="*/ 313 h 439"/>
                  <a:gd name="T4" fmla="*/ 156 w 470"/>
                  <a:gd name="T5" fmla="*/ 32 h 439"/>
                  <a:gd name="T6" fmla="*/ 406 w 470"/>
                  <a:gd name="T7" fmla="*/ 157 h 439"/>
                  <a:gd name="T8" fmla="*/ 312 w 470"/>
                  <a:gd name="T9" fmla="*/ 407 h 439"/>
                  <a:gd name="T10" fmla="*/ 31 w 470"/>
                  <a:gd name="T11" fmla="*/ 313 h 439"/>
                </a:gdLst>
                <a:ahLst/>
                <a:cxnLst>
                  <a:cxn ang="0">
                    <a:pos x="T0" y="T1"/>
                  </a:cxn>
                  <a:cxn ang="0">
                    <a:pos x="T2" y="T3"/>
                  </a:cxn>
                  <a:cxn ang="0">
                    <a:pos x="T4" y="T5"/>
                  </a:cxn>
                  <a:cxn ang="0">
                    <a:pos x="T6" y="T7"/>
                  </a:cxn>
                  <a:cxn ang="0">
                    <a:pos x="T8" y="T9"/>
                  </a:cxn>
                  <a:cxn ang="0">
                    <a:pos x="T10" y="T11"/>
                  </a:cxn>
                </a:cxnLst>
                <a:rect l="0" t="0" r="r" b="b"/>
                <a:pathLst>
                  <a:path w="470" h="439">
                    <a:moveTo>
                      <a:pt x="31" y="313"/>
                    </a:moveTo>
                    <a:lnTo>
                      <a:pt x="31" y="313"/>
                    </a:lnTo>
                    <a:cubicBezTo>
                      <a:pt x="0" y="188"/>
                      <a:pt x="62" y="94"/>
                      <a:pt x="156" y="32"/>
                    </a:cubicBezTo>
                    <a:cubicBezTo>
                      <a:pt x="250" y="0"/>
                      <a:pt x="375" y="63"/>
                      <a:pt x="406" y="157"/>
                    </a:cubicBezTo>
                    <a:cubicBezTo>
                      <a:pt x="469" y="250"/>
                      <a:pt x="406" y="375"/>
                      <a:pt x="312" y="407"/>
                    </a:cubicBezTo>
                    <a:cubicBezTo>
                      <a:pt x="219" y="438"/>
                      <a:pt x="94" y="407"/>
                      <a:pt x="31" y="31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0" name="Freeform 13"/>
              <p:cNvSpPr>
                <a:spLocks noChangeArrowheads="1"/>
              </p:cNvSpPr>
              <p:nvPr/>
            </p:nvSpPr>
            <p:spPr bwMode="auto">
              <a:xfrm>
                <a:off x="8071491" y="4853365"/>
                <a:ext cx="155301" cy="146510"/>
              </a:xfrm>
              <a:custGeom>
                <a:avLst/>
                <a:gdLst>
                  <a:gd name="T0" fmla="*/ 156 w 469"/>
                  <a:gd name="T1" fmla="*/ 31 h 439"/>
                  <a:gd name="T2" fmla="*/ 156 w 469"/>
                  <a:gd name="T3" fmla="*/ 31 h 439"/>
                  <a:gd name="T4" fmla="*/ 406 w 469"/>
                  <a:gd name="T5" fmla="*/ 125 h 439"/>
                  <a:gd name="T6" fmla="*/ 312 w 469"/>
                  <a:gd name="T7" fmla="*/ 406 h 439"/>
                  <a:gd name="T8" fmla="*/ 62 w 469"/>
                  <a:gd name="T9" fmla="*/ 281 h 439"/>
                  <a:gd name="T10" fmla="*/ 156 w 469"/>
                  <a:gd name="T11" fmla="*/ 31 h 439"/>
                </a:gdLst>
                <a:ahLst/>
                <a:cxnLst>
                  <a:cxn ang="0">
                    <a:pos x="T0" y="T1"/>
                  </a:cxn>
                  <a:cxn ang="0">
                    <a:pos x="T2" y="T3"/>
                  </a:cxn>
                  <a:cxn ang="0">
                    <a:pos x="T4" y="T5"/>
                  </a:cxn>
                  <a:cxn ang="0">
                    <a:pos x="T6" y="T7"/>
                  </a:cxn>
                  <a:cxn ang="0">
                    <a:pos x="T8" y="T9"/>
                  </a:cxn>
                  <a:cxn ang="0">
                    <a:pos x="T10" y="T11"/>
                  </a:cxn>
                </a:cxnLst>
                <a:rect l="0" t="0" r="r" b="b"/>
                <a:pathLst>
                  <a:path w="469" h="439">
                    <a:moveTo>
                      <a:pt x="156" y="31"/>
                    </a:moveTo>
                    <a:lnTo>
                      <a:pt x="156" y="31"/>
                    </a:lnTo>
                    <a:cubicBezTo>
                      <a:pt x="250" y="0"/>
                      <a:pt x="375" y="31"/>
                      <a:pt x="406" y="125"/>
                    </a:cubicBezTo>
                    <a:cubicBezTo>
                      <a:pt x="468" y="250"/>
                      <a:pt x="406" y="344"/>
                      <a:pt x="312" y="406"/>
                    </a:cubicBezTo>
                    <a:cubicBezTo>
                      <a:pt x="218" y="438"/>
                      <a:pt x="93" y="406"/>
                      <a:pt x="62" y="281"/>
                    </a:cubicBezTo>
                    <a:cubicBezTo>
                      <a:pt x="0" y="188"/>
                      <a:pt x="62" y="63"/>
                      <a:pt x="15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1" name="Freeform 14"/>
              <p:cNvSpPr>
                <a:spLocks noChangeArrowheads="1"/>
              </p:cNvSpPr>
              <p:nvPr/>
            </p:nvSpPr>
            <p:spPr bwMode="auto">
              <a:xfrm>
                <a:off x="7158734" y="2632273"/>
                <a:ext cx="145045" cy="145045"/>
              </a:xfrm>
              <a:custGeom>
                <a:avLst/>
                <a:gdLst>
                  <a:gd name="T0" fmla="*/ 156 w 438"/>
                  <a:gd name="T1" fmla="*/ 31 h 438"/>
                  <a:gd name="T2" fmla="*/ 156 w 438"/>
                  <a:gd name="T3" fmla="*/ 31 h 438"/>
                  <a:gd name="T4" fmla="*/ 406 w 438"/>
                  <a:gd name="T5" fmla="*/ 156 h 438"/>
                  <a:gd name="T6" fmla="*/ 281 w 438"/>
                  <a:gd name="T7" fmla="*/ 406 h 438"/>
                  <a:gd name="T8" fmla="*/ 31 w 438"/>
                  <a:gd name="T9" fmla="*/ 312 h 438"/>
                  <a:gd name="T10" fmla="*/ 156 w 438"/>
                  <a:gd name="T11" fmla="*/ 31 h 438"/>
                </a:gdLst>
                <a:ahLst/>
                <a:cxnLst>
                  <a:cxn ang="0">
                    <a:pos x="T0" y="T1"/>
                  </a:cxn>
                  <a:cxn ang="0">
                    <a:pos x="T2" y="T3"/>
                  </a:cxn>
                  <a:cxn ang="0">
                    <a:pos x="T4" y="T5"/>
                  </a:cxn>
                  <a:cxn ang="0">
                    <a:pos x="T6" y="T7"/>
                  </a:cxn>
                  <a:cxn ang="0">
                    <a:pos x="T8" y="T9"/>
                  </a:cxn>
                  <a:cxn ang="0">
                    <a:pos x="T10" y="T11"/>
                  </a:cxn>
                </a:cxnLst>
                <a:rect l="0" t="0" r="r" b="b"/>
                <a:pathLst>
                  <a:path w="438" h="438">
                    <a:moveTo>
                      <a:pt x="156" y="31"/>
                    </a:moveTo>
                    <a:lnTo>
                      <a:pt x="156" y="31"/>
                    </a:lnTo>
                    <a:cubicBezTo>
                      <a:pt x="250" y="0"/>
                      <a:pt x="343" y="31"/>
                      <a:pt x="406" y="156"/>
                    </a:cubicBezTo>
                    <a:cubicBezTo>
                      <a:pt x="437" y="250"/>
                      <a:pt x="406" y="375"/>
                      <a:pt x="281" y="406"/>
                    </a:cubicBezTo>
                    <a:cubicBezTo>
                      <a:pt x="187" y="437"/>
                      <a:pt x="62" y="406"/>
                      <a:pt x="31" y="312"/>
                    </a:cubicBezTo>
                    <a:cubicBezTo>
                      <a:pt x="0" y="187"/>
                      <a:pt x="31" y="93"/>
                      <a:pt x="15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2" name="Freeform 15"/>
              <p:cNvSpPr>
                <a:spLocks noChangeArrowheads="1"/>
              </p:cNvSpPr>
              <p:nvPr/>
            </p:nvSpPr>
            <p:spPr bwMode="auto">
              <a:xfrm>
                <a:off x="7385824" y="2570739"/>
                <a:ext cx="146510" cy="134789"/>
              </a:xfrm>
              <a:custGeom>
                <a:avLst/>
                <a:gdLst>
                  <a:gd name="T0" fmla="*/ 250 w 439"/>
                  <a:gd name="T1" fmla="*/ 406 h 407"/>
                  <a:gd name="T2" fmla="*/ 250 w 439"/>
                  <a:gd name="T3" fmla="*/ 406 h 407"/>
                  <a:gd name="T4" fmla="*/ 0 w 439"/>
                  <a:gd name="T5" fmla="*/ 250 h 407"/>
                  <a:gd name="T6" fmla="*/ 156 w 439"/>
                  <a:gd name="T7" fmla="*/ 0 h 407"/>
                  <a:gd name="T8" fmla="*/ 406 w 439"/>
                  <a:gd name="T9" fmla="*/ 156 h 407"/>
                  <a:gd name="T10" fmla="*/ 250 w 439"/>
                  <a:gd name="T11" fmla="*/ 406 h 407"/>
                </a:gdLst>
                <a:ahLst/>
                <a:cxnLst>
                  <a:cxn ang="0">
                    <a:pos x="T0" y="T1"/>
                  </a:cxn>
                  <a:cxn ang="0">
                    <a:pos x="T2" y="T3"/>
                  </a:cxn>
                  <a:cxn ang="0">
                    <a:pos x="T4" y="T5"/>
                  </a:cxn>
                  <a:cxn ang="0">
                    <a:pos x="T6" y="T7"/>
                  </a:cxn>
                  <a:cxn ang="0">
                    <a:pos x="T8" y="T9"/>
                  </a:cxn>
                  <a:cxn ang="0">
                    <a:pos x="T10" y="T11"/>
                  </a:cxn>
                </a:cxnLst>
                <a:rect l="0" t="0" r="r" b="b"/>
                <a:pathLst>
                  <a:path w="439" h="407">
                    <a:moveTo>
                      <a:pt x="250" y="406"/>
                    </a:moveTo>
                    <a:lnTo>
                      <a:pt x="250" y="406"/>
                    </a:lnTo>
                    <a:cubicBezTo>
                      <a:pt x="125" y="406"/>
                      <a:pt x="31" y="344"/>
                      <a:pt x="0" y="250"/>
                    </a:cubicBezTo>
                    <a:cubicBezTo>
                      <a:pt x="0" y="125"/>
                      <a:pt x="63" y="31"/>
                      <a:pt x="156" y="0"/>
                    </a:cubicBezTo>
                    <a:cubicBezTo>
                      <a:pt x="281" y="0"/>
                      <a:pt x="375" y="63"/>
                      <a:pt x="406" y="156"/>
                    </a:cubicBezTo>
                    <a:cubicBezTo>
                      <a:pt x="438" y="281"/>
                      <a:pt x="344" y="375"/>
                      <a:pt x="250" y="4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3" name="Freeform 16"/>
              <p:cNvSpPr>
                <a:spLocks noChangeArrowheads="1"/>
              </p:cNvSpPr>
              <p:nvPr/>
            </p:nvSpPr>
            <p:spPr bwMode="auto">
              <a:xfrm>
                <a:off x="7853191" y="4916365"/>
                <a:ext cx="146510" cy="145044"/>
              </a:xfrm>
              <a:custGeom>
                <a:avLst/>
                <a:gdLst>
                  <a:gd name="T0" fmla="*/ 250 w 439"/>
                  <a:gd name="T1" fmla="*/ 437 h 438"/>
                  <a:gd name="T2" fmla="*/ 250 w 439"/>
                  <a:gd name="T3" fmla="*/ 437 h 438"/>
                  <a:gd name="T4" fmla="*/ 32 w 439"/>
                  <a:gd name="T5" fmla="*/ 281 h 438"/>
                  <a:gd name="T6" fmla="*/ 188 w 439"/>
                  <a:gd name="T7" fmla="*/ 31 h 438"/>
                  <a:gd name="T8" fmla="*/ 407 w 439"/>
                  <a:gd name="T9" fmla="*/ 187 h 438"/>
                  <a:gd name="T10" fmla="*/ 250 w 439"/>
                  <a:gd name="T11" fmla="*/ 437 h 438"/>
                </a:gdLst>
                <a:ahLst/>
                <a:cxnLst>
                  <a:cxn ang="0">
                    <a:pos x="T0" y="T1"/>
                  </a:cxn>
                  <a:cxn ang="0">
                    <a:pos x="T2" y="T3"/>
                  </a:cxn>
                  <a:cxn ang="0">
                    <a:pos x="T4" y="T5"/>
                  </a:cxn>
                  <a:cxn ang="0">
                    <a:pos x="T6" y="T7"/>
                  </a:cxn>
                  <a:cxn ang="0">
                    <a:pos x="T8" y="T9"/>
                  </a:cxn>
                  <a:cxn ang="0">
                    <a:pos x="T10" y="T11"/>
                  </a:cxn>
                </a:cxnLst>
                <a:rect l="0" t="0" r="r" b="b"/>
                <a:pathLst>
                  <a:path w="439" h="438">
                    <a:moveTo>
                      <a:pt x="250" y="437"/>
                    </a:moveTo>
                    <a:lnTo>
                      <a:pt x="250" y="437"/>
                    </a:lnTo>
                    <a:cubicBezTo>
                      <a:pt x="157" y="437"/>
                      <a:pt x="32" y="375"/>
                      <a:pt x="32" y="281"/>
                    </a:cubicBezTo>
                    <a:cubicBezTo>
                      <a:pt x="0" y="156"/>
                      <a:pt x="63" y="62"/>
                      <a:pt x="188" y="31"/>
                    </a:cubicBezTo>
                    <a:cubicBezTo>
                      <a:pt x="282" y="0"/>
                      <a:pt x="375" y="93"/>
                      <a:pt x="407" y="187"/>
                    </a:cubicBezTo>
                    <a:cubicBezTo>
                      <a:pt x="438" y="312"/>
                      <a:pt x="344" y="406"/>
                      <a:pt x="250" y="43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4" name="Freeform 17"/>
              <p:cNvSpPr>
                <a:spLocks noChangeArrowheads="1"/>
              </p:cNvSpPr>
              <p:nvPr/>
            </p:nvSpPr>
            <p:spPr bwMode="auto">
              <a:xfrm>
                <a:off x="6442299" y="3981631"/>
                <a:ext cx="146510" cy="134789"/>
              </a:xfrm>
              <a:custGeom>
                <a:avLst/>
                <a:gdLst>
                  <a:gd name="T0" fmla="*/ 32 w 439"/>
                  <a:gd name="T1" fmla="*/ 250 h 407"/>
                  <a:gd name="T2" fmla="*/ 32 w 439"/>
                  <a:gd name="T3" fmla="*/ 250 h 407"/>
                  <a:gd name="T4" fmla="*/ 188 w 439"/>
                  <a:gd name="T5" fmla="*/ 0 h 407"/>
                  <a:gd name="T6" fmla="*/ 407 w 439"/>
                  <a:gd name="T7" fmla="*/ 156 h 407"/>
                  <a:gd name="T8" fmla="*/ 250 w 439"/>
                  <a:gd name="T9" fmla="*/ 406 h 407"/>
                  <a:gd name="T10" fmla="*/ 32 w 439"/>
                  <a:gd name="T11" fmla="*/ 250 h 407"/>
                </a:gdLst>
                <a:ahLst/>
                <a:cxnLst>
                  <a:cxn ang="0">
                    <a:pos x="T0" y="T1"/>
                  </a:cxn>
                  <a:cxn ang="0">
                    <a:pos x="T2" y="T3"/>
                  </a:cxn>
                  <a:cxn ang="0">
                    <a:pos x="T4" y="T5"/>
                  </a:cxn>
                  <a:cxn ang="0">
                    <a:pos x="T6" y="T7"/>
                  </a:cxn>
                  <a:cxn ang="0">
                    <a:pos x="T8" y="T9"/>
                  </a:cxn>
                  <a:cxn ang="0">
                    <a:pos x="T10" y="T11"/>
                  </a:cxn>
                </a:cxnLst>
                <a:rect l="0" t="0" r="r" b="b"/>
                <a:pathLst>
                  <a:path w="439" h="407">
                    <a:moveTo>
                      <a:pt x="32" y="250"/>
                    </a:moveTo>
                    <a:lnTo>
                      <a:pt x="32" y="250"/>
                    </a:lnTo>
                    <a:cubicBezTo>
                      <a:pt x="0" y="125"/>
                      <a:pt x="63" y="31"/>
                      <a:pt x="188" y="0"/>
                    </a:cubicBezTo>
                    <a:cubicBezTo>
                      <a:pt x="282" y="0"/>
                      <a:pt x="375" y="63"/>
                      <a:pt x="407" y="156"/>
                    </a:cubicBezTo>
                    <a:cubicBezTo>
                      <a:pt x="438" y="281"/>
                      <a:pt x="344" y="375"/>
                      <a:pt x="250" y="406"/>
                    </a:cubicBezTo>
                    <a:cubicBezTo>
                      <a:pt x="157" y="406"/>
                      <a:pt x="32" y="344"/>
                      <a:pt x="32" y="25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5" name="Freeform 18"/>
              <p:cNvSpPr>
                <a:spLocks noChangeArrowheads="1"/>
              </p:cNvSpPr>
              <p:nvPr/>
            </p:nvSpPr>
            <p:spPr bwMode="auto">
              <a:xfrm>
                <a:off x="6950689" y="4739087"/>
                <a:ext cx="145045" cy="146510"/>
              </a:xfrm>
              <a:custGeom>
                <a:avLst/>
                <a:gdLst>
                  <a:gd name="T0" fmla="*/ 93 w 438"/>
                  <a:gd name="T1" fmla="*/ 375 h 439"/>
                  <a:gd name="T2" fmla="*/ 93 w 438"/>
                  <a:gd name="T3" fmla="*/ 375 h 439"/>
                  <a:gd name="T4" fmla="*/ 62 w 438"/>
                  <a:gd name="T5" fmla="*/ 125 h 439"/>
                  <a:gd name="T6" fmla="*/ 312 w 438"/>
                  <a:gd name="T7" fmla="*/ 63 h 439"/>
                  <a:gd name="T8" fmla="*/ 375 w 438"/>
                  <a:gd name="T9" fmla="*/ 344 h 439"/>
                  <a:gd name="T10" fmla="*/ 93 w 438"/>
                  <a:gd name="T11" fmla="*/ 375 h 439"/>
                </a:gdLst>
                <a:ahLst/>
                <a:cxnLst>
                  <a:cxn ang="0">
                    <a:pos x="T0" y="T1"/>
                  </a:cxn>
                  <a:cxn ang="0">
                    <a:pos x="T2" y="T3"/>
                  </a:cxn>
                  <a:cxn ang="0">
                    <a:pos x="T4" y="T5"/>
                  </a:cxn>
                  <a:cxn ang="0">
                    <a:pos x="T6" y="T7"/>
                  </a:cxn>
                  <a:cxn ang="0">
                    <a:pos x="T8" y="T9"/>
                  </a:cxn>
                  <a:cxn ang="0">
                    <a:pos x="T10" y="T11"/>
                  </a:cxn>
                </a:cxnLst>
                <a:rect l="0" t="0" r="r" b="b"/>
                <a:pathLst>
                  <a:path w="438" h="439">
                    <a:moveTo>
                      <a:pt x="93" y="375"/>
                    </a:moveTo>
                    <a:lnTo>
                      <a:pt x="93" y="375"/>
                    </a:lnTo>
                    <a:cubicBezTo>
                      <a:pt x="0" y="313"/>
                      <a:pt x="0" y="219"/>
                      <a:pt x="62" y="125"/>
                    </a:cubicBezTo>
                    <a:cubicBezTo>
                      <a:pt x="125" y="32"/>
                      <a:pt x="250" y="0"/>
                      <a:pt x="312" y="63"/>
                    </a:cubicBezTo>
                    <a:cubicBezTo>
                      <a:pt x="406" y="125"/>
                      <a:pt x="437" y="250"/>
                      <a:pt x="375" y="344"/>
                    </a:cubicBezTo>
                    <a:cubicBezTo>
                      <a:pt x="312" y="438"/>
                      <a:pt x="187" y="438"/>
                      <a:pt x="93" y="37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6" name="Freeform 19"/>
              <p:cNvSpPr>
                <a:spLocks noChangeArrowheads="1"/>
              </p:cNvSpPr>
              <p:nvPr/>
            </p:nvSpPr>
            <p:spPr bwMode="auto">
              <a:xfrm>
                <a:off x="8612114" y="4407975"/>
                <a:ext cx="155301" cy="146510"/>
              </a:xfrm>
              <a:custGeom>
                <a:avLst/>
                <a:gdLst>
                  <a:gd name="T0" fmla="*/ 62 w 469"/>
                  <a:gd name="T1" fmla="*/ 125 h 439"/>
                  <a:gd name="T2" fmla="*/ 62 w 469"/>
                  <a:gd name="T3" fmla="*/ 125 h 439"/>
                  <a:gd name="T4" fmla="*/ 343 w 469"/>
                  <a:gd name="T5" fmla="*/ 63 h 439"/>
                  <a:gd name="T6" fmla="*/ 406 w 469"/>
                  <a:gd name="T7" fmla="*/ 344 h 439"/>
                  <a:gd name="T8" fmla="*/ 125 w 469"/>
                  <a:gd name="T9" fmla="*/ 407 h 439"/>
                  <a:gd name="T10" fmla="*/ 62 w 469"/>
                  <a:gd name="T11" fmla="*/ 125 h 439"/>
                </a:gdLst>
                <a:ahLst/>
                <a:cxnLst>
                  <a:cxn ang="0">
                    <a:pos x="T0" y="T1"/>
                  </a:cxn>
                  <a:cxn ang="0">
                    <a:pos x="T2" y="T3"/>
                  </a:cxn>
                  <a:cxn ang="0">
                    <a:pos x="T4" y="T5"/>
                  </a:cxn>
                  <a:cxn ang="0">
                    <a:pos x="T6" y="T7"/>
                  </a:cxn>
                  <a:cxn ang="0">
                    <a:pos x="T8" y="T9"/>
                  </a:cxn>
                  <a:cxn ang="0">
                    <a:pos x="T10" y="T11"/>
                  </a:cxn>
                </a:cxnLst>
                <a:rect l="0" t="0" r="r" b="b"/>
                <a:pathLst>
                  <a:path w="469" h="439">
                    <a:moveTo>
                      <a:pt x="62" y="125"/>
                    </a:moveTo>
                    <a:lnTo>
                      <a:pt x="62" y="125"/>
                    </a:lnTo>
                    <a:cubicBezTo>
                      <a:pt x="125" y="32"/>
                      <a:pt x="250" y="0"/>
                      <a:pt x="343" y="63"/>
                    </a:cubicBezTo>
                    <a:cubicBezTo>
                      <a:pt x="437" y="125"/>
                      <a:pt x="468" y="250"/>
                      <a:pt x="406" y="344"/>
                    </a:cubicBezTo>
                    <a:cubicBezTo>
                      <a:pt x="343" y="438"/>
                      <a:pt x="218" y="438"/>
                      <a:pt x="125" y="407"/>
                    </a:cubicBezTo>
                    <a:cubicBezTo>
                      <a:pt x="31" y="344"/>
                      <a:pt x="0" y="219"/>
                      <a:pt x="62" y="12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7" name="Freeform 20"/>
              <p:cNvSpPr>
                <a:spLocks noChangeArrowheads="1"/>
              </p:cNvSpPr>
              <p:nvPr/>
            </p:nvSpPr>
            <p:spPr bwMode="auto">
              <a:xfrm>
                <a:off x="6618111" y="3068873"/>
                <a:ext cx="145045" cy="156766"/>
              </a:xfrm>
              <a:custGeom>
                <a:avLst/>
                <a:gdLst>
                  <a:gd name="T0" fmla="*/ 62 w 438"/>
                  <a:gd name="T1" fmla="*/ 125 h 470"/>
                  <a:gd name="T2" fmla="*/ 62 w 438"/>
                  <a:gd name="T3" fmla="*/ 125 h 470"/>
                  <a:gd name="T4" fmla="*/ 343 w 438"/>
                  <a:gd name="T5" fmla="*/ 63 h 470"/>
                  <a:gd name="T6" fmla="*/ 375 w 438"/>
                  <a:gd name="T7" fmla="*/ 344 h 470"/>
                  <a:gd name="T8" fmla="*/ 125 w 438"/>
                  <a:gd name="T9" fmla="*/ 406 h 470"/>
                  <a:gd name="T10" fmla="*/ 62 w 438"/>
                  <a:gd name="T11" fmla="*/ 125 h 470"/>
                </a:gdLst>
                <a:ahLst/>
                <a:cxnLst>
                  <a:cxn ang="0">
                    <a:pos x="T0" y="T1"/>
                  </a:cxn>
                  <a:cxn ang="0">
                    <a:pos x="T2" y="T3"/>
                  </a:cxn>
                  <a:cxn ang="0">
                    <a:pos x="T4" y="T5"/>
                  </a:cxn>
                  <a:cxn ang="0">
                    <a:pos x="T6" y="T7"/>
                  </a:cxn>
                  <a:cxn ang="0">
                    <a:pos x="T8" y="T9"/>
                  </a:cxn>
                  <a:cxn ang="0">
                    <a:pos x="T10" y="T11"/>
                  </a:cxn>
                </a:cxnLst>
                <a:rect l="0" t="0" r="r" b="b"/>
                <a:pathLst>
                  <a:path w="438" h="470">
                    <a:moveTo>
                      <a:pt x="62" y="125"/>
                    </a:moveTo>
                    <a:lnTo>
                      <a:pt x="62" y="125"/>
                    </a:lnTo>
                    <a:cubicBezTo>
                      <a:pt x="125" y="31"/>
                      <a:pt x="250" y="0"/>
                      <a:pt x="343" y="63"/>
                    </a:cubicBezTo>
                    <a:cubicBezTo>
                      <a:pt x="437" y="125"/>
                      <a:pt x="437" y="250"/>
                      <a:pt x="375" y="344"/>
                    </a:cubicBezTo>
                    <a:cubicBezTo>
                      <a:pt x="312" y="438"/>
                      <a:pt x="187" y="469"/>
                      <a:pt x="125" y="406"/>
                    </a:cubicBezTo>
                    <a:cubicBezTo>
                      <a:pt x="31" y="344"/>
                      <a:pt x="0" y="219"/>
                      <a:pt x="62" y="12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8" name="Freeform 21"/>
              <p:cNvSpPr>
                <a:spLocks noChangeArrowheads="1"/>
              </p:cNvSpPr>
              <p:nvPr/>
            </p:nvSpPr>
            <p:spPr bwMode="auto">
              <a:xfrm>
                <a:off x="7385824" y="4916365"/>
                <a:ext cx="146510" cy="145044"/>
              </a:xfrm>
              <a:custGeom>
                <a:avLst/>
                <a:gdLst>
                  <a:gd name="T0" fmla="*/ 156 w 439"/>
                  <a:gd name="T1" fmla="*/ 437 h 438"/>
                  <a:gd name="T2" fmla="*/ 156 w 439"/>
                  <a:gd name="T3" fmla="*/ 437 h 438"/>
                  <a:gd name="T4" fmla="*/ 0 w 439"/>
                  <a:gd name="T5" fmla="*/ 187 h 438"/>
                  <a:gd name="T6" fmla="*/ 250 w 439"/>
                  <a:gd name="T7" fmla="*/ 31 h 438"/>
                  <a:gd name="T8" fmla="*/ 406 w 439"/>
                  <a:gd name="T9" fmla="*/ 281 h 438"/>
                  <a:gd name="T10" fmla="*/ 156 w 439"/>
                  <a:gd name="T11" fmla="*/ 437 h 438"/>
                </a:gdLst>
                <a:ahLst/>
                <a:cxnLst>
                  <a:cxn ang="0">
                    <a:pos x="T0" y="T1"/>
                  </a:cxn>
                  <a:cxn ang="0">
                    <a:pos x="T2" y="T3"/>
                  </a:cxn>
                  <a:cxn ang="0">
                    <a:pos x="T4" y="T5"/>
                  </a:cxn>
                  <a:cxn ang="0">
                    <a:pos x="T6" y="T7"/>
                  </a:cxn>
                  <a:cxn ang="0">
                    <a:pos x="T8" y="T9"/>
                  </a:cxn>
                  <a:cxn ang="0">
                    <a:pos x="T10" y="T11"/>
                  </a:cxn>
                </a:cxnLst>
                <a:rect l="0" t="0" r="r" b="b"/>
                <a:pathLst>
                  <a:path w="439" h="438">
                    <a:moveTo>
                      <a:pt x="156" y="437"/>
                    </a:moveTo>
                    <a:lnTo>
                      <a:pt x="156" y="437"/>
                    </a:lnTo>
                    <a:cubicBezTo>
                      <a:pt x="63" y="406"/>
                      <a:pt x="0" y="312"/>
                      <a:pt x="0" y="187"/>
                    </a:cubicBezTo>
                    <a:cubicBezTo>
                      <a:pt x="31" y="93"/>
                      <a:pt x="125" y="0"/>
                      <a:pt x="250" y="31"/>
                    </a:cubicBezTo>
                    <a:cubicBezTo>
                      <a:pt x="344" y="62"/>
                      <a:pt x="438" y="156"/>
                      <a:pt x="406" y="281"/>
                    </a:cubicBezTo>
                    <a:cubicBezTo>
                      <a:pt x="375" y="375"/>
                      <a:pt x="281" y="437"/>
                      <a:pt x="156" y="43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89" name="Freeform 22"/>
              <p:cNvSpPr>
                <a:spLocks noChangeArrowheads="1"/>
              </p:cNvSpPr>
              <p:nvPr/>
            </p:nvSpPr>
            <p:spPr bwMode="auto">
              <a:xfrm>
                <a:off x="8798181" y="3981631"/>
                <a:ext cx="145045" cy="134789"/>
              </a:xfrm>
              <a:custGeom>
                <a:avLst/>
                <a:gdLst>
                  <a:gd name="T0" fmla="*/ 0 w 438"/>
                  <a:gd name="T1" fmla="*/ 156 h 407"/>
                  <a:gd name="T2" fmla="*/ 0 w 438"/>
                  <a:gd name="T3" fmla="*/ 156 h 407"/>
                  <a:gd name="T4" fmla="*/ 250 w 438"/>
                  <a:gd name="T5" fmla="*/ 0 h 407"/>
                  <a:gd name="T6" fmla="*/ 405 w 438"/>
                  <a:gd name="T7" fmla="*/ 250 h 407"/>
                  <a:gd name="T8" fmla="*/ 156 w 438"/>
                  <a:gd name="T9" fmla="*/ 406 h 407"/>
                  <a:gd name="T10" fmla="*/ 0 w 438"/>
                  <a:gd name="T11" fmla="*/ 156 h 407"/>
                </a:gdLst>
                <a:ahLst/>
                <a:cxnLst>
                  <a:cxn ang="0">
                    <a:pos x="T0" y="T1"/>
                  </a:cxn>
                  <a:cxn ang="0">
                    <a:pos x="T2" y="T3"/>
                  </a:cxn>
                  <a:cxn ang="0">
                    <a:pos x="T4" y="T5"/>
                  </a:cxn>
                  <a:cxn ang="0">
                    <a:pos x="T6" y="T7"/>
                  </a:cxn>
                  <a:cxn ang="0">
                    <a:pos x="T8" y="T9"/>
                  </a:cxn>
                  <a:cxn ang="0">
                    <a:pos x="T10" y="T11"/>
                  </a:cxn>
                </a:cxnLst>
                <a:rect l="0" t="0" r="r" b="b"/>
                <a:pathLst>
                  <a:path w="438" h="407">
                    <a:moveTo>
                      <a:pt x="0" y="156"/>
                    </a:moveTo>
                    <a:lnTo>
                      <a:pt x="0" y="156"/>
                    </a:lnTo>
                    <a:cubicBezTo>
                      <a:pt x="31" y="63"/>
                      <a:pt x="125" y="0"/>
                      <a:pt x="250" y="0"/>
                    </a:cubicBezTo>
                    <a:cubicBezTo>
                      <a:pt x="343" y="31"/>
                      <a:pt x="437" y="125"/>
                      <a:pt x="405" y="250"/>
                    </a:cubicBezTo>
                    <a:cubicBezTo>
                      <a:pt x="374" y="344"/>
                      <a:pt x="281" y="406"/>
                      <a:pt x="156" y="406"/>
                    </a:cubicBezTo>
                    <a:cubicBezTo>
                      <a:pt x="63" y="375"/>
                      <a:pt x="0" y="281"/>
                      <a:pt x="0" y="15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0" name="Freeform 23"/>
              <p:cNvSpPr>
                <a:spLocks noChangeArrowheads="1"/>
              </p:cNvSpPr>
              <p:nvPr/>
            </p:nvSpPr>
            <p:spPr bwMode="auto">
              <a:xfrm>
                <a:off x="6442299" y="3505473"/>
                <a:ext cx="146510" cy="145045"/>
              </a:xfrm>
              <a:custGeom>
                <a:avLst/>
                <a:gdLst>
                  <a:gd name="T0" fmla="*/ 32 w 439"/>
                  <a:gd name="T1" fmla="*/ 187 h 438"/>
                  <a:gd name="T2" fmla="*/ 32 w 439"/>
                  <a:gd name="T3" fmla="*/ 187 h 438"/>
                  <a:gd name="T4" fmla="*/ 250 w 439"/>
                  <a:gd name="T5" fmla="*/ 31 h 438"/>
                  <a:gd name="T6" fmla="*/ 407 w 439"/>
                  <a:gd name="T7" fmla="*/ 281 h 438"/>
                  <a:gd name="T8" fmla="*/ 188 w 439"/>
                  <a:gd name="T9" fmla="*/ 437 h 438"/>
                  <a:gd name="T10" fmla="*/ 32 w 439"/>
                  <a:gd name="T11" fmla="*/ 187 h 438"/>
                </a:gdLst>
                <a:ahLst/>
                <a:cxnLst>
                  <a:cxn ang="0">
                    <a:pos x="T0" y="T1"/>
                  </a:cxn>
                  <a:cxn ang="0">
                    <a:pos x="T2" y="T3"/>
                  </a:cxn>
                  <a:cxn ang="0">
                    <a:pos x="T4" y="T5"/>
                  </a:cxn>
                  <a:cxn ang="0">
                    <a:pos x="T6" y="T7"/>
                  </a:cxn>
                  <a:cxn ang="0">
                    <a:pos x="T8" y="T9"/>
                  </a:cxn>
                  <a:cxn ang="0">
                    <a:pos x="T10" y="T11"/>
                  </a:cxn>
                </a:cxnLst>
                <a:rect l="0" t="0" r="r" b="b"/>
                <a:pathLst>
                  <a:path w="439" h="438">
                    <a:moveTo>
                      <a:pt x="32" y="187"/>
                    </a:moveTo>
                    <a:lnTo>
                      <a:pt x="32" y="187"/>
                    </a:lnTo>
                    <a:cubicBezTo>
                      <a:pt x="32" y="93"/>
                      <a:pt x="157" y="0"/>
                      <a:pt x="250" y="31"/>
                    </a:cubicBezTo>
                    <a:cubicBezTo>
                      <a:pt x="344" y="62"/>
                      <a:pt x="438" y="156"/>
                      <a:pt x="407" y="281"/>
                    </a:cubicBezTo>
                    <a:cubicBezTo>
                      <a:pt x="375" y="375"/>
                      <a:pt x="282" y="437"/>
                      <a:pt x="188" y="437"/>
                    </a:cubicBezTo>
                    <a:cubicBezTo>
                      <a:pt x="63" y="406"/>
                      <a:pt x="0" y="312"/>
                      <a:pt x="32"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1" name="Freeform 24"/>
              <p:cNvSpPr>
                <a:spLocks noChangeArrowheads="1"/>
              </p:cNvSpPr>
              <p:nvPr/>
            </p:nvSpPr>
            <p:spPr bwMode="auto">
              <a:xfrm>
                <a:off x="6618111" y="4407975"/>
                <a:ext cx="145045" cy="146510"/>
              </a:xfrm>
              <a:custGeom>
                <a:avLst/>
                <a:gdLst>
                  <a:gd name="T0" fmla="*/ 62 w 438"/>
                  <a:gd name="T1" fmla="*/ 344 h 439"/>
                  <a:gd name="T2" fmla="*/ 62 w 438"/>
                  <a:gd name="T3" fmla="*/ 344 h 439"/>
                  <a:gd name="T4" fmla="*/ 125 w 438"/>
                  <a:gd name="T5" fmla="*/ 63 h 439"/>
                  <a:gd name="T6" fmla="*/ 375 w 438"/>
                  <a:gd name="T7" fmla="*/ 125 h 439"/>
                  <a:gd name="T8" fmla="*/ 343 w 438"/>
                  <a:gd name="T9" fmla="*/ 407 h 439"/>
                  <a:gd name="T10" fmla="*/ 62 w 438"/>
                  <a:gd name="T11" fmla="*/ 344 h 439"/>
                </a:gdLst>
                <a:ahLst/>
                <a:cxnLst>
                  <a:cxn ang="0">
                    <a:pos x="T0" y="T1"/>
                  </a:cxn>
                  <a:cxn ang="0">
                    <a:pos x="T2" y="T3"/>
                  </a:cxn>
                  <a:cxn ang="0">
                    <a:pos x="T4" y="T5"/>
                  </a:cxn>
                  <a:cxn ang="0">
                    <a:pos x="T6" y="T7"/>
                  </a:cxn>
                  <a:cxn ang="0">
                    <a:pos x="T8" y="T9"/>
                  </a:cxn>
                  <a:cxn ang="0">
                    <a:pos x="T10" y="T11"/>
                  </a:cxn>
                </a:cxnLst>
                <a:rect l="0" t="0" r="r" b="b"/>
                <a:pathLst>
                  <a:path w="438" h="439">
                    <a:moveTo>
                      <a:pt x="62" y="344"/>
                    </a:moveTo>
                    <a:lnTo>
                      <a:pt x="62" y="344"/>
                    </a:lnTo>
                    <a:cubicBezTo>
                      <a:pt x="0" y="250"/>
                      <a:pt x="31" y="125"/>
                      <a:pt x="125" y="63"/>
                    </a:cubicBezTo>
                    <a:cubicBezTo>
                      <a:pt x="187" y="0"/>
                      <a:pt x="312" y="32"/>
                      <a:pt x="375" y="125"/>
                    </a:cubicBezTo>
                    <a:cubicBezTo>
                      <a:pt x="437" y="219"/>
                      <a:pt x="437" y="344"/>
                      <a:pt x="343" y="407"/>
                    </a:cubicBezTo>
                    <a:cubicBezTo>
                      <a:pt x="250" y="438"/>
                      <a:pt x="125" y="438"/>
                      <a:pt x="62" y="3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2" name="Freeform 25"/>
              <p:cNvSpPr>
                <a:spLocks noChangeArrowheads="1"/>
              </p:cNvSpPr>
              <p:nvPr/>
            </p:nvSpPr>
            <p:spPr bwMode="auto">
              <a:xfrm>
                <a:off x="8279535" y="4739087"/>
                <a:ext cx="155301" cy="146510"/>
              </a:xfrm>
              <a:custGeom>
                <a:avLst/>
                <a:gdLst>
                  <a:gd name="T0" fmla="*/ 125 w 469"/>
                  <a:gd name="T1" fmla="*/ 63 h 439"/>
                  <a:gd name="T2" fmla="*/ 125 w 469"/>
                  <a:gd name="T3" fmla="*/ 63 h 439"/>
                  <a:gd name="T4" fmla="*/ 406 w 469"/>
                  <a:gd name="T5" fmla="*/ 125 h 439"/>
                  <a:gd name="T6" fmla="*/ 343 w 469"/>
                  <a:gd name="T7" fmla="*/ 375 h 439"/>
                  <a:gd name="T8" fmla="*/ 62 w 469"/>
                  <a:gd name="T9" fmla="*/ 344 h 439"/>
                  <a:gd name="T10" fmla="*/ 125 w 469"/>
                  <a:gd name="T11" fmla="*/ 63 h 439"/>
                </a:gdLst>
                <a:ahLst/>
                <a:cxnLst>
                  <a:cxn ang="0">
                    <a:pos x="T0" y="T1"/>
                  </a:cxn>
                  <a:cxn ang="0">
                    <a:pos x="T2" y="T3"/>
                  </a:cxn>
                  <a:cxn ang="0">
                    <a:pos x="T4" y="T5"/>
                  </a:cxn>
                  <a:cxn ang="0">
                    <a:pos x="T6" y="T7"/>
                  </a:cxn>
                  <a:cxn ang="0">
                    <a:pos x="T8" y="T9"/>
                  </a:cxn>
                  <a:cxn ang="0">
                    <a:pos x="T10" y="T11"/>
                  </a:cxn>
                </a:cxnLst>
                <a:rect l="0" t="0" r="r" b="b"/>
                <a:pathLst>
                  <a:path w="469" h="439">
                    <a:moveTo>
                      <a:pt x="125" y="63"/>
                    </a:moveTo>
                    <a:lnTo>
                      <a:pt x="125" y="63"/>
                    </a:lnTo>
                    <a:cubicBezTo>
                      <a:pt x="218" y="0"/>
                      <a:pt x="343" y="32"/>
                      <a:pt x="406" y="125"/>
                    </a:cubicBezTo>
                    <a:cubicBezTo>
                      <a:pt x="468" y="219"/>
                      <a:pt x="437" y="313"/>
                      <a:pt x="343" y="375"/>
                    </a:cubicBezTo>
                    <a:cubicBezTo>
                      <a:pt x="250" y="438"/>
                      <a:pt x="125" y="438"/>
                      <a:pt x="62" y="344"/>
                    </a:cubicBezTo>
                    <a:cubicBezTo>
                      <a:pt x="0" y="250"/>
                      <a:pt x="31" y="125"/>
                      <a:pt x="125"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3" name="Freeform 26"/>
              <p:cNvSpPr>
                <a:spLocks noChangeArrowheads="1"/>
              </p:cNvSpPr>
              <p:nvPr/>
            </p:nvSpPr>
            <p:spPr bwMode="auto">
              <a:xfrm>
                <a:off x="6950689" y="2746551"/>
                <a:ext cx="145045" cy="146510"/>
              </a:xfrm>
              <a:custGeom>
                <a:avLst/>
                <a:gdLst>
                  <a:gd name="T0" fmla="*/ 93 w 438"/>
                  <a:gd name="T1" fmla="*/ 63 h 439"/>
                  <a:gd name="T2" fmla="*/ 93 w 438"/>
                  <a:gd name="T3" fmla="*/ 63 h 439"/>
                  <a:gd name="T4" fmla="*/ 375 w 438"/>
                  <a:gd name="T5" fmla="*/ 94 h 439"/>
                  <a:gd name="T6" fmla="*/ 312 w 438"/>
                  <a:gd name="T7" fmla="*/ 375 h 439"/>
                  <a:gd name="T8" fmla="*/ 62 w 438"/>
                  <a:gd name="T9" fmla="*/ 313 h 439"/>
                  <a:gd name="T10" fmla="*/ 93 w 438"/>
                  <a:gd name="T11" fmla="*/ 63 h 439"/>
                </a:gdLst>
                <a:ahLst/>
                <a:cxnLst>
                  <a:cxn ang="0">
                    <a:pos x="T0" y="T1"/>
                  </a:cxn>
                  <a:cxn ang="0">
                    <a:pos x="T2" y="T3"/>
                  </a:cxn>
                  <a:cxn ang="0">
                    <a:pos x="T4" y="T5"/>
                  </a:cxn>
                  <a:cxn ang="0">
                    <a:pos x="T6" y="T7"/>
                  </a:cxn>
                  <a:cxn ang="0">
                    <a:pos x="T8" y="T9"/>
                  </a:cxn>
                  <a:cxn ang="0">
                    <a:pos x="T10" y="T11"/>
                  </a:cxn>
                </a:cxnLst>
                <a:rect l="0" t="0" r="r" b="b"/>
                <a:pathLst>
                  <a:path w="438" h="439">
                    <a:moveTo>
                      <a:pt x="93" y="63"/>
                    </a:moveTo>
                    <a:lnTo>
                      <a:pt x="93" y="63"/>
                    </a:lnTo>
                    <a:cubicBezTo>
                      <a:pt x="187" y="0"/>
                      <a:pt x="312" y="0"/>
                      <a:pt x="375" y="94"/>
                    </a:cubicBezTo>
                    <a:cubicBezTo>
                      <a:pt x="437" y="188"/>
                      <a:pt x="406" y="313"/>
                      <a:pt x="312" y="375"/>
                    </a:cubicBezTo>
                    <a:cubicBezTo>
                      <a:pt x="250" y="438"/>
                      <a:pt x="125" y="407"/>
                      <a:pt x="62" y="313"/>
                    </a:cubicBezTo>
                    <a:cubicBezTo>
                      <a:pt x="0" y="219"/>
                      <a:pt x="0" y="94"/>
                      <a:pt x="93"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4" name="Freeform 28"/>
              <p:cNvSpPr>
                <a:spLocks noChangeArrowheads="1"/>
              </p:cNvSpPr>
              <p:nvPr/>
            </p:nvSpPr>
            <p:spPr bwMode="auto">
              <a:xfrm>
                <a:off x="10023005" y="4947132"/>
                <a:ext cx="134789" cy="136255"/>
              </a:xfrm>
              <a:custGeom>
                <a:avLst/>
                <a:gdLst>
                  <a:gd name="T0" fmla="*/ 187 w 407"/>
                  <a:gd name="T1" fmla="*/ 0 h 408"/>
                  <a:gd name="T2" fmla="*/ 187 w 407"/>
                  <a:gd name="T3" fmla="*/ 0 h 408"/>
                  <a:gd name="T4" fmla="*/ 406 w 407"/>
                  <a:gd name="T5" fmla="*/ 219 h 408"/>
                  <a:gd name="T6" fmla="*/ 187 w 407"/>
                  <a:gd name="T7" fmla="*/ 407 h 408"/>
                  <a:gd name="T8" fmla="*/ 0 w 407"/>
                  <a:gd name="T9" fmla="*/ 219 h 408"/>
                  <a:gd name="T10" fmla="*/ 187 w 407"/>
                  <a:gd name="T11" fmla="*/ 0 h 408"/>
                </a:gdLst>
                <a:ahLst/>
                <a:cxnLst>
                  <a:cxn ang="0">
                    <a:pos x="T0" y="T1"/>
                  </a:cxn>
                  <a:cxn ang="0">
                    <a:pos x="T2" y="T3"/>
                  </a:cxn>
                  <a:cxn ang="0">
                    <a:pos x="T4" y="T5"/>
                  </a:cxn>
                  <a:cxn ang="0">
                    <a:pos x="T6" y="T7"/>
                  </a:cxn>
                  <a:cxn ang="0">
                    <a:pos x="T8" y="T9"/>
                  </a:cxn>
                  <a:cxn ang="0">
                    <a:pos x="T10" y="T11"/>
                  </a:cxn>
                </a:cxnLst>
                <a:rect l="0" t="0" r="r" b="b"/>
                <a:pathLst>
                  <a:path w="407" h="408">
                    <a:moveTo>
                      <a:pt x="187" y="0"/>
                    </a:moveTo>
                    <a:lnTo>
                      <a:pt x="187" y="0"/>
                    </a:lnTo>
                    <a:cubicBezTo>
                      <a:pt x="312" y="0"/>
                      <a:pt x="406" y="94"/>
                      <a:pt x="406" y="219"/>
                    </a:cubicBezTo>
                    <a:cubicBezTo>
                      <a:pt x="406" y="313"/>
                      <a:pt x="312" y="407"/>
                      <a:pt x="187" y="407"/>
                    </a:cubicBezTo>
                    <a:cubicBezTo>
                      <a:pt x="93" y="407"/>
                      <a:pt x="0" y="313"/>
                      <a:pt x="0" y="219"/>
                    </a:cubicBezTo>
                    <a:cubicBezTo>
                      <a:pt x="0" y="94"/>
                      <a:pt x="93" y="0"/>
                      <a:pt x="187"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5" name="Freeform 29"/>
              <p:cNvSpPr>
                <a:spLocks noChangeArrowheads="1"/>
              </p:cNvSpPr>
              <p:nvPr/>
            </p:nvSpPr>
            <p:spPr bwMode="auto">
              <a:xfrm>
                <a:off x="10023005" y="2550227"/>
                <a:ext cx="134789" cy="134789"/>
              </a:xfrm>
              <a:custGeom>
                <a:avLst/>
                <a:gdLst>
                  <a:gd name="T0" fmla="*/ 187 w 407"/>
                  <a:gd name="T1" fmla="*/ 0 h 407"/>
                  <a:gd name="T2" fmla="*/ 187 w 407"/>
                  <a:gd name="T3" fmla="*/ 0 h 407"/>
                  <a:gd name="T4" fmla="*/ 406 w 407"/>
                  <a:gd name="T5" fmla="*/ 187 h 407"/>
                  <a:gd name="T6" fmla="*/ 187 w 407"/>
                  <a:gd name="T7" fmla="*/ 406 h 407"/>
                  <a:gd name="T8" fmla="*/ 0 w 407"/>
                  <a:gd name="T9" fmla="*/ 187 h 407"/>
                  <a:gd name="T10" fmla="*/ 18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187" y="0"/>
                    </a:moveTo>
                    <a:lnTo>
                      <a:pt x="187" y="0"/>
                    </a:lnTo>
                    <a:cubicBezTo>
                      <a:pt x="312" y="0"/>
                      <a:pt x="406" y="93"/>
                      <a:pt x="406" y="187"/>
                    </a:cubicBezTo>
                    <a:cubicBezTo>
                      <a:pt x="406" y="312"/>
                      <a:pt x="312" y="406"/>
                      <a:pt x="187" y="406"/>
                    </a:cubicBezTo>
                    <a:cubicBezTo>
                      <a:pt x="93" y="406"/>
                      <a:pt x="0" y="312"/>
                      <a:pt x="0" y="187"/>
                    </a:cubicBezTo>
                    <a:cubicBezTo>
                      <a:pt x="0" y="93"/>
                      <a:pt x="93" y="0"/>
                      <a:pt x="187"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6" name="Freeform 30"/>
              <p:cNvSpPr>
                <a:spLocks noChangeArrowheads="1"/>
              </p:cNvSpPr>
              <p:nvPr/>
            </p:nvSpPr>
            <p:spPr bwMode="auto">
              <a:xfrm>
                <a:off x="11227318" y="3754540"/>
                <a:ext cx="134789" cy="124534"/>
              </a:xfrm>
              <a:custGeom>
                <a:avLst/>
                <a:gdLst>
                  <a:gd name="T0" fmla="*/ 406 w 407"/>
                  <a:gd name="T1" fmla="*/ 187 h 375"/>
                  <a:gd name="T2" fmla="*/ 406 w 407"/>
                  <a:gd name="T3" fmla="*/ 187 h 375"/>
                  <a:gd name="T4" fmla="*/ 187 w 407"/>
                  <a:gd name="T5" fmla="*/ 374 h 375"/>
                  <a:gd name="T6" fmla="*/ 0 w 407"/>
                  <a:gd name="T7" fmla="*/ 187 h 375"/>
                  <a:gd name="T8" fmla="*/ 187 w 407"/>
                  <a:gd name="T9" fmla="*/ 0 h 375"/>
                  <a:gd name="T10" fmla="*/ 406 w 407"/>
                  <a:gd name="T11" fmla="*/ 187 h 375"/>
                </a:gdLst>
                <a:ahLst/>
                <a:cxnLst>
                  <a:cxn ang="0">
                    <a:pos x="T0" y="T1"/>
                  </a:cxn>
                  <a:cxn ang="0">
                    <a:pos x="T2" y="T3"/>
                  </a:cxn>
                  <a:cxn ang="0">
                    <a:pos x="T4" y="T5"/>
                  </a:cxn>
                  <a:cxn ang="0">
                    <a:pos x="T6" y="T7"/>
                  </a:cxn>
                  <a:cxn ang="0">
                    <a:pos x="T8" y="T9"/>
                  </a:cxn>
                  <a:cxn ang="0">
                    <a:pos x="T10" y="T11"/>
                  </a:cxn>
                </a:cxnLst>
                <a:rect l="0" t="0" r="r" b="b"/>
                <a:pathLst>
                  <a:path w="407" h="375">
                    <a:moveTo>
                      <a:pt x="406" y="187"/>
                    </a:moveTo>
                    <a:lnTo>
                      <a:pt x="406" y="187"/>
                    </a:lnTo>
                    <a:cubicBezTo>
                      <a:pt x="406" y="311"/>
                      <a:pt x="312" y="374"/>
                      <a:pt x="187" y="374"/>
                    </a:cubicBezTo>
                    <a:cubicBezTo>
                      <a:pt x="93" y="374"/>
                      <a:pt x="0" y="311"/>
                      <a:pt x="0" y="187"/>
                    </a:cubicBezTo>
                    <a:cubicBezTo>
                      <a:pt x="0" y="93"/>
                      <a:pt x="93" y="0"/>
                      <a:pt x="187" y="0"/>
                    </a:cubicBezTo>
                    <a:cubicBezTo>
                      <a:pt x="312" y="0"/>
                      <a:pt x="406" y="93"/>
                      <a:pt x="406"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7" name="Freeform 31"/>
              <p:cNvSpPr>
                <a:spLocks noChangeArrowheads="1"/>
              </p:cNvSpPr>
              <p:nvPr/>
            </p:nvSpPr>
            <p:spPr bwMode="auto">
              <a:xfrm>
                <a:off x="10863973" y="2891596"/>
                <a:ext cx="145045" cy="145044"/>
              </a:xfrm>
              <a:custGeom>
                <a:avLst/>
                <a:gdLst>
                  <a:gd name="T0" fmla="*/ 375 w 438"/>
                  <a:gd name="T1" fmla="*/ 93 h 438"/>
                  <a:gd name="T2" fmla="*/ 375 w 438"/>
                  <a:gd name="T3" fmla="*/ 93 h 438"/>
                  <a:gd name="T4" fmla="*/ 375 w 438"/>
                  <a:gd name="T5" fmla="*/ 375 h 438"/>
                  <a:gd name="T6" fmla="*/ 94 w 438"/>
                  <a:gd name="T7" fmla="*/ 375 h 438"/>
                  <a:gd name="T8" fmla="*/ 94 w 438"/>
                  <a:gd name="T9" fmla="*/ 93 h 438"/>
                  <a:gd name="T10" fmla="*/ 375 w 438"/>
                  <a:gd name="T11" fmla="*/ 93 h 438"/>
                </a:gdLst>
                <a:ahLst/>
                <a:cxnLst>
                  <a:cxn ang="0">
                    <a:pos x="T0" y="T1"/>
                  </a:cxn>
                  <a:cxn ang="0">
                    <a:pos x="T2" y="T3"/>
                  </a:cxn>
                  <a:cxn ang="0">
                    <a:pos x="T4" y="T5"/>
                  </a:cxn>
                  <a:cxn ang="0">
                    <a:pos x="T6" y="T7"/>
                  </a:cxn>
                  <a:cxn ang="0">
                    <a:pos x="T8" y="T9"/>
                  </a:cxn>
                  <a:cxn ang="0">
                    <a:pos x="T10" y="T11"/>
                  </a:cxn>
                </a:cxnLst>
                <a:rect l="0" t="0" r="r" b="b"/>
                <a:pathLst>
                  <a:path w="438" h="438">
                    <a:moveTo>
                      <a:pt x="375" y="93"/>
                    </a:moveTo>
                    <a:lnTo>
                      <a:pt x="375" y="93"/>
                    </a:lnTo>
                    <a:cubicBezTo>
                      <a:pt x="437" y="156"/>
                      <a:pt x="437" y="281"/>
                      <a:pt x="375" y="375"/>
                    </a:cubicBezTo>
                    <a:cubicBezTo>
                      <a:pt x="281" y="437"/>
                      <a:pt x="156" y="437"/>
                      <a:pt x="94" y="375"/>
                    </a:cubicBezTo>
                    <a:cubicBezTo>
                      <a:pt x="0" y="281"/>
                      <a:pt x="0" y="156"/>
                      <a:pt x="94" y="93"/>
                    </a:cubicBezTo>
                    <a:cubicBezTo>
                      <a:pt x="156" y="0"/>
                      <a:pt x="281" y="0"/>
                      <a:pt x="375"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8" name="Freeform 32"/>
              <p:cNvSpPr>
                <a:spLocks noChangeArrowheads="1"/>
              </p:cNvSpPr>
              <p:nvPr/>
            </p:nvSpPr>
            <p:spPr bwMode="auto">
              <a:xfrm>
                <a:off x="9171782" y="2891596"/>
                <a:ext cx="146510" cy="145044"/>
              </a:xfrm>
              <a:custGeom>
                <a:avLst/>
                <a:gdLst>
                  <a:gd name="T0" fmla="*/ 344 w 439"/>
                  <a:gd name="T1" fmla="*/ 375 h 438"/>
                  <a:gd name="T2" fmla="*/ 344 w 439"/>
                  <a:gd name="T3" fmla="*/ 375 h 438"/>
                  <a:gd name="T4" fmla="*/ 63 w 439"/>
                  <a:gd name="T5" fmla="*/ 375 h 438"/>
                  <a:gd name="T6" fmla="*/ 63 w 439"/>
                  <a:gd name="T7" fmla="*/ 93 h 438"/>
                  <a:gd name="T8" fmla="*/ 344 w 439"/>
                  <a:gd name="T9" fmla="*/ 93 h 438"/>
                  <a:gd name="T10" fmla="*/ 344 w 439"/>
                  <a:gd name="T11" fmla="*/ 375 h 438"/>
                </a:gdLst>
                <a:ahLst/>
                <a:cxnLst>
                  <a:cxn ang="0">
                    <a:pos x="T0" y="T1"/>
                  </a:cxn>
                  <a:cxn ang="0">
                    <a:pos x="T2" y="T3"/>
                  </a:cxn>
                  <a:cxn ang="0">
                    <a:pos x="T4" y="T5"/>
                  </a:cxn>
                  <a:cxn ang="0">
                    <a:pos x="T6" y="T7"/>
                  </a:cxn>
                  <a:cxn ang="0">
                    <a:pos x="T8" y="T9"/>
                  </a:cxn>
                  <a:cxn ang="0">
                    <a:pos x="T10" y="T11"/>
                  </a:cxn>
                </a:cxnLst>
                <a:rect l="0" t="0" r="r" b="b"/>
                <a:pathLst>
                  <a:path w="439" h="438">
                    <a:moveTo>
                      <a:pt x="344" y="375"/>
                    </a:moveTo>
                    <a:lnTo>
                      <a:pt x="344" y="375"/>
                    </a:lnTo>
                    <a:cubicBezTo>
                      <a:pt x="281" y="437"/>
                      <a:pt x="156" y="437"/>
                      <a:pt x="63" y="375"/>
                    </a:cubicBezTo>
                    <a:cubicBezTo>
                      <a:pt x="0" y="281"/>
                      <a:pt x="0" y="156"/>
                      <a:pt x="63" y="93"/>
                    </a:cubicBezTo>
                    <a:cubicBezTo>
                      <a:pt x="156" y="0"/>
                      <a:pt x="281" y="0"/>
                      <a:pt x="344" y="93"/>
                    </a:cubicBezTo>
                    <a:cubicBezTo>
                      <a:pt x="438" y="156"/>
                      <a:pt x="438" y="281"/>
                      <a:pt x="344" y="37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99" name="Freeform 33"/>
              <p:cNvSpPr>
                <a:spLocks noChangeArrowheads="1"/>
              </p:cNvSpPr>
              <p:nvPr/>
            </p:nvSpPr>
            <p:spPr bwMode="auto">
              <a:xfrm>
                <a:off x="10863973" y="4594043"/>
                <a:ext cx="145045" cy="145044"/>
              </a:xfrm>
              <a:custGeom>
                <a:avLst/>
                <a:gdLst>
                  <a:gd name="T0" fmla="*/ 375 w 438"/>
                  <a:gd name="T1" fmla="*/ 344 h 438"/>
                  <a:gd name="T2" fmla="*/ 375 w 438"/>
                  <a:gd name="T3" fmla="*/ 344 h 438"/>
                  <a:gd name="T4" fmla="*/ 94 w 438"/>
                  <a:gd name="T5" fmla="*/ 344 h 438"/>
                  <a:gd name="T6" fmla="*/ 94 w 438"/>
                  <a:gd name="T7" fmla="*/ 62 h 438"/>
                  <a:gd name="T8" fmla="*/ 375 w 438"/>
                  <a:gd name="T9" fmla="*/ 62 h 438"/>
                  <a:gd name="T10" fmla="*/ 375 w 438"/>
                  <a:gd name="T11" fmla="*/ 344 h 438"/>
                </a:gdLst>
                <a:ahLst/>
                <a:cxnLst>
                  <a:cxn ang="0">
                    <a:pos x="T0" y="T1"/>
                  </a:cxn>
                  <a:cxn ang="0">
                    <a:pos x="T2" y="T3"/>
                  </a:cxn>
                  <a:cxn ang="0">
                    <a:pos x="T4" y="T5"/>
                  </a:cxn>
                  <a:cxn ang="0">
                    <a:pos x="T6" y="T7"/>
                  </a:cxn>
                  <a:cxn ang="0">
                    <a:pos x="T8" y="T9"/>
                  </a:cxn>
                  <a:cxn ang="0">
                    <a:pos x="T10" y="T11"/>
                  </a:cxn>
                </a:cxnLst>
                <a:rect l="0" t="0" r="r" b="b"/>
                <a:pathLst>
                  <a:path w="438" h="438">
                    <a:moveTo>
                      <a:pt x="375" y="344"/>
                    </a:moveTo>
                    <a:lnTo>
                      <a:pt x="375" y="344"/>
                    </a:lnTo>
                    <a:cubicBezTo>
                      <a:pt x="281" y="437"/>
                      <a:pt x="156" y="437"/>
                      <a:pt x="94" y="344"/>
                    </a:cubicBezTo>
                    <a:cubicBezTo>
                      <a:pt x="0" y="281"/>
                      <a:pt x="0" y="156"/>
                      <a:pt x="94" y="62"/>
                    </a:cubicBezTo>
                    <a:cubicBezTo>
                      <a:pt x="156" y="0"/>
                      <a:pt x="281" y="0"/>
                      <a:pt x="375" y="62"/>
                    </a:cubicBezTo>
                    <a:cubicBezTo>
                      <a:pt x="437" y="156"/>
                      <a:pt x="437" y="281"/>
                      <a:pt x="375" y="3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0" name="Freeform 34"/>
              <p:cNvSpPr>
                <a:spLocks noChangeArrowheads="1"/>
              </p:cNvSpPr>
              <p:nvPr/>
            </p:nvSpPr>
            <p:spPr bwMode="auto">
              <a:xfrm>
                <a:off x="10480116" y="2632273"/>
                <a:ext cx="145045" cy="155301"/>
              </a:xfrm>
              <a:custGeom>
                <a:avLst/>
                <a:gdLst>
                  <a:gd name="T0" fmla="*/ 281 w 438"/>
                  <a:gd name="T1" fmla="*/ 31 h 469"/>
                  <a:gd name="T2" fmla="*/ 281 w 438"/>
                  <a:gd name="T3" fmla="*/ 31 h 469"/>
                  <a:gd name="T4" fmla="*/ 406 w 438"/>
                  <a:gd name="T5" fmla="*/ 312 h 469"/>
                  <a:gd name="T6" fmla="*/ 125 w 438"/>
                  <a:gd name="T7" fmla="*/ 406 h 469"/>
                  <a:gd name="T8" fmla="*/ 31 w 438"/>
                  <a:gd name="T9" fmla="*/ 156 h 469"/>
                  <a:gd name="T10" fmla="*/ 281 w 438"/>
                  <a:gd name="T11" fmla="*/ 31 h 469"/>
                </a:gdLst>
                <a:ahLst/>
                <a:cxnLst>
                  <a:cxn ang="0">
                    <a:pos x="T0" y="T1"/>
                  </a:cxn>
                  <a:cxn ang="0">
                    <a:pos x="T2" y="T3"/>
                  </a:cxn>
                  <a:cxn ang="0">
                    <a:pos x="T4" y="T5"/>
                  </a:cxn>
                  <a:cxn ang="0">
                    <a:pos x="T6" y="T7"/>
                  </a:cxn>
                  <a:cxn ang="0">
                    <a:pos x="T8" y="T9"/>
                  </a:cxn>
                  <a:cxn ang="0">
                    <a:pos x="T10" y="T11"/>
                  </a:cxn>
                </a:cxnLst>
                <a:rect l="0" t="0" r="r" b="b"/>
                <a:pathLst>
                  <a:path w="438" h="469">
                    <a:moveTo>
                      <a:pt x="281" y="31"/>
                    </a:moveTo>
                    <a:lnTo>
                      <a:pt x="281" y="31"/>
                    </a:lnTo>
                    <a:cubicBezTo>
                      <a:pt x="375" y="93"/>
                      <a:pt x="437" y="187"/>
                      <a:pt x="406" y="312"/>
                    </a:cubicBezTo>
                    <a:cubicBezTo>
                      <a:pt x="343" y="406"/>
                      <a:pt x="250" y="468"/>
                      <a:pt x="125" y="406"/>
                    </a:cubicBezTo>
                    <a:cubicBezTo>
                      <a:pt x="31" y="375"/>
                      <a:pt x="0" y="250"/>
                      <a:pt x="31" y="156"/>
                    </a:cubicBezTo>
                    <a:cubicBezTo>
                      <a:pt x="62" y="62"/>
                      <a:pt x="187" y="0"/>
                      <a:pt x="28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1" name="Freeform 35"/>
              <p:cNvSpPr>
                <a:spLocks noChangeArrowheads="1"/>
              </p:cNvSpPr>
              <p:nvPr/>
            </p:nvSpPr>
            <p:spPr bwMode="auto">
              <a:xfrm>
                <a:off x="8902203" y="3287173"/>
                <a:ext cx="155301" cy="146510"/>
              </a:xfrm>
              <a:custGeom>
                <a:avLst/>
                <a:gdLst>
                  <a:gd name="T0" fmla="*/ 437 w 469"/>
                  <a:gd name="T1" fmla="*/ 282 h 439"/>
                  <a:gd name="T2" fmla="*/ 437 w 469"/>
                  <a:gd name="T3" fmla="*/ 282 h 439"/>
                  <a:gd name="T4" fmla="*/ 156 w 469"/>
                  <a:gd name="T5" fmla="*/ 407 h 439"/>
                  <a:gd name="T6" fmla="*/ 62 w 469"/>
                  <a:gd name="T7" fmla="*/ 125 h 439"/>
                  <a:gd name="T8" fmla="*/ 312 w 469"/>
                  <a:gd name="T9" fmla="*/ 32 h 439"/>
                  <a:gd name="T10" fmla="*/ 437 w 469"/>
                  <a:gd name="T11" fmla="*/ 282 h 439"/>
                </a:gdLst>
                <a:ahLst/>
                <a:cxnLst>
                  <a:cxn ang="0">
                    <a:pos x="T0" y="T1"/>
                  </a:cxn>
                  <a:cxn ang="0">
                    <a:pos x="T2" y="T3"/>
                  </a:cxn>
                  <a:cxn ang="0">
                    <a:pos x="T4" y="T5"/>
                  </a:cxn>
                  <a:cxn ang="0">
                    <a:pos x="T6" y="T7"/>
                  </a:cxn>
                  <a:cxn ang="0">
                    <a:pos x="T8" y="T9"/>
                  </a:cxn>
                  <a:cxn ang="0">
                    <a:pos x="T10" y="T11"/>
                  </a:cxn>
                </a:cxnLst>
                <a:rect l="0" t="0" r="r" b="b"/>
                <a:pathLst>
                  <a:path w="469" h="439">
                    <a:moveTo>
                      <a:pt x="437" y="282"/>
                    </a:moveTo>
                    <a:lnTo>
                      <a:pt x="437" y="282"/>
                    </a:lnTo>
                    <a:cubicBezTo>
                      <a:pt x="375" y="407"/>
                      <a:pt x="250" y="438"/>
                      <a:pt x="156" y="407"/>
                    </a:cubicBezTo>
                    <a:cubicBezTo>
                      <a:pt x="62" y="344"/>
                      <a:pt x="0" y="250"/>
                      <a:pt x="62" y="125"/>
                    </a:cubicBezTo>
                    <a:cubicBezTo>
                      <a:pt x="93" y="32"/>
                      <a:pt x="218" y="0"/>
                      <a:pt x="312" y="32"/>
                    </a:cubicBezTo>
                    <a:cubicBezTo>
                      <a:pt x="406" y="63"/>
                      <a:pt x="468" y="188"/>
                      <a:pt x="437" y="28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2" name="Freeform 36"/>
              <p:cNvSpPr>
                <a:spLocks noChangeArrowheads="1"/>
              </p:cNvSpPr>
              <p:nvPr/>
            </p:nvSpPr>
            <p:spPr bwMode="auto">
              <a:xfrm>
                <a:off x="11123296" y="4199930"/>
                <a:ext cx="156765" cy="156766"/>
              </a:xfrm>
              <a:custGeom>
                <a:avLst/>
                <a:gdLst>
                  <a:gd name="T0" fmla="*/ 406 w 470"/>
                  <a:gd name="T1" fmla="*/ 313 h 470"/>
                  <a:gd name="T2" fmla="*/ 406 w 470"/>
                  <a:gd name="T3" fmla="*/ 313 h 470"/>
                  <a:gd name="T4" fmla="*/ 156 w 470"/>
                  <a:gd name="T5" fmla="*/ 407 h 470"/>
                  <a:gd name="T6" fmla="*/ 31 w 470"/>
                  <a:gd name="T7" fmla="*/ 157 h 470"/>
                  <a:gd name="T8" fmla="*/ 313 w 470"/>
                  <a:gd name="T9" fmla="*/ 32 h 470"/>
                  <a:gd name="T10" fmla="*/ 406 w 470"/>
                  <a:gd name="T11" fmla="*/ 313 h 470"/>
                </a:gdLst>
                <a:ahLst/>
                <a:cxnLst>
                  <a:cxn ang="0">
                    <a:pos x="T0" y="T1"/>
                  </a:cxn>
                  <a:cxn ang="0">
                    <a:pos x="T2" y="T3"/>
                  </a:cxn>
                  <a:cxn ang="0">
                    <a:pos x="T4" y="T5"/>
                  </a:cxn>
                  <a:cxn ang="0">
                    <a:pos x="T6" y="T7"/>
                  </a:cxn>
                  <a:cxn ang="0">
                    <a:pos x="T8" y="T9"/>
                  </a:cxn>
                  <a:cxn ang="0">
                    <a:pos x="T10" y="T11"/>
                  </a:cxn>
                </a:cxnLst>
                <a:rect l="0" t="0" r="r" b="b"/>
                <a:pathLst>
                  <a:path w="470" h="470">
                    <a:moveTo>
                      <a:pt x="406" y="313"/>
                    </a:moveTo>
                    <a:lnTo>
                      <a:pt x="406" y="313"/>
                    </a:lnTo>
                    <a:cubicBezTo>
                      <a:pt x="375" y="407"/>
                      <a:pt x="250" y="469"/>
                      <a:pt x="156" y="407"/>
                    </a:cubicBezTo>
                    <a:cubicBezTo>
                      <a:pt x="63" y="375"/>
                      <a:pt x="0" y="250"/>
                      <a:pt x="31" y="157"/>
                    </a:cubicBezTo>
                    <a:cubicBezTo>
                      <a:pt x="94" y="63"/>
                      <a:pt x="219" y="0"/>
                      <a:pt x="313" y="32"/>
                    </a:cubicBezTo>
                    <a:cubicBezTo>
                      <a:pt x="406" y="94"/>
                      <a:pt x="469" y="219"/>
                      <a:pt x="406" y="31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3" name="Freeform 37"/>
              <p:cNvSpPr>
                <a:spLocks noChangeArrowheads="1"/>
              </p:cNvSpPr>
              <p:nvPr/>
            </p:nvSpPr>
            <p:spPr bwMode="auto">
              <a:xfrm>
                <a:off x="11123296" y="3287173"/>
                <a:ext cx="156765" cy="146510"/>
              </a:xfrm>
              <a:custGeom>
                <a:avLst/>
                <a:gdLst>
                  <a:gd name="T0" fmla="*/ 406 w 470"/>
                  <a:gd name="T1" fmla="*/ 125 h 439"/>
                  <a:gd name="T2" fmla="*/ 406 w 470"/>
                  <a:gd name="T3" fmla="*/ 125 h 439"/>
                  <a:gd name="T4" fmla="*/ 313 w 470"/>
                  <a:gd name="T5" fmla="*/ 407 h 439"/>
                  <a:gd name="T6" fmla="*/ 31 w 470"/>
                  <a:gd name="T7" fmla="*/ 282 h 439"/>
                  <a:gd name="T8" fmla="*/ 156 w 470"/>
                  <a:gd name="T9" fmla="*/ 32 h 439"/>
                  <a:gd name="T10" fmla="*/ 406 w 470"/>
                  <a:gd name="T11" fmla="*/ 125 h 439"/>
                </a:gdLst>
                <a:ahLst/>
                <a:cxnLst>
                  <a:cxn ang="0">
                    <a:pos x="T0" y="T1"/>
                  </a:cxn>
                  <a:cxn ang="0">
                    <a:pos x="T2" y="T3"/>
                  </a:cxn>
                  <a:cxn ang="0">
                    <a:pos x="T4" y="T5"/>
                  </a:cxn>
                  <a:cxn ang="0">
                    <a:pos x="T6" y="T7"/>
                  </a:cxn>
                  <a:cxn ang="0">
                    <a:pos x="T8" y="T9"/>
                  </a:cxn>
                  <a:cxn ang="0">
                    <a:pos x="T10" y="T11"/>
                  </a:cxn>
                </a:cxnLst>
                <a:rect l="0" t="0" r="r" b="b"/>
                <a:pathLst>
                  <a:path w="470" h="439">
                    <a:moveTo>
                      <a:pt x="406" y="125"/>
                    </a:moveTo>
                    <a:lnTo>
                      <a:pt x="406" y="125"/>
                    </a:lnTo>
                    <a:cubicBezTo>
                      <a:pt x="469" y="250"/>
                      <a:pt x="406" y="344"/>
                      <a:pt x="313" y="407"/>
                    </a:cubicBezTo>
                    <a:cubicBezTo>
                      <a:pt x="219" y="438"/>
                      <a:pt x="94" y="407"/>
                      <a:pt x="31" y="282"/>
                    </a:cubicBezTo>
                    <a:cubicBezTo>
                      <a:pt x="0" y="188"/>
                      <a:pt x="63" y="63"/>
                      <a:pt x="156" y="32"/>
                    </a:cubicBezTo>
                    <a:cubicBezTo>
                      <a:pt x="250" y="0"/>
                      <a:pt x="375" y="32"/>
                      <a:pt x="406" y="12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4" name="Freeform 38"/>
              <p:cNvSpPr>
                <a:spLocks noChangeArrowheads="1"/>
              </p:cNvSpPr>
              <p:nvPr/>
            </p:nvSpPr>
            <p:spPr bwMode="auto">
              <a:xfrm>
                <a:off x="9555638" y="2632273"/>
                <a:ext cx="146510" cy="155301"/>
              </a:xfrm>
              <a:custGeom>
                <a:avLst/>
                <a:gdLst>
                  <a:gd name="T0" fmla="*/ 313 w 439"/>
                  <a:gd name="T1" fmla="*/ 406 h 469"/>
                  <a:gd name="T2" fmla="*/ 313 w 439"/>
                  <a:gd name="T3" fmla="*/ 406 h 469"/>
                  <a:gd name="T4" fmla="*/ 32 w 439"/>
                  <a:gd name="T5" fmla="*/ 312 h 469"/>
                  <a:gd name="T6" fmla="*/ 157 w 439"/>
                  <a:gd name="T7" fmla="*/ 31 h 469"/>
                  <a:gd name="T8" fmla="*/ 406 w 439"/>
                  <a:gd name="T9" fmla="*/ 156 h 469"/>
                  <a:gd name="T10" fmla="*/ 313 w 439"/>
                  <a:gd name="T11" fmla="*/ 406 h 469"/>
                </a:gdLst>
                <a:ahLst/>
                <a:cxnLst>
                  <a:cxn ang="0">
                    <a:pos x="T0" y="T1"/>
                  </a:cxn>
                  <a:cxn ang="0">
                    <a:pos x="T2" y="T3"/>
                  </a:cxn>
                  <a:cxn ang="0">
                    <a:pos x="T4" y="T5"/>
                  </a:cxn>
                  <a:cxn ang="0">
                    <a:pos x="T6" y="T7"/>
                  </a:cxn>
                  <a:cxn ang="0">
                    <a:pos x="T8" y="T9"/>
                  </a:cxn>
                  <a:cxn ang="0">
                    <a:pos x="T10" y="T11"/>
                  </a:cxn>
                </a:cxnLst>
                <a:rect l="0" t="0" r="r" b="b"/>
                <a:pathLst>
                  <a:path w="439" h="469">
                    <a:moveTo>
                      <a:pt x="313" y="406"/>
                    </a:moveTo>
                    <a:lnTo>
                      <a:pt x="313" y="406"/>
                    </a:lnTo>
                    <a:cubicBezTo>
                      <a:pt x="188" y="468"/>
                      <a:pt x="94" y="406"/>
                      <a:pt x="32" y="312"/>
                    </a:cubicBezTo>
                    <a:cubicBezTo>
                      <a:pt x="0" y="187"/>
                      <a:pt x="63" y="93"/>
                      <a:pt x="157" y="31"/>
                    </a:cubicBezTo>
                    <a:cubicBezTo>
                      <a:pt x="250" y="0"/>
                      <a:pt x="375" y="62"/>
                      <a:pt x="406" y="156"/>
                    </a:cubicBezTo>
                    <a:cubicBezTo>
                      <a:pt x="438" y="250"/>
                      <a:pt x="406" y="375"/>
                      <a:pt x="313" y="4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5" name="Freeform 39"/>
              <p:cNvSpPr>
                <a:spLocks noChangeArrowheads="1"/>
              </p:cNvSpPr>
              <p:nvPr/>
            </p:nvSpPr>
            <p:spPr bwMode="auto">
              <a:xfrm>
                <a:off x="10480116" y="4853365"/>
                <a:ext cx="145045" cy="146510"/>
              </a:xfrm>
              <a:custGeom>
                <a:avLst/>
                <a:gdLst>
                  <a:gd name="T0" fmla="*/ 281 w 438"/>
                  <a:gd name="T1" fmla="*/ 406 h 439"/>
                  <a:gd name="T2" fmla="*/ 281 w 438"/>
                  <a:gd name="T3" fmla="*/ 406 h 439"/>
                  <a:gd name="T4" fmla="*/ 31 w 438"/>
                  <a:gd name="T5" fmla="*/ 281 h 439"/>
                  <a:gd name="T6" fmla="*/ 125 w 438"/>
                  <a:gd name="T7" fmla="*/ 31 h 439"/>
                  <a:gd name="T8" fmla="*/ 406 w 438"/>
                  <a:gd name="T9" fmla="*/ 156 h 439"/>
                  <a:gd name="T10" fmla="*/ 281 w 438"/>
                  <a:gd name="T11" fmla="*/ 406 h 439"/>
                </a:gdLst>
                <a:ahLst/>
                <a:cxnLst>
                  <a:cxn ang="0">
                    <a:pos x="T0" y="T1"/>
                  </a:cxn>
                  <a:cxn ang="0">
                    <a:pos x="T2" y="T3"/>
                  </a:cxn>
                  <a:cxn ang="0">
                    <a:pos x="T4" y="T5"/>
                  </a:cxn>
                  <a:cxn ang="0">
                    <a:pos x="T6" y="T7"/>
                  </a:cxn>
                  <a:cxn ang="0">
                    <a:pos x="T8" y="T9"/>
                  </a:cxn>
                  <a:cxn ang="0">
                    <a:pos x="T10" y="T11"/>
                  </a:cxn>
                </a:cxnLst>
                <a:rect l="0" t="0" r="r" b="b"/>
                <a:pathLst>
                  <a:path w="438" h="439">
                    <a:moveTo>
                      <a:pt x="281" y="406"/>
                    </a:moveTo>
                    <a:lnTo>
                      <a:pt x="281" y="406"/>
                    </a:lnTo>
                    <a:cubicBezTo>
                      <a:pt x="187" y="438"/>
                      <a:pt x="62" y="406"/>
                      <a:pt x="31" y="281"/>
                    </a:cubicBezTo>
                    <a:cubicBezTo>
                      <a:pt x="0" y="188"/>
                      <a:pt x="31" y="63"/>
                      <a:pt x="125" y="31"/>
                    </a:cubicBezTo>
                    <a:cubicBezTo>
                      <a:pt x="250" y="0"/>
                      <a:pt x="343" y="31"/>
                      <a:pt x="406" y="156"/>
                    </a:cubicBezTo>
                    <a:cubicBezTo>
                      <a:pt x="437" y="250"/>
                      <a:pt x="375" y="344"/>
                      <a:pt x="281" y="4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6" name="Freeform 40"/>
              <p:cNvSpPr>
                <a:spLocks noChangeArrowheads="1"/>
              </p:cNvSpPr>
              <p:nvPr/>
            </p:nvSpPr>
            <p:spPr bwMode="auto">
              <a:xfrm>
                <a:off x="10251561" y="4926620"/>
                <a:ext cx="146510" cy="134789"/>
              </a:xfrm>
              <a:custGeom>
                <a:avLst/>
                <a:gdLst>
                  <a:gd name="T0" fmla="*/ 188 w 439"/>
                  <a:gd name="T1" fmla="*/ 0 h 407"/>
                  <a:gd name="T2" fmla="*/ 188 w 439"/>
                  <a:gd name="T3" fmla="*/ 0 h 407"/>
                  <a:gd name="T4" fmla="*/ 406 w 439"/>
                  <a:gd name="T5" fmla="*/ 156 h 407"/>
                  <a:gd name="T6" fmla="*/ 250 w 439"/>
                  <a:gd name="T7" fmla="*/ 406 h 407"/>
                  <a:gd name="T8" fmla="*/ 31 w 439"/>
                  <a:gd name="T9" fmla="*/ 250 h 407"/>
                  <a:gd name="T10" fmla="*/ 188 w 439"/>
                  <a:gd name="T11" fmla="*/ 0 h 407"/>
                </a:gdLst>
                <a:ahLst/>
                <a:cxnLst>
                  <a:cxn ang="0">
                    <a:pos x="T0" y="T1"/>
                  </a:cxn>
                  <a:cxn ang="0">
                    <a:pos x="T2" y="T3"/>
                  </a:cxn>
                  <a:cxn ang="0">
                    <a:pos x="T4" y="T5"/>
                  </a:cxn>
                  <a:cxn ang="0">
                    <a:pos x="T6" y="T7"/>
                  </a:cxn>
                  <a:cxn ang="0">
                    <a:pos x="T8" y="T9"/>
                  </a:cxn>
                  <a:cxn ang="0">
                    <a:pos x="T10" y="T11"/>
                  </a:cxn>
                </a:cxnLst>
                <a:rect l="0" t="0" r="r" b="b"/>
                <a:pathLst>
                  <a:path w="439" h="407">
                    <a:moveTo>
                      <a:pt x="188" y="0"/>
                    </a:moveTo>
                    <a:lnTo>
                      <a:pt x="188" y="0"/>
                    </a:lnTo>
                    <a:cubicBezTo>
                      <a:pt x="281" y="0"/>
                      <a:pt x="406" y="62"/>
                      <a:pt x="406" y="156"/>
                    </a:cubicBezTo>
                    <a:cubicBezTo>
                      <a:pt x="438" y="281"/>
                      <a:pt x="375" y="375"/>
                      <a:pt x="250" y="406"/>
                    </a:cubicBezTo>
                    <a:cubicBezTo>
                      <a:pt x="156" y="406"/>
                      <a:pt x="31" y="344"/>
                      <a:pt x="31" y="250"/>
                    </a:cubicBezTo>
                    <a:cubicBezTo>
                      <a:pt x="0" y="125"/>
                      <a:pt x="63" y="31"/>
                      <a:pt x="188"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7" name="Freeform 41"/>
              <p:cNvSpPr>
                <a:spLocks noChangeArrowheads="1"/>
              </p:cNvSpPr>
              <p:nvPr/>
            </p:nvSpPr>
            <p:spPr bwMode="auto">
              <a:xfrm>
                <a:off x="9784194" y="2570739"/>
                <a:ext cx="145045" cy="146510"/>
              </a:xfrm>
              <a:custGeom>
                <a:avLst/>
                <a:gdLst>
                  <a:gd name="T0" fmla="*/ 187 w 438"/>
                  <a:gd name="T1" fmla="*/ 0 h 439"/>
                  <a:gd name="T2" fmla="*/ 187 w 438"/>
                  <a:gd name="T3" fmla="*/ 0 h 439"/>
                  <a:gd name="T4" fmla="*/ 406 w 438"/>
                  <a:gd name="T5" fmla="*/ 156 h 439"/>
                  <a:gd name="T6" fmla="*/ 250 w 438"/>
                  <a:gd name="T7" fmla="*/ 406 h 439"/>
                  <a:gd name="T8" fmla="*/ 31 w 438"/>
                  <a:gd name="T9" fmla="*/ 250 h 439"/>
                  <a:gd name="T10" fmla="*/ 187 w 438"/>
                  <a:gd name="T11" fmla="*/ 0 h 439"/>
                </a:gdLst>
                <a:ahLst/>
                <a:cxnLst>
                  <a:cxn ang="0">
                    <a:pos x="T0" y="T1"/>
                  </a:cxn>
                  <a:cxn ang="0">
                    <a:pos x="T2" y="T3"/>
                  </a:cxn>
                  <a:cxn ang="0">
                    <a:pos x="T4" y="T5"/>
                  </a:cxn>
                  <a:cxn ang="0">
                    <a:pos x="T6" y="T7"/>
                  </a:cxn>
                  <a:cxn ang="0">
                    <a:pos x="T8" y="T9"/>
                  </a:cxn>
                  <a:cxn ang="0">
                    <a:pos x="T10" y="T11"/>
                  </a:cxn>
                </a:cxnLst>
                <a:rect l="0" t="0" r="r" b="b"/>
                <a:pathLst>
                  <a:path w="438" h="439">
                    <a:moveTo>
                      <a:pt x="187" y="0"/>
                    </a:moveTo>
                    <a:lnTo>
                      <a:pt x="187" y="0"/>
                    </a:lnTo>
                    <a:cubicBezTo>
                      <a:pt x="281" y="0"/>
                      <a:pt x="375" y="63"/>
                      <a:pt x="406" y="156"/>
                    </a:cubicBezTo>
                    <a:cubicBezTo>
                      <a:pt x="437" y="281"/>
                      <a:pt x="375" y="375"/>
                      <a:pt x="250" y="406"/>
                    </a:cubicBezTo>
                    <a:cubicBezTo>
                      <a:pt x="156" y="438"/>
                      <a:pt x="31" y="344"/>
                      <a:pt x="31" y="250"/>
                    </a:cubicBezTo>
                    <a:cubicBezTo>
                      <a:pt x="0" y="125"/>
                      <a:pt x="62" y="31"/>
                      <a:pt x="187"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8" name="Freeform 42"/>
              <p:cNvSpPr>
                <a:spLocks noChangeArrowheads="1"/>
              </p:cNvSpPr>
              <p:nvPr/>
            </p:nvSpPr>
            <p:spPr bwMode="auto">
              <a:xfrm>
                <a:off x="11196551" y="3515729"/>
                <a:ext cx="145045" cy="134789"/>
              </a:xfrm>
              <a:custGeom>
                <a:avLst/>
                <a:gdLst>
                  <a:gd name="T0" fmla="*/ 406 w 438"/>
                  <a:gd name="T1" fmla="*/ 156 h 407"/>
                  <a:gd name="T2" fmla="*/ 406 w 438"/>
                  <a:gd name="T3" fmla="*/ 156 h 407"/>
                  <a:gd name="T4" fmla="*/ 250 w 438"/>
                  <a:gd name="T5" fmla="*/ 406 h 407"/>
                  <a:gd name="T6" fmla="*/ 31 w 438"/>
                  <a:gd name="T7" fmla="*/ 250 h 407"/>
                  <a:gd name="T8" fmla="*/ 187 w 438"/>
                  <a:gd name="T9" fmla="*/ 0 h 407"/>
                  <a:gd name="T10" fmla="*/ 406 w 438"/>
                  <a:gd name="T11" fmla="*/ 156 h 407"/>
                </a:gdLst>
                <a:ahLst/>
                <a:cxnLst>
                  <a:cxn ang="0">
                    <a:pos x="T0" y="T1"/>
                  </a:cxn>
                  <a:cxn ang="0">
                    <a:pos x="T2" y="T3"/>
                  </a:cxn>
                  <a:cxn ang="0">
                    <a:pos x="T4" y="T5"/>
                  </a:cxn>
                  <a:cxn ang="0">
                    <a:pos x="T6" y="T7"/>
                  </a:cxn>
                  <a:cxn ang="0">
                    <a:pos x="T8" y="T9"/>
                  </a:cxn>
                  <a:cxn ang="0">
                    <a:pos x="T10" y="T11"/>
                  </a:cxn>
                </a:cxnLst>
                <a:rect l="0" t="0" r="r" b="b"/>
                <a:pathLst>
                  <a:path w="438" h="407">
                    <a:moveTo>
                      <a:pt x="406" y="156"/>
                    </a:moveTo>
                    <a:lnTo>
                      <a:pt x="406" y="156"/>
                    </a:lnTo>
                    <a:cubicBezTo>
                      <a:pt x="437" y="281"/>
                      <a:pt x="375" y="375"/>
                      <a:pt x="250" y="406"/>
                    </a:cubicBezTo>
                    <a:cubicBezTo>
                      <a:pt x="156" y="406"/>
                      <a:pt x="31" y="344"/>
                      <a:pt x="31" y="250"/>
                    </a:cubicBezTo>
                    <a:cubicBezTo>
                      <a:pt x="0" y="125"/>
                      <a:pt x="62" y="31"/>
                      <a:pt x="187" y="0"/>
                    </a:cubicBezTo>
                    <a:cubicBezTo>
                      <a:pt x="281" y="0"/>
                      <a:pt x="375" y="62"/>
                      <a:pt x="406" y="15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09" name="Freeform 43"/>
              <p:cNvSpPr>
                <a:spLocks noChangeArrowheads="1"/>
              </p:cNvSpPr>
              <p:nvPr/>
            </p:nvSpPr>
            <p:spPr bwMode="auto">
              <a:xfrm>
                <a:off x="10677905" y="2746551"/>
                <a:ext cx="156765" cy="146510"/>
              </a:xfrm>
              <a:custGeom>
                <a:avLst/>
                <a:gdLst>
                  <a:gd name="T0" fmla="*/ 344 w 470"/>
                  <a:gd name="T1" fmla="*/ 63 h 439"/>
                  <a:gd name="T2" fmla="*/ 344 w 470"/>
                  <a:gd name="T3" fmla="*/ 63 h 439"/>
                  <a:gd name="T4" fmla="*/ 407 w 470"/>
                  <a:gd name="T5" fmla="*/ 313 h 439"/>
                  <a:gd name="T6" fmla="*/ 125 w 470"/>
                  <a:gd name="T7" fmla="*/ 375 h 439"/>
                  <a:gd name="T8" fmla="*/ 63 w 470"/>
                  <a:gd name="T9" fmla="*/ 94 h 439"/>
                  <a:gd name="T10" fmla="*/ 344 w 470"/>
                  <a:gd name="T11" fmla="*/ 63 h 439"/>
                </a:gdLst>
                <a:ahLst/>
                <a:cxnLst>
                  <a:cxn ang="0">
                    <a:pos x="T0" y="T1"/>
                  </a:cxn>
                  <a:cxn ang="0">
                    <a:pos x="T2" y="T3"/>
                  </a:cxn>
                  <a:cxn ang="0">
                    <a:pos x="T4" y="T5"/>
                  </a:cxn>
                  <a:cxn ang="0">
                    <a:pos x="T6" y="T7"/>
                  </a:cxn>
                  <a:cxn ang="0">
                    <a:pos x="T8" y="T9"/>
                  </a:cxn>
                  <a:cxn ang="0">
                    <a:pos x="T10" y="T11"/>
                  </a:cxn>
                </a:cxnLst>
                <a:rect l="0" t="0" r="r" b="b"/>
                <a:pathLst>
                  <a:path w="470" h="439">
                    <a:moveTo>
                      <a:pt x="344" y="63"/>
                    </a:moveTo>
                    <a:lnTo>
                      <a:pt x="344" y="63"/>
                    </a:lnTo>
                    <a:cubicBezTo>
                      <a:pt x="438" y="125"/>
                      <a:pt x="469" y="250"/>
                      <a:pt x="407" y="313"/>
                    </a:cubicBezTo>
                    <a:cubicBezTo>
                      <a:pt x="344" y="407"/>
                      <a:pt x="219" y="438"/>
                      <a:pt x="125" y="375"/>
                    </a:cubicBezTo>
                    <a:cubicBezTo>
                      <a:pt x="32" y="313"/>
                      <a:pt x="0" y="188"/>
                      <a:pt x="63" y="94"/>
                    </a:cubicBezTo>
                    <a:cubicBezTo>
                      <a:pt x="125" y="0"/>
                      <a:pt x="250" y="0"/>
                      <a:pt x="344"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0" name="Freeform 44"/>
              <p:cNvSpPr>
                <a:spLocks noChangeArrowheads="1"/>
              </p:cNvSpPr>
              <p:nvPr/>
            </p:nvSpPr>
            <p:spPr bwMode="auto">
              <a:xfrm>
                <a:off x="9016481" y="3079129"/>
                <a:ext cx="156765" cy="146510"/>
              </a:xfrm>
              <a:custGeom>
                <a:avLst/>
                <a:gdLst>
                  <a:gd name="T0" fmla="*/ 407 w 470"/>
                  <a:gd name="T1" fmla="*/ 313 h 439"/>
                  <a:gd name="T2" fmla="*/ 407 w 470"/>
                  <a:gd name="T3" fmla="*/ 313 h 439"/>
                  <a:gd name="T4" fmla="*/ 125 w 470"/>
                  <a:gd name="T5" fmla="*/ 375 h 439"/>
                  <a:gd name="T6" fmla="*/ 63 w 470"/>
                  <a:gd name="T7" fmla="*/ 94 h 439"/>
                  <a:gd name="T8" fmla="*/ 344 w 470"/>
                  <a:gd name="T9" fmla="*/ 63 h 439"/>
                  <a:gd name="T10" fmla="*/ 407 w 470"/>
                  <a:gd name="T11" fmla="*/ 313 h 439"/>
                </a:gdLst>
                <a:ahLst/>
                <a:cxnLst>
                  <a:cxn ang="0">
                    <a:pos x="T0" y="T1"/>
                  </a:cxn>
                  <a:cxn ang="0">
                    <a:pos x="T2" y="T3"/>
                  </a:cxn>
                  <a:cxn ang="0">
                    <a:pos x="T4" y="T5"/>
                  </a:cxn>
                  <a:cxn ang="0">
                    <a:pos x="T6" y="T7"/>
                  </a:cxn>
                  <a:cxn ang="0">
                    <a:pos x="T8" y="T9"/>
                  </a:cxn>
                  <a:cxn ang="0">
                    <a:pos x="T10" y="T11"/>
                  </a:cxn>
                </a:cxnLst>
                <a:rect l="0" t="0" r="r" b="b"/>
                <a:pathLst>
                  <a:path w="470" h="439">
                    <a:moveTo>
                      <a:pt x="407" y="313"/>
                    </a:moveTo>
                    <a:lnTo>
                      <a:pt x="407" y="313"/>
                    </a:lnTo>
                    <a:cubicBezTo>
                      <a:pt x="344" y="407"/>
                      <a:pt x="219" y="438"/>
                      <a:pt x="125" y="375"/>
                    </a:cubicBezTo>
                    <a:cubicBezTo>
                      <a:pt x="32" y="313"/>
                      <a:pt x="0" y="188"/>
                      <a:pt x="63" y="94"/>
                    </a:cubicBezTo>
                    <a:cubicBezTo>
                      <a:pt x="125" y="0"/>
                      <a:pt x="250" y="0"/>
                      <a:pt x="344" y="63"/>
                    </a:cubicBezTo>
                    <a:cubicBezTo>
                      <a:pt x="438" y="125"/>
                      <a:pt x="469" y="219"/>
                      <a:pt x="407" y="31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1" name="Freeform 45"/>
              <p:cNvSpPr>
                <a:spLocks noChangeArrowheads="1"/>
              </p:cNvSpPr>
              <p:nvPr/>
            </p:nvSpPr>
            <p:spPr bwMode="auto">
              <a:xfrm>
                <a:off x="11009018" y="4407975"/>
                <a:ext cx="156765" cy="156766"/>
              </a:xfrm>
              <a:custGeom>
                <a:avLst/>
                <a:gdLst>
                  <a:gd name="T0" fmla="*/ 407 w 470"/>
                  <a:gd name="T1" fmla="*/ 344 h 470"/>
                  <a:gd name="T2" fmla="*/ 407 w 470"/>
                  <a:gd name="T3" fmla="*/ 344 h 470"/>
                  <a:gd name="T4" fmla="*/ 125 w 470"/>
                  <a:gd name="T5" fmla="*/ 407 h 470"/>
                  <a:gd name="T6" fmla="*/ 63 w 470"/>
                  <a:gd name="T7" fmla="*/ 125 h 470"/>
                  <a:gd name="T8" fmla="*/ 344 w 470"/>
                  <a:gd name="T9" fmla="*/ 63 h 470"/>
                  <a:gd name="T10" fmla="*/ 407 w 470"/>
                  <a:gd name="T11" fmla="*/ 344 h 470"/>
                </a:gdLst>
                <a:ahLst/>
                <a:cxnLst>
                  <a:cxn ang="0">
                    <a:pos x="T0" y="T1"/>
                  </a:cxn>
                  <a:cxn ang="0">
                    <a:pos x="T2" y="T3"/>
                  </a:cxn>
                  <a:cxn ang="0">
                    <a:pos x="T4" y="T5"/>
                  </a:cxn>
                  <a:cxn ang="0">
                    <a:pos x="T6" y="T7"/>
                  </a:cxn>
                  <a:cxn ang="0">
                    <a:pos x="T8" y="T9"/>
                  </a:cxn>
                  <a:cxn ang="0">
                    <a:pos x="T10" y="T11"/>
                  </a:cxn>
                </a:cxnLst>
                <a:rect l="0" t="0" r="r" b="b"/>
                <a:pathLst>
                  <a:path w="470" h="470">
                    <a:moveTo>
                      <a:pt x="407" y="344"/>
                    </a:moveTo>
                    <a:lnTo>
                      <a:pt x="407" y="344"/>
                    </a:lnTo>
                    <a:cubicBezTo>
                      <a:pt x="344" y="438"/>
                      <a:pt x="219" y="469"/>
                      <a:pt x="125" y="407"/>
                    </a:cubicBezTo>
                    <a:cubicBezTo>
                      <a:pt x="32" y="344"/>
                      <a:pt x="0" y="219"/>
                      <a:pt x="63" y="125"/>
                    </a:cubicBezTo>
                    <a:cubicBezTo>
                      <a:pt x="125" y="32"/>
                      <a:pt x="250" y="0"/>
                      <a:pt x="344" y="63"/>
                    </a:cubicBezTo>
                    <a:cubicBezTo>
                      <a:pt x="438" y="125"/>
                      <a:pt x="469" y="250"/>
                      <a:pt x="407" y="3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2" name="Freeform 46"/>
              <p:cNvSpPr>
                <a:spLocks noChangeArrowheads="1"/>
              </p:cNvSpPr>
              <p:nvPr/>
            </p:nvSpPr>
            <p:spPr bwMode="auto">
              <a:xfrm>
                <a:off x="10251561" y="2570739"/>
                <a:ext cx="146510" cy="146510"/>
              </a:xfrm>
              <a:custGeom>
                <a:avLst/>
                <a:gdLst>
                  <a:gd name="T0" fmla="*/ 250 w 439"/>
                  <a:gd name="T1" fmla="*/ 0 h 439"/>
                  <a:gd name="T2" fmla="*/ 250 w 439"/>
                  <a:gd name="T3" fmla="*/ 0 h 439"/>
                  <a:gd name="T4" fmla="*/ 406 w 439"/>
                  <a:gd name="T5" fmla="*/ 250 h 439"/>
                  <a:gd name="T6" fmla="*/ 188 w 439"/>
                  <a:gd name="T7" fmla="*/ 406 h 439"/>
                  <a:gd name="T8" fmla="*/ 31 w 439"/>
                  <a:gd name="T9" fmla="*/ 156 h 439"/>
                  <a:gd name="T10" fmla="*/ 250 w 439"/>
                  <a:gd name="T11" fmla="*/ 0 h 439"/>
                </a:gdLst>
                <a:ahLst/>
                <a:cxnLst>
                  <a:cxn ang="0">
                    <a:pos x="T0" y="T1"/>
                  </a:cxn>
                  <a:cxn ang="0">
                    <a:pos x="T2" y="T3"/>
                  </a:cxn>
                  <a:cxn ang="0">
                    <a:pos x="T4" y="T5"/>
                  </a:cxn>
                  <a:cxn ang="0">
                    <a:pos x="T6" y="T7"/>
                  </a:cxn>
                  <a:cxn ang="0">
                    <a:pos x="T8" y="T9"/>
                  </a:cxn>
                  <a:cxn ang="0">
                    <a:pos x="T10" y="T11"/>
                  </a:cxn>
                </a:cxnLst>
                <a:rect l="0" t="0" r="r" b="b"/>
                <a:pathLst>
                  <a:path w="439" h="439">
                    <a:moveTo>
                      <a:pt x="250" y="0"/>
                    </a:moveTo>
                    <a:lnTo>
                      <a:pt x="250" y="0"/>
                    </a:lnTo>
                    <a:cubicBezTo>
                      <a:pt x="375" y="31"/>
                      <a:pt x="438" y="125"/>
                      <a:pt x="406" y="250"/>
                    </a:cubicBezTo>
                    <a:cubicBezTo>
                      <a:pt x="406" y="344"/>
                      <a:pt x="281" y="438"/>
                      <a:pt x="188" y="406"/>
                    </a:cubicBezTo>
                    <a:cubicBezTo>
                      <a:pt x="63" y="375"/>
                      <a:pt x="0" y="281"/>
                      <a:pt x="31" y="156"/>
                    </a:cubicBezTo>
                    <a:cubicBezTo>
                      <a:pt x="31" y="63"/>
                      <a:pt x="156" y="0"/>
                      <a:pt x="25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3" name="Freeform 47"/>
              <p:cNvSpPr>
                <a:spLocks noChangeArrowheads="1"/>
              </p:cNvSpPr>
              <p:nvPr/>
            </p:nvSpPr>
            <p:spPr bwMode="auto">
              <a:xfrm>
                <a:off x="8840669" y="3515729"/>
                <a:ext cx="145045" cy="134789"/>
              </a:xfrm>
              <a:custGeom>
                <a:avLst/>
                <a:gdLst>
                  <a:gd name="T0" fmla="*/ 405 w 438"/>
                  <a:gd name="T1" fmla="*/ 250 h 407"/>
                  <a:gd name="T2" fmla="*/ 405 w 438"/>
                  <a:gd name="T3" fmla="*/ 250 h 407"/>
                  <a:gd name="T4" fmla="*/ 187 w 438"/>
                  <a:gd name="T5" fmla="*/ 406 h 407"/>
                  <a:gd name="T6" fmla="*/ 31 w 438"/>
                  <a:gd name="T7" fmla="*/ 156 h 407"/>
                  <a:gd name="T8" fmla="*/ 249 w 438"/>
                  <a:gd name="T9" fmla="*/ 0 h 407"/>
                  <a:gd name="T10" fmla="*/ 405 w 438"/>
                  <a:gd name="T11" fmla="*/ 250 h 407"/>
                </a:gdLst>
                <a:ahLst/>
                <a:cxnLst>
                  <a:cxn ang="0">
                    <a:pos x="T0" y="T1"/>
                  </a:cxn>
                  <a:cxn ang="0">
                    <a:pos x="T2" y="T3"/>
                  </a:cxn>
                  <a:cxn ang="0">
                    <a:pos x="T4" y="T5"/>
                  </a:cxn>
                  <a:cxn ang="0">
                    <a:pos x="T6" y="T7"/>
                  </a:cxn>
                  <a:cxn ang="0">
                    <a:pos x="T8" y="T9"/>
                  </a:cxn>
                  <a:cxn ang="0">
                    <a:pos x="T10" y="T11"/>
                  </a:cxn>
                </a:cxnLst>
                <a:rect l="0" t="0" r="r" b="b"/>
                <a:pathLst>
                  <a:path w="438" h="407">
                    <a:moveTo>
                      <a:pt x="405" y="250"/>
                    </a:moveTo>
                    <a:lnTo>
                      <a:pt x="405" y="250"/>
                    </a:lnTo>
                    <a:cubicBezTo>
                      <a:pt x="405" y="344"/>
                      <a:pt x="280" y="406"/>
                      <a:pt x="187" y="406"/>
                    </a:cubicBezTo>
                    <a:cubicBezTo>
                      <a:pt x="63" y="375"/>
                      <a:pt x="0" y="281"/>
                      <a:pt x="31" y="156"/>
                    </a:cubicBezTo>
                    <a:cubicBezTo>
                      <a:pt x="63" y="62"/>
                      <a:pt x="156" y="0"/>
                      <a:pt x="249" y="0"/>
                    </a:cubicBezTo>
                    <a:cubicBezTo>
                      <a:pt x="374" y="31"/>
                      <a:pt x="437" y="125"/>
                      <a:pt x="405" y="25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4" name="Freeform 48"/>
              <p:cNvSpPr>
                <a:spLocks noChangeArrowheads="1"/>
              </p:cNvSpPr>
              <p:nvPr/>
            </p:nvSpPr>
            <p:spPr bwMode="auto">
              <a:xfrm>
                <a:off x="11196551" y="3981631"/>
                <a:ext cx="145045" cy="146510"/>
              </a:xfrm>
              <a:custGeom>
                <a:avLst/>
                <a:gdLst>
                  <a:gd name="T0" fmla="*/ 406 w 438"/>
                  <a:gd name="T1" fmla="*/ 250 h 439"/>
                  <a:gd name="T2" fmla="*/ 406 w 438"/>
                  <a:gd name="T3" fmla="*/ 250 h 439"/>
                  <a:gd name="T4" fmla="*/ 187 w 438"/>
                  <a:gd name="T5" fmla="*/ 406 h 439"/>
                  <a:gd name="T6" fmla="*/ 31 w 438"/>
                  <a:gd name="T7" fmla="*/ 156 h 439"/>
                  <a:gd name="T8" fmla="*/ 250 w 438"/>
                  <a:gd name="T9" fmla="*/ 0 h 439"/>
                  <a:gd name="T10" fmla="*/ 406 w 438"/>
                  <a:gd name="T11" fmla="*/ 250 h 439"/>
                </a:gdLst>
                <a:ahLst/>
                <a:cxnLst>
                  <a:cxn ang="0">
                    <a:pos x="T0" y="T1"/>
                  </a:cxn>
                  <a:cxn ang="0">
                    <a:pos x="T2" y="T3"/>
                  </a:cxn>
                  <a:cxn ang="0">
                    <a:pos x="T4" y="T5"/>
                  </a:cxn>
                  <a:cxn ang="0">
                    <a:pos x="T6" y="T7"/>
                  </a:cxn>
                  <a:cxn ang="0">
                    <a:pos x="T8" y="T9"/>
                  </a:cxn>
                  <a:cxn ang="0">
                    <a:pos x="T10" y="T11"/>
                  </a:cxn>
                </a:cxnLst>
                <a:rect l="0" t="0" r="r" b="b"/>
                <a:pathLst>
                  <a:path w="438" h="439">
                    <a:moveTo>
                      <a:pt x="406" y="250"/>
                    </a:moveTo>
                    <a:lnTo>
                      <a:pt x="406" y="250"/>
                    </a:lnTo>
                    <a:cubicBezTo>
                      <a:pt x="375" y="344"/>
                      <a:pt x="281" y="438"/>
                      <a:pt x="187" y="406"/>
                    </a:cubicBezTo>
                    <a:cubicBezTo>
                      <a:pt x="62" y="375"/>
                      <a:pt x="0" y="281"/>
                      <a:pt x="31" y="156"/>
                    </a:cubicBezTo>
                    <a:cubicBezTo>
                      <a:pt x="31" y="63"/>
                      <a:pt x="156" y="0"/>
                      <a:pt x="250" y="0"/>
                    </a:cubicBezTo>
                    <a:cubicBezTo>
                      <a:pt x="375" y="31"/>
                      <a:pt x="437" y="125"/>
                      <a:pt x="406" y="25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5" name="Freeform 49"/>
              <p:cNvSpPr>
                <a:spLocks noChangeArrowheads="1"/>
              </p:cNvSpPr>
              <p:nvPr/>
            </p:nvSpPr>
            <p:spPr bwMode="auto">
              <a:xfrm>
                <a:off x="11009018" y="3079129"/>
                <a:ext cx="156765" cy="146510"/>
              </a:xfrm>
              <a:custGeom>
                <a:avLst/>
                <a:gdLst>
                  <a:gd name="T0" fmla="*/ 407 w 470"/>
                  <a:gd name="T1" fmla="*/ 94 h 439"/>
                  <a:gd name="T2" fmla="*/ 407 w 470"/>
                  <a:gd name="T3" fmla="*/ 94 h 439"/>
                  <a:gd name="T4" fmla="*/ 344 w 470"/>
                  <a:gd name="T5" fmla="*/ 375 h 439"/>
                  <a:gd name="T6" fmla="*/ 63 w 470"/>
                  <a:gd name="T7" fmla="*/ 313 h 439"/>
                  <a:gd name="T8" fmla="*/ 125 w 470"/>
                  <a:gd name="T9" fmla="*/ 63 h 439"/>
                  <a:gd name="T10" fmla="*/ 407 w 470"/>
                  <a:gd name="T11" fmla="*/ 94 h 439"/>
                </a:gdLst>
                <a:ahLst/>
                <a:cxnLst>
                  <a:cxn ang="0">
                    <a:pos x="T0" y="T1"/>
                  </a:cxn>
                  <a:cxn ang="0">
                    <a:pos x="T2" y="T3"/>
                  </a:cxn>
                  <a:cxn ang="0">
                    <a:pos x="T4" y="T5"/>
                  </a:cxn>
                  <a:cxn ang="0">
                    <a:pos x="T6" y="T7"/>
                  </a:cxn>
                  <a:cxn ang="0">
                    <a:pos x="T8" y="T9"/>
                  </a:cxn>
                  <a:cxn ang="0">
                    <a:pos x="T10" y="T11"/>
                  </a:cxn>
                </a:cxnLst>
                <a:rect l="0" t="0" r="r" b="b"/>
                <a:pathLst>
                  <a:path w="470" h="439">
                    <a:moveTo>
                      <a:pt x="407" y="94"/>
                    </a:moveTo>
                    <a:lnTo>
                      <a:pt x="407" y="94"/>
                    </a:lnTo>
                    <a:cubicBezTo>
                      <a:pt x="469" y="188"/>
                      <a:pt x="438" y="313"/>
                      <a:pt x="344" y="375"/>
                    </a:cubicBezTo>
                    <a:cubicBezTo>
                      <a:pt x="250" y="438"/>
                      <a:pt x="125" y="407"/>
                      <a:pt x="63" y="313"/>
                    </a:cubicBezTo>
                    <a:cubicBezTo>
                      <a:pt x="0" y="219"/>
                      <a:pt x="32" y="125"/>
                      <a:pt x="125" y="63"/>
                    </a:cubicBezTo>
                    <a:cubicBezTo>
                      <a:pt x="219" y="0"/>
                      <a:pt x="344" y="0"/>
                      <a:pt x="407"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6" name="Freeform 50"/>
              <p:cNvSpPr>
                <a:spLocks noChangeArrowheads="1"/>
              </p:cNvSpPr>
              <p:nvPr/>
            </p:nvSpPr>
            <p:spPr bwMode="auto">
              <a:xfrm>
                <a:off x="9349059" y="2746551"/>
                <a:ext cx="146510" cy="146510"/>
              </a:xfrm>
              <a:custGeom>
                <a:avLst/>
                <a:gdLst>
                  <a:gd name="T0" fmla="*/ 344 w 439"/>
                  <a:gd name="T1" fmla="*/ 375 h 439"/>
                  <a:gd name="T2" fmla="*/ 344 w 439"/>
                  <a:gd name="T3" fmla="*/ 375 h 439"/>
                  <a:gd name="T4" fmla="*/ 63 w 439"/>
                  <a:gd name="T5" fmla="*/ 313 h 439"/>
                  <a:gd name="T6" fmla="*/ 125 w 439"/>
                  <a:gd name="T7" fmla="*/ 63 h 439"/>
                  <a:gd name="T8" fmla="*/ 407 w 439"/>
                  <a:gd name="T9" fmla="*/ 94 h 439"/>
                  <a:gd name="T10" fmla="*/ 344 w 439"/>
                  <a:gd name="T11" fmla="*/ 375 h 439"/>
                </a:gdLst>
                <a:ahLst/>
                <a:cxnLst>
                  <a:cxn ang="0">
                    <a:pos x="T0" y="T1"/>
                  </a:cxn>
                  <a:cxn ang="0">
                    <a:pos x="T2" y="T3"/>
                  </a:cxn>
                  <a:cxn ang="0">
                    <a:pos x="T4" y="T5"/>
                  </a:cxn>
                  <a:cxn ang="0">
                    <a:pos x="T6" y="T7"/>
                  </a:cxn>
                  <a:cxn ang="0">
                    <a:pos x="T8" y="T9"/>
                  </a:cxn>
                  <a:cxn ang="0">
                    <a:pos x="T10" y="T11"/>
                  </a:cxn>
                </a:cxnLst>
                <a:rect l="0" t="0" r="r" b="b"/>
                <a:pathLst>
                  <a:path w="439" h="439">
                    <a:moveTo>
                      <a:pt x="344" y="375"/>
                    </a:moveTo>
                    <a:lnTo>
                      <a:pt x="344" y="375"/>
                    </a:lnTo>
                    <a:cubicBezTo>
                      <a:pt x="250" y="438"/>
                      <a:pt x="125" y="407"/>
                      <a:pt x="63" y="313"/>
                    </a:cubicBezTo>
                    <a:cubicBezTo>
                      <a:pt x="0" y="250"/>
                      <a:pt x="32" y="125"/>
                      <a:pt x="125" y="63"/>
                    </a:cubicBezTo>
                    <a:cubicBezTo>
                      <a:pt x="219" y="0"/>
                      <a:pt x="344" y="0"/>
                      <a:pt x="407" y="94"/>
                    </a:cubicBezTo>
                    <a:cubicBezTo>
                      <a:pt x="438" y="188"/>
                      <a:pt x="438" y="313"/>
                      <a:pt x="344" y="37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sp>
            <p:nvSpPr>
              <p:cNvPr id="117" name="Freeform 51"/>
              <p:cNvSpPr>
                <a:spLocks noChangeArrowheads="1"/>
              </p:cNvSpPr>
              <p:nvPr/>
            </p:nvSpPr>
            <p:spPr bwMode="auto">
              <a:xfrm>
                <a:off x="10677905" y="4739087"/>
                <a:ext cx="156765" cy="156766"/>
              </a:xfrm>
              <a:custGeom>
                <a:avLst/>
                <a:gdLst>
                  <a:gd name="T0" fmla="*/ 344 w 470"/>
                  <a:gd name="T1" fmla="*/ 407 h 470"/>
                  <a:gd name="T2" fmla="*/ 344 w 470"/>
                  <a:gd name="T3" fmla="*/ 407 h 470"/>
                  <a:gd name="T4" fmla="*/ 63 w 470"/>
                  <a:gd name="T5" fmla="*/ 344 h 470"/>
                  <a:gd name="T6" fmla="*/ 125 w 470"/>
                  <a:gd name="T7" fmla="*/ 63 h 470"/>
                  <a:gd name="T8" fmla="*/ 407 w 470"/>
                  <a:gd name="T9" fmla="*/ 125 h 470"/>
                  <a:gd name="T10" fmla="*/ 344 w 470"/>
                  <a:gd name="T11" fmla="*/ 407 h 470"/>
                </a:gdLst>
                <a:ahLst/>
                <a:cxnLst>
                  <a:cxn ang="0">
                    <a:pos x="T0" y="T1"/>
                  </a:cxn>
                  <a:cxn ang="0">
                    <a:pos x="T2" y="T3"/>
                  </a:cxn>
                  <a:cxn ang="0">
                    <a:pos x="T4" y="T5"/>
                  </a:cxn>
                  <a:cxn ang="0">
                    <a:pos x="T6" y="T7"/>
                  </a:cxn>
                  <a:cxn ang="0">
                    <a:pos x="T8" y="T9"/>
                  </a:cxn>
                  <a:cxn ang="0">
                    <a:pos x="T10" y="T11"/>
                  </a:cxn>
                </a:cxnLst>
                <a:rect l="0" t="0" r="r" b="b"/>
                <a:pathLst>
                  <a:path w="470" h="470">
                    <a:moveTo>
                      <a:pt x="344" y="407"/>
                    </a:moveTo>
                    <a:lnTo>
                      <a:pt x="344" y="407"/>
                    </a:lnTo>
                    <a:cubicBezTo>
                      <a:pt x="250" y="469"/>
                      <a:pt x="125" y="438"/>
                      <a:pt x="63" y="344"/>
                    </a:cubicBezTo>
                    <a:cubicBezTo>
                      <a:pt x="0" y="250"/>
                      <a:pt x="32" y="125"/>
                      <a:pt x="125" y="63"/>
                    </a:cubicBezTo>
                    <a:cubicBezTo>
                      <a:pt x="219" y="0"/>
                      <a:pt x="344" y="32"/>
                      <a:pt x="407" y="125"/>
                    </a:cubicBezTo>
                    <a:cubicBezTo>
                      <a:pt x="469" y="219"/>
                      <a:pt x="438" y="344"/>
                      <a:pt x="344" y="40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0" dirty="0">
                  <a:latin typeface="Lato Light"/>
                </a:endParaRPr>
              </a:p>
            </p:txBody>
          </p:sp>
        </p:grpSp>
        <p:sp>
          <p:nvSpPr>
            <p:cNvPr id="59" name="Freeform 1"/>
            <p:cNvSpPr>
              <a:spLocks noChangeArrowheads="1"/>
            </p:cNvSpPr>
            <p:nvPr/>
          </p:nvSpPr>
          <p:spPr bwMode="auto">
            <a:xfrm>
              <a:off x="2975350" y="3971938"/>
              <a:ext cx="468597" cy="641198"/>
            </a:xfrm>
            <a:custGeom>
              <a:avLst/>
              <a:gdLst>
                <a:gd name="T0" fmla="*/ 93 w 1282"/>
                <a:gd name="T1" fmla="*/ 344 h 2032"/>
                <a:gd name="T2" fmla="*/ 93 w 1282"/>
                <a:gd name="T3" fmla="*/ 344 h 2032"/>
                <a:gd name="T4" fmla="*/ 750 w 1282"/>
                <a:gd name="T5" fmla="*/ 1000 h 2032"/>
                <a:gd name="T6" fmla="*/ 93 w 1282"/>
                <a:gd name="T7" fmla="*/ 1656 h 2032"/>
                <a:gd name="T8" fmla="*/ 93 w 1282"/>
                <a:gd name="T9" fmla="*/ 1937 h 2032"/>
                <a:gd name="T10" fmla="*/ 375 w 1282"/>
                <a:gd name="T11" fmla="*/ 1937 h 2032"/>
                <a:gd name="T12" fmla="*/ 1281 w 1282"/>
                <a:gd name="T13" fmla="*/ 1000 h 2032"/>
                <a:gd name="T14" fmla="*/ 375 w 1282"/>
                <a:gd name="T15" fmla="*/ 94 h 2032"/>
                <a:gd name="T16" fmla="*/ 93 w 1282"/>
                <a:gd name="T17" fmla="*/ 94 h 2032"/>
                <a:gd name="T18" fmla="*/ 31 w 1282"/>
                <a:gd name="T19" fmla="*/ 219 h 2032"/>
                <a:gd name="T20" fmla="*/ 93 w 1282"/>
                <a:gd name="T21" fmla="*/ 344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2" h="2032">
                  <a:moveTo>
                    <a:pt x="93" y="344"/>
                  </a:moveTo>
                  <a:lnTo>
                    <a:pt x="93" y="344"/>
                  </a:lnTo>
                  <a:cubicBezTo>
                    <a:pt x="750" y="1000"/>
                    <a:pt x="750" y="1000"/>
                    <a:pt x="750" y="1000"/>
                  </a:cubicBezTo>
                  <a:cubicBezTo>
                    <a:pt x="93" y="1656"/>
                    <a:pt x="93" y="1656"/>
                    <a:pt x="93" y="1656"/>
                  </a:cubicBezTo>
                  <a:cubicBezTo>
                    <a:pt x="0" y="1750"/>
                    <a:pt x="0" y="1875"/>
                    <a:pt x="93" y="1937"/>
                  </a:cubicBezTo>
                  <a:cubicBezTo>
                    <a:pt x="156" y="2031"/>
                    <a:pt x="281" y="2031"/>
                    <a:pt x="375" y="1937"/>
                  </a:cubicBezTo>
                  <a:cubicBezTo>
                    <a:pt x="1281" y="1000"/>
                    <a:pt x="1281" y="1000"/>
                    <a:pt x="1281" y="1000"/>
                  </a:cubicBezTo>
                  <a:cubicBezTo>
                    <a:pt x="375" y="94"/>
                    <a:pt x="375" y="94"/>
                    <a:pt x="375" y="94"/>
                  </a:cubicBezTo>
                  <a:cubicBezTo>
                    <a:pt x="281" y="0"/>
                    <a:pt x="156" y="0"/>
                    <a:pt x="93" y="94"/>
                  </a:cubicBezTo>
                  <a:cubicBezTo>
                    <a:pt x="62" y="125"/>
                    <a:pt x="31" y="156"/>
                    <a:pt x="31" y="219"/>
                  </a:cubicBezTo>
                  <a:cubicBezTo>
                    <a:pt x="31" y="281"/>
                    <a:pt x="62" y="313"/>
                    <a:pt x="93" y="344"/>
                  </a:cubicBezTo>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37168" tIns="68584" rIns="137168" bIns="68584" anchor="ctr"/>
            <a:lstStyle/>
            <a:p>
              <a:endParaRPr lang="en-US" sz="2700" dirty="0">
                <a:latin typeface="Lato Light"/>
              </a:endParaRPr>
            </a:p>
          </p:txBody>
        </p:sp>
        <p:sp>
          <p:nvSpPr>
            <p:cNvPr id="60" name="Freeform 27"/>
            <p:cNvSpPr>
              <a:spLocks noChangeArrowheads="1"/>
            </p:cNvSpPr>
            <p:nvPr/>
          </p:nvSpPr>
          <p:spPr bwMode="auto">
            <a:xfrm>
              <a:off x="5049617" y="5635054"/>
              <a:ext cx="468598" cy="626328"/>
            </a:xfrm>
            <a:custGeom>
              <a:avLst/>
              <a:gdLst>
                <a:gd name="T0" fmla="*/ 1219 w 1283"/>
                <a:gd name="T1" fmla="*/ 1656 h 2001"/>
                <a:gd name="T2" fmla="*/ 1219 w 1283"/>
                <a:gd name="T3" fmla="*/ 1656 h 2001"/>
                <a:gd name="T4" fmla="*/ 563 w 1283"/>
                <a:gd name="T5" fmla="*/ 1000 h 2001"/>
                <a:gd name="T6" fmla="*/ 1219 w 1283"/>
                <a:gd name="T7" fmla="*/ 344 h 2001"/>
                <a:gd name="T8" fmla="*/ 1219 w 1283"/>
                <a:gd name="T9" fmla="*/ 63 h 2001"/>
                <a:gd name="T10" fmla="*/ 938 w 1283"/>
                <a:gd name="T11" fmla="*/ 63 h 2001"/>
                <a:gd name="T12" fmla="*/ 0 w 1283"/>
                <a:gd name="T13" fmla="*/ 1000 h 2001"/>
                <a:gd name="T14" fmla="*/ 938 w 1283"/>
                <a:gd name="T15" fmla="*/ 1938 h 2001"/>
                <a:gd name="T16" fmla="*/ 1219 w 1283"/>
                <a:gd name="T17" fmla="*/ 1938 h 2001"/>
                <a:gd name="T18" fmla="*/ 1282 w 1283"/>
                <a:gd name="T19" fmla="*/ 1781 h 2001"/>
                <a:gd name="T20" fmla="*/ 1219 w 1283"/>
                <a:gd name="T21" fmla="*/ 1656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3" h="2001">
                  <a:moveTo>
                    <a:pt x="1219" y="1656"/>
                  </a:moveTo>
                  <a:lnTo>
                    <a:pt x="1219" y="1656"/>
                  </a:lnTo>
                  <a:cubicBezTo>
                    <a:pt x="563" y="1000"/>
                    <a:pt x="563" y="1000"/>
                    <a:pt x="563" y="1000"/>
                  </a:cubicBezTo>
                  <a:cubicBezTo>
                    <a:pt x="1219" y="344"/>
                    <a:pt x="1219" y="344"/>
                    <a:pt x="1219" y="344"/>
                  </a:cubicBezTo>
                  <a:cubicBezTo>
                    <a:pt x="1282" y="250"/>
                    <a:pt x="1282" y="125"/>
                    <a:pt x="1219" y="63"/>
                  </a:cubicBezTo>
                  <a:cubicBezTo>
                    <a:pt x="1157" y="0"/>
                    <a:pt x="1032" y="0"/>
                    <a:pt x="938" y="63"/>
                  </a:cubicBezTo>
                  <a:cubicBezTo>
                    <a:pt x="0" y="1000"/>
                    <a:pt x="0" y="1000"/>
                    <a:pt x="0" y="1000"/>
                  </a:cubicBezTo>
                  <a:cubicBezTo>
                    <a:pt x="938" y="1938"/>
                    <a:pt x="938" y="1938"/>
                    <a:pt x="938" y="1938"/>
                  </a:cubicBezTo>
                  <a:cubicBezTo>
                    <a:pt x="1032" y="2000"/>
                    <a:pt x="1157" y="2000"/>
                    <a:pt x="1219" y="1938"/>
                  </a:cubicBezTo>
                  <a:cubicBezTo>
                    <a:pt x="1251" y="1875"/>
                    <a:pt x="1282" y="1844"/>
                    <a:pt x="1282" y="1781"/>
                  </a:cubicBezTo>
                  <a:cubicBezTo>
                    <a:pt x="1282" y="1719"/>
                    <a:pt x="1251" y="1688"/>
                    <a:pt x="1219" y="1656"/>
                  </a:cubicBezTo>
                </a:path>
              </a:pathLst>
            </a:custGeom>
            <a:solidFill>
              <a:schemeClr val="bg1">
                <a:lumMod val="6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37168" tIns="68584" rIns="137168" bIns="68584" anchor="ctr"/>
            <a:lstStyle/>
            <a:p>
              <a:endParaRPr lang="en-US" sz="2700" dirty="0">
                <a:latin typeface="Lato Light"/>
              </a:endParaRPr>
            </a:p>
          </p:txBody>
        </p:sp>
        <p:sp>
          <p:nvSpPr>
            <p:cNvPr id="61" name="TextBox 287"/>
            <p:cNvSpPr txBox="1"/>
            <p:nvPr/>
          </p:nvSpPr>
          <p:spPr>
            <a:xfrm>
              <a:off x="3326169" y="4082574"/>
              <a:ext cx="1087403" cy="400073"/>
            </a:xfrm>
            <a:prstGeom prst="rect">
              <a:avLst/>
            </a:prstGeom>
            <a:noFill/>
          </p:spPr>
          <p:txBody>
            <a:bodyPr wrap="none" lIns="182843" tIns="91422" rIns="182843" bIns="91422" rtlCol="0">
              <a:spAutoFit/>
            </a:bodyPr>
            <a:lstStyle/>
            <a:p>
              <a:pPr algn="ctr"/>
              <a:r>
                <a:rPr lang="zh-CN" altLang="en-US" sz="1400" b="1" dirty="0">
                  <a:solidFill>
                    <a:schemeClr val="accent6"/>
                  </a:solidFill>
                  <a:latin typeface="微软雅黑" panose="020B0503020204020204" charset="-122"/>
                  <a:ea typeface="微软雅黑" panose="020B0503020204020204" charset="-122"/>
                  <a:cs typeface="微软雅黑" panose="020B0503020204020204" charset="-122"/>
                </a:rPr>
                <a:t>外设途径</a:t>
              </a:r>
              <a:endParaRPr lang="id-ID" sz="1400" b="1" dirty="0">
                <a:solidFill>
                  <a:schemeClr val="accent6"/>
                </a:solidFill>
                <a:latin typeface="微软雅黑" panose="020B0503020204020204" charset="-122"/>
                <a:ea typeface="微软雅黑" panose="020B0503020204020204" charset="-122"/>
                <a:cs typeface="微软雅黑" panose="020B0503020204020204" charset="-122"/>
              </a:endParaRPr>
            </a:p>
          </p:txBody>
        </p:sp>
        <p:sp>
          <p:nvSpPr>
            <p:cNvPr id="62" name="TextBox 287"/>
            <p:cNvSpPr txBox="1"/>
            <p:nvPr/>
          </p:nvSpPr>
          <p:spPr>
            <a:xfrm>
              <a:off x="4052238" y="5729707"/>
              <a:ext cx="1087402" cy="400073"/>
            </a:xfrm>
            <a:prstGeom prst="rect">
              <a:avLst/>
            </a:prstGeom>
            <a:noFill/>
          </p:spPr>
          <p:txBody>
            <a:bodyPr wrap="none" lIns="182843" tIns="91422" rIns="182843" bIns="91422" rtlCol="0">
              <a:spAutoFit/>
            </a:bodyPr>
            <a:lstStyle/>
            <a:p>
              <a:pPr algn="ctr"/>
              <a:r>
                <a:rPr lang="zh-CN" altLang="en-US" sz="1400" b="1" dirty="0">
                  <a:solidFill>
                    <a:schemeClr val="accent6"/>
                  </a:solidFill>
                  <a:latin typeface="微软雅黑" panose="020B0503020204020204" charset="-122"/>
                  <a:ea typeface="微软雅黑" panose="020B0503020204020204" charset="-122"/>
                  <a:cs typeface="微软雅黑" panose="020B0503020204020204" charset="-122"/>
                </a:rPr>
                <a:t>网络途径</a:t>
              </a:r>
              <a:endParaRPr lang="id-ID" sz="1400" b="1" dirty="0">
                <a:solidFill>
                  <a:schemeClr val="accent6"/>
                </a:solidFill>
                <a:latin typeface="微软雅黑" panose="020B0503020204020204" charset="-122"/>
                <a:ea typeface="微软雅黑" panose="020B0503020204020204" charset="-122"/>
                <a:cs typeface="微软雅黑" panose="020B0503020204020204" charset="-122"/>
              </a:endParaRPr>
            </a:p>
          </p:txBody>
        </p:sp>
        <p:sp>
          <p:nvSpPr>
            <p:cNvPr id="63" name="Content Placeholder 2"/>
            <p:cNvSpPr txBox="1"/>
            <p:nvPr/>
          </p:nvSpPr>
          <p:spPr bwMode="auto">
            <a:xfrm>
              <a:off x="2278889" y="4653941"/>
              <a:ext cx="1714054" cy="2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USB</a:t>
              </a: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等移动存储</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 </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4" name="Content Placeholder 2"/>
            <p:cNvSpPr txBox="1"/>
            <p:nvPr/>
          </p:nvSpPr>
          <p:spPr bwMode="auto">
            <a:xfrm>
              <a:off x="2278889" y="5015058"/>
              <a:ext cx="1714054" cy="2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打印机</a:t>
              </a: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a:t>
              </a: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光驱刻录</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 </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5" name="Content Placeholder 2"/>
            <p:cNvSpPr txBox="1"/>
            <p:nvPr/>
          </p:nvSpPr>
          <p:spPr bwMode="auto">
            <a:xfrm>
              <a:off x="2236239" y="5371115"/>
              <a:ext cx="1714054" cy="2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蓝牙、拍照</a:t>
              </a: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6" name="Content Placeholder 2"/>
            <p:cNvSpPr txBox="1"/>
            <p:nvPr/>
          </p:nvSpPr>
          <p:spPr bwMode="auto">
            <a:xfrm>
              <a:off x="4652576" y="4537798"/>
              <a:ext cx="1714054" cy="2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网盘</a:t>
              </a: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a:t>
              </a: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论坛</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 </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7" name="Content Placeholder 2"/>
            <p:cNvSpPr txBox="1"/>
            <p:nvPr/>
          </p:nvSpPr>
          <p:spPr bwMode="auto">
            <a:xfrm>
              <a:off x="4508206" y="4868630"/>
              <a:ext cx="1992332" cy="29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邮件（</a:t>
              </a: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WEB/</a:t>
              </a: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客户端）</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 </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8" name="Content Placeholder 2"/>
            <p:cNvSpPr txBox="1"/>
            <p:nvPr/>
          </p:nvSpPr>
          <p:spPr bwMode="auto">
            <a:xfrm>
              <a:off x="4642351" y="5250105"/>
              <a:ext cx="1714054" cy="2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即时通信</a:t>
              </a:r>
              <a:r>
                <a:rPr lang="en-US" altLang="zh-CN" sz="1400" dirty="0">
                  <a:solidFill>
                    <a:schemeClr val="accent5"/>
                  </a:solidFill>
                  <a:latin typeface="微软雅黑" panose="020B0503020204020204" charset="-122"/>
                  <a:ea typeface="微软雅黑" panose="020B0503020204020204" charset="-122"/>
                  <a:cs typeface="微软雅黑" panose="020B0503020204020204" charset="-122"/>
                </a:rPr>
                <a:t>IM</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a:p>
              <a:pPr algn="ctr">
                <a:spcBef>
                  <a:spcPct val="20000"/>
                </a:spcBef>
                <a:buFont typeface="Arial" panose="020B0604020202020204" pitchFamily="34" charset="0"/>
                <a:buNone/>
              </a:pPr>
              <a:r>
                <a:rPr lang="zh-CN" altLang="en-US" sz="1400" dirty="0">
                  <a:solidFill>
                    <a:schemeClr val="accent5"/>
                  </a:solidFill>
                  <a:latin typeface="微软雅黑" panose="020B0503020204020204" charset="-122"/>
                  <a:ea typeface="微软雅黑" panose="020B0503020204020204" charset="-122"/>
                  <a:cs typeface="微软雅黑" panose="020B0503020204020204" charset="-122"/>
                </a:rPr>
                <a:t> </a:t>
              </a:r>
              <a:endParaRPr lang="en-US" sz="1400" dirty="0">
                <a:solidFill>
                  <a:schemeClr val="accent5"/>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1.3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数据泄漏带来的灾害</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77" name="组合 79"/>
          <p:cNvGrpSpPr/>
          <p:nvPr/>
        </p:nvGrpSpPr>
        <p:grpSpPr>
          <a:xfrm>
            <a:off x="916623" y="1407160"/>
            <a:ext cx="10394315" cy="4243705"/>
            <a:chOff x="1679" y="2241"/>
            <a:chExt cx="16369" cy="6683"/>
          </a:xfrm>
        </p:grpSpPr>
        <p:grpSp>
          <p:nvGrpSpPr>
            <p:cNvPr id="78" name="组合 19"/>
            <p:cNvGrpSpPr/>
            <p:nvPr/>
          </p:nvGrpSpPr>
          <p:grpSpPr>
            <a:xfrm>
              <a:off x="8454" y="2456"/>
              <a:ext cx="384" cy="400"/>
              <a:chOff x="2696" y="1779"/>
              <a:chExt cx="1740" cy="1740"/>
            </a:xfrm>
          </p:grpSpPr>
          <p:sp>
            <p:nvSpPr>
              <p:cNvPr id="116" name="椭圆 115"/>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2870" y="1953"/>
                <a:ext cx="1393" cy="1393"/>
              </a:xfrm>
              <a:prstGeom prst="ellipse">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文本框 12"/>
            <p:cNvSpPr txBox="1"/>
            <p:nvPr/>
          </p:nvSpPr>
          <p:spPr>
            <a:xfrm>
              <a:off x="3131" y="2241"/>
              <a:ext cx="5174" cy="710"/>
            </a:xfrm>
            <a:prstGeom prst="rect">
              <a:avLst/>
            </a:prstGeom>
            <a:noFill/>
            <a:ln w="9525">
              <a:noFill/>
            </a:ln>
          </p:spPr>
          <p:txBody>
            <a:bodyPr wrap="square" anchor="ctr" anchorCtr="0">
              <a:spAutoFit/>
            </a:bodyPr>
            <a:lstStyle/>
            <a:p>
              <a:pPr lvl="0" indent="0" algn="r">
                <a:lnSpc>
                  <a:spcPct val="130000"/>
                </a:lnSpc>
              </a:pPr>
              <a:r>
                <a:rPr dirty="0">
                  <a:solidFill>
                    <a:srgbClr val="0070C0"/>
                  </a:solidFill>
                  <a:latin typeface="微软雅黑" panose="020B0503020204020204" charset="-122"/>
                  <a:ea typeface="微软雅黑" panose="020B0503020204020204" charset="-122"/>
                  <a:sym typeface="+mn-ea"/>
                </a:rPr>
                <a:t>丢失或泄漏客户数据</a:t>
              </a:r>
              <a:endParaRPr dirty="0">
                <a:solidFill>
                  <a:srgbClr val="0070C0"/>
                </a:solidFill>
                <a:latin typeface="微软雅黑" panose="020B0503020204020204" charset="-122"/>
                <a:ea typeface="微软雅黑" panose="020B0503020204020204" charset="-122"/>
                <a:sym typeface="+mn-ea"/>
              </a:endParaRPr>
            </a:p>
          </p:txBody>
        </p:sp>
        <p:sp>
          <p:nvSpPr>
            <p:cNvPr id="80" name="文本框 12"/>
            <p:cNvSpPr txBox="1"/>
            <p:nvPr/>
          </p:nvSpPr>
          <p:spPr>
            <a:xfrm>
              <a:off x="1681" y="2856"/>
              <a:ext cx="6624" cy="774"/>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在著名的Equifax数据泄漏事件中，据有说</a:t>
              </a:r>
              <a:r>
                <a:rPr lang="en-US" altLang="zh-CN" sz="1000" dirty="0">
                  <a:solidFill>
                    <a:schemeClr val="tx1">
                      <a:lumMod val="65000"/>
                      <a:lumOff val="35000"/>
                    </a:schemeClr>
                  </a:solidFill>
                  <a:latin typeface="微软雅黑" panose="020B0503020204020204" charset="-122"/>
                  <a:ea typeface="微软雅黑" panose="020B0503020204020204" charset="-122"/>
                  <a:sym typeface="+mn-ea"/>
                </a:rPr>
                <a:t>1.43</a:t>
              </a:r>
              <a:r>
                <a:rPr lang="zh-CN" altLang="en-US" sz="1000" dirty="0">
                  <a:solidFill>
                    <a:schemeClr val="tx1">
                      <a:lumMod val="65000"/>
                      <a:lumOff val="35000"/>
                    </a:schemeClr>
                  </a:solidFill>
                  <a:latin typeface="微软雅黑" panose="020B0503020204020204" charset="-122"/>
                  <a:ea typeface="微软雅黑" panose="020B0503020204020204" charset="-122"/>
                  <a:sym typeface="+mn-ea"/>
                </a:rPr>
                <a:t>亿</a:t>
              </a:r>
              <a:r>
                <a:rPr sz="1000" dirty="0" err="1">
                  <a:solidFill>
                    <a:schemeClr val="tx1">
                      <a:lumMod val="65000"/>
                      <a:lumOff val="35000"/>
                    </a:schemeClr>
                  </a:solidFill>
                  <a:latin typeface="微软雅黑" panose="020B0503020204020204" charset="-122"/>
                  <a:ea typeface="微软雅黑" panose="020B0503020204020204" charset="-122"/>
                  <a:sym typeface="+mn-ea"/>
                </a:rPr>
                <a:t>消费者的个人身份信息被黑客窃取</a:t>
              </a:r>
              <a:r>
                <a:rPr sz="1000" dirty="0">
                  <a:solidFill>
                    <a:schemeClr val="tx1">
                      <a:lumMod val="65000"/>
                      <a:lumOff val="35000"/>
                    </a:schemeClr>
                  </a:solidFill>
                  <a:latin typeface="微软雅黑" panose="020B0503020204020204" charset="-122"/>
                  <a:ea typeface="微软雅黑" panose="020B0503020204020204" charset="-122"/>
                  <a:sym typeface="+mn-ea"/>
                </a:rPr>
                <a:t>。</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81" name="组合 29"/>
            <p:cNvGrpSpPr/>
            <p:nvPr/>
          </p:nvGrpSpPr>
          <p:grpSpPr>
            <a:xfrm>
              <a:off x="8454" y="3956"/>
              <a:ext cx="384" cy="400"/>
              <a:chOff x="2696" y="1779"/>
              <a:chExt cx="1740" cy="1740"/>
            </a:xfrm>
          </p:grpSpPr>
          <p:sp>
            <p:nvSpPr>
              <p:cNvPr id="114" name="椭圆 113"/>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2870" y="1953"/>
                <a:ext cx="1393" cy="1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文本框 12"/>
            <p:cNvSpPr txBox="1"/>
            <p:nvPr/>
          </p:nvSpPr>
          <p:spPr>
            <a:xfrm>
              <a:off x="3130" y="3741"/>
              <a:ext cx="5175" cy="710"/>
            </a:xfrm>
            <a:prstGeom prst="rect">
              <a:avLst/>
            </a:prstGeom>
            <a:noFill/>
            <a:ln w="9525">
              <a:noFill/>
            </a:ln>
          </p:spPr>
          <p:txBody>
            <a:bodyPr wrap="square" anchor="ctr" anchorCtr="0">
              <a:spAutoFit/>
            </a:bodyPr>
            <a:lstStyle/>
            <a:p>
              <a:pPr lvl="0" indent="0" algn="r">
                <a:lnSpc>
                  <a:spcPct val="130000"/>
                </a:lnSpc>
              </a:pPr>
              <a:r>
                <a:rPr dirty="0">
                  <a:solidFill>
                    <a:srgbClr val="0070C0"/>
                  </a:solidFill>
                  <a:latin typeface="微软雅黑" panose="020B0503020204020204" charset="-122"/>
                  <a:ea typeface="微软雅黑" panose="020B0503020204020204" charset="-122"/>
                  <a:sym typeface="+mn-ea"/>
                </a:rPr>
                <a:t>使员工数据处于危险境地</a:t>
              </a:r>
              <a:endParaRPr dirty="0">
                <a:solidFill>
                  <a:srgbClr val="0070C0"/>
                </a:solidFill>
                <a:latin typeface="微软雅黑" panose="020B0503020204020204" charset="-122"/>
                <a:ea typeface="微软雅黑" panose="020B0503020204020204" charset="-122"/>
                <a:sym typeface="+mn-ea"/>
              </a:endParaRPr>
            </a:p>
          </p:txBody>
        </p:sp>
        <p:sp>
          <p:nvSpPr>
            <p:cNvPr id="83" name="文本框 12"/>
            <p:cNvSpPr txBox="1"/>
            <p:nvPr/>
          </p:nvSpPr>
          <p:spPr>
            <a:xfrm>
              <a:off x="1680" y="4357"/>
              <a:ext cx="6627" cy="1089"/>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员工的行为可能会对公司的数据安全产生重大影响。安全是双向的。有关员工的重要信息与客户的数据同等重要，因此对员工和客户的信息来说，安全程序和流程应该同样严格。</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84" name="组合 35"/>
            <p:cNvGrpSpPr/>
            <p:nvPr/>
          </p:nvGrpSpPr>
          <p:grpSpPr>
            <a:xfrm>
              <a:off x="8455" y="5740"/>
              <a:ext cx="384" cy="400"/>
              <a:chOff x="2696" y="1779"/>
              <a:chExt cx="1740" cy="1740"/>
            </a:xfrm>
          </p:grpSpPr>
          <p:sp>
            <p:nvSpPr>
              <p:cNvPr id="112" name="椭圆 111"/>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2870" y="1953"/>
                <a:ext cx="1393" cy="1393"/>
              </a:xfrm>
              <a:prstGeom prst="ellipse">
                <a:avLst/>
              </a:prstGeom>
              <a:gradFill>
                <a:gsLst>
                  <a:gs pos="0">
                    <a:srgbClr val="9EE256"/>
                  </a:gs>
                  <a:gs pos="100000">
                    <a:srgbClr val="52762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文本框 12"/>
            <p:cNvSpPr txBox="1"/>
            <p:nvPr/>
          </p:nvSpPr>
          <p:spPr>
            <a:xfrm>
              <a:off x="3131" y="5525"/>
              <a:ext cx="5175" cy="710"/>
            </a:xfrm>
            <a:prstGeom prst="rect">
              <a:avLst/>
            </a:prstGeom>
            <a:noFill/>
            <a:ln w="9525">
              <a:noFill/>
            </a:ln>
          </p:spPr>
          <p:txBody>
            <a:bodyPr wrap="square" anchor="ctr" anchorCtr="0">
              <a:spAutoFit/>
            </a:bodyPr>
            <a:lstStyle/>
            <a:p>
              <a:pPr lvl="0" indent="0" algn="r">
                <a:lnSpc>
                  <a:spcPct val="130000"/>
                </a:lnSpc>
              </a:pPr>
              <a:r>
                <a:rPr dirty="0">
                  <a:solidFill>
                    <a:srgbClr val="0070C0"/>
                  </a:solidFill>
                  <a:latin typeface="微软雅黑" panose="020B0503020204020204" charset="-122"/>
                  <a:ea typeface="微软雅黑" panose="020B0503020204020204" charset="-122"/>
                  <a:sym typeface="+mn-ea"/>
                </a:rPr>
                <a:t>钱财</a:t>
              </a:r>
              <a:r>
                <a:rPr lang="zh-CN" dirty="0">
                  <a:solidFill>
                    <a:srgbClr val="0070C0"/>
                  </a:solidFill>
                  <a:latin typeface="微软雅黑" panose="020B0503020204020204" charset="-122"/>
                  <a:ea typeface="微软雅黑" panose="020B0503020204020204" charset="-122"/>
                  <a:sym typeface="+mn-ea"/>
                </a:rPr>
                <a:t>损失巨大</a:t>
              </a:r>
              <a:endParaRPr lang="zh-CN" dirty="0">
                <a:solidFill>
                  <a:srgbClr val="0070C0"/>
                </a:solidFill>
                <a:latin typeface="微软雅黑" panose="020B0503020204020204" charset="-122"/>
                <a:ea typeface="微软雅黑" panose="020B0503020204020204" charset="-122"/>
                <a:sym typeface="+mn-ea"/>
              </a:endParaRPr>
            </a:p>
          </p:txBody>
        </p:sp>
        <p:sp>
          <p:nvSpPr>
            <p:cNvPr id="86" name="文本框 12"/>
            <p:cNvSpPr txBox="1"/>
            <p:nvPr/>
          </p:nvSpPr>
          <p:spPr>
            <a:xfrm>
              <a:off x="1680" y="6258"/>
              <a:ext cx="6626" cy="459"/>
            </a:xfrm>
            <a:prstGeom prst="rect">
              <a:avLst/>
            </a:prstGeom>
            <a:noFill/>
            <a:ln w="9525">
              <a:noFill/>
            </a:ln>
          </p:spPr>
          <p:txBody>
            <a:bodyPr wrap="square" anchor="ctr" anchorCtr="0">
              <a:spAutoFit/>
            </a:bodyPr>
            <a:lstStyle/>
            <a:p>
              <a:pPr lvl="0" indent="0" algn="r">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预计到2021年，全球网络犯罪造成的损失将达60亿美元。</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87" name="组合 40"/>
            <p:cNvGrpSpPr/>
            <p:nvPr/>
          </p:nvGrpSpPr>
          <p:grpSpPr>
            <a:xfrm>
              <a:off x="8456" y="7474"/>
              <a:ext cx="384" cy="400"/>
              <a:chOff x="2696" y="1779"/>
              <a:chExt cx="1740" cy="1740"/>
            </a:xfrm>
          </p:grpSpPr>
          <p:sp>
            <p:nvSpPr>
              <p:cNvPr id="110" name="椭圆 109"/>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2870" y="1953"/>
                <a:ext cx="1393" cy="1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文本框 87"/>
            <p:cNvSpPr txBox="1"/>
            <p:nvPr/>
          </p:nvSpPr>
          <p:spPr>
            <a:xfrm>
              <a:off x="3132" y="7259"/>
              <a:ext cx="5175" cy="710"/>
            </a:xfrm>
            <a:prstGeom prst="rect">
              <a:avLst/>
            </a:prstGeom>
            <a:noFill/>
            <a:ln w="9525">
              <a:noFill/>
            </a:ln>
          </p:spPr>
          <p:txBody>
            <a:bodyPr wrap="square" anchor="ctr" anchorCtr="0">
              <a:spAutoFit/>
            </a:bodyPr>
            <a:lstStyle/>
            <a:p>
              <a:pPr lvl="0" indent="0" algn="r">
                <a:lnSpc>
                  <a:spcPct val="130000"/>
                </a:lnSpc>
              </a:pPr>
              <a:r>
                <a:rPr dirty="0">
                  <a:solidFill>
                    <a:srgbClr val="0070C0"/>
                  </a:solidFill>
                  <a:latin typeface="微软雅黑" panose="020B0503020204020204" charset="-122"/>
                  <a:ea typeface="微软雅黑" panose="020B0503020204020204" charset="-122"/>
                  <a:sym typeface="+mn-ea"/>
                </a:rPr>
                <a:t>违反法律法规</a:t>
              </a:r>
              <a:endParaRPr dirty="0">
                <a:solidFill>
                  <a:srgbClr val="0070C0"/>
                </a:solidFill>
                <a:latin typeface="微软雅黑" panose="020B0503020204020204" charset="-122"/>
                <a:ea typeface="微软雅黑" panose="020B0503020204020204" charset="-122"/>
                <a:sym typeface="+mn-ea"/>
              </a:endParaRPr>
            </a:p>
          </p:txBody>
        </p:sp>
        <p:sp>
          <p:nvSpPr>
            <p:cNvPr id="89" name="文本框 12"/>
            <p:cNvSpPr txBox="1"/>
            <p:nvPr/>
          </p:nvSpPr>
          <p:spPr>
            <a:xfrm>
              <a:off x="1679" y="7835"/>
              <a:ext cx="6626" cy="1089"/>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各国都有自己的法规，概述公司和机构应如何遵守数据保护规定。遵守这些规定对于成功避免网络攻击和罚款至关重要。2016年，英国企业因违反数据保护法总共被罚款320万英镑。</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90" name="组合 55"/>
            <p:cNvGrpSpPr/>
            <p:nvPr/>
          </p:nvGrpSpPr>
          <p:grpSpPr>
            <a:xfrm flipH="1">
              <a:off x="9987" y="2456"/>
              <a:ext cx="384" cy="400"/>
              <a:chOff x="2696" y="1779"/>
              <a:chExt cx="1740" cy="1740"/>
            </a:xfrm>
          </p:grpSpPr>
          <p:sp>
            <p:nvSpPr>
              <p:cNvPr id="108" name="椭圆 107"/>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2870" y="1953"/>
                <a:ext cx="1393" cy="1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文本框 12"/>
            <p:cNvSpPr txBox="1"/>
            <p:nvPr/>
          </p:nvSpPr>
          <p:spPr>
            <a:xfrm flipH="1">
              <a:off x="10520" y="2241"/>
              <a:ext cx="7528" cy="710"/>
            </a:xfrm>
            <a:prstGeom prst="rect">
              <a:avLst/>
            </a:prstGeom>
            <a:noFill/>
            <a:ln w="9525">
              <a:noFill/>
            </a:ln>
          </p:spPr>
          <p:txBody>
            <a:bodyPr wrap="square" anchor="ctr" anchorCtr="0">
              <a:spAutoFit/>
            </a:bodyPr>
            <a:lstStyle/>
            <a:p>
              <a:pPr lvl="0" indent="0" algn="l">
                <a:lnSpc>
                  <a:spcPct val="130000"/>
                </a:lnSpc>
              </a:pPr>
              <a:r>
                <a:rPr dirty="0">
                  <a:solidFill>
                    <a:srgbClr val="0070C0"/>
                  </a:solidFill>
                  <a:latin typeface="微软雅黑" panose="020B0503020204020204" charset="-122"/>
                  <a:ea typeface="微软雅黑" panose="020B0503020204020204" charset="-122"/>
                  <a:sym typeface="+mn-ea"/>
                </a:rPr>
                <a:t>使知识产权或商业秘密处于危险境地</a:t>
              </a:r>
              <a:endParaRPr dirty="0">
                <a:solidFill>
                  <a:srgbClr val="0070C0"/>
                </a:solidFill>
                <a:latin typeface="微软雅黑" panose="020B0503020204020204" charset="-122"/>
                <a:ea typeface="微软雅黑" panose="020B0503020204020204" charset="-122"/>
                <a:sym typeface="+mn-ea"/>
              </a:endParaRPr>
            </a:p>
          </p:txBody>
        </p:sp>
        <p:sp>
          <p:nvSpPr>
            <p:cNvPr id="92" name="文本框 12"/>
            <p:cNvSpPr txBox="1"/>
            <p:nvPr/>
          </p:nvSpPr>
          <p:spPr>
            <a:xfrm flipH="1">
              <a:off x="10520" y="2856"/>
              <a:ext cx="6624" cy="459"/>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在英国，20%的企业承认他们曾遭受过导致重大损失的网络攻击。</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93" name="组合 60"/>
            <p:cNvGrpSpPr/>
            <p:nvPr/>
          </p:nvGrpSpPr>
          <p:grpSpPr>
            <a:xfrm flipH="1">
              <a:off x="9987" y="3956"/>
              <a:ext cx="384" cy="400"/>
              <a:chOff x="2696" y="1779"/>
              <a:chExt cx="1740" cy="1740"/>
            </a:xfrm>
          </p:grpSpPr>
          <p:sp>
            <p:nvSpPr>
              <p:cNvPr id="106" name="椭圆 105"/>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870" y="1953"/>
                <a:ext cx="1393" cy="1393"/>
              </a:xfrm>
              <a:prstGeom prst="ellipse">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文本框 12"/>
            <p:cNvSpPr txBox="1"/>
            <p:nvPr/>
          </p:nvSpPr>
          <p:spPr>
            <a:xfrm flipH="1">
              <a:off x="10520" y="3741"/>
              <a:ext cx="5175" cy="710"/>
            </a:xfrm>
            <a:prstGeom prst="rect">
              <a:avLst/>
            </a:prstGeom>
            <a:noFill/>
            <a:ln w="9525">
              <a:noFill/>
            </a:ln>
          </p:spPr>
          <p:txBody>
            <a:bodyPr wrap="square" anchor="ctr" anchorCtr="0">
              <a:spAutoFit/>
            </a:bodyPr>
            <a:lstStyle/>
            <a:p>
              <a:pPr lvl="0" indent="0" algn="l">
                <a:lnSpc>
                  <a:spcPct val="130000"/>
                </a:lnSpc>
              </a:pPr>
              <a:r>
                <a:rPr dirty="0">
                  <a:solidFill>
                    <a:srgbClr val="0070C0"/>
                  </a:solidFill>
                  <a:latin typeface="微软雅黑" panose="020B0503020204020204" charset="-122"/>
                  <a:ea typeface="微软雅黑" panose="020B0503020204020204" charset="-122"/>
                  <a:sym typeface="+mn-ea"/>
                </a:rPr>
                <a:t>遭受破坏性停机</a:t>
              </a:r>
              <a:endParaRPr dirty="0">
                <a:solidFill>
                  <a:srgbClr val="0070C0"/>
                </a:solidFill>
                <a:latin typeface="微软雅黑" panose="020B0503020204020204" charset="-122"/>
                <a:ea typeface="微软雅黑" panose="020B0503020204020204" charset="-122"/>
                <a:sym typeface="+mn-ea"/>
              </a:endParaRPr>
            </a:p>
          </p:txBody>
        </p:sp>
        <p:sp>
          <p:nvSpPr>
            <p:cNvPr id="95" name="文本框 12"/>
            <p:cNvSpPr txBox="1"/>
            <p:nvPr/>
          </p:nvSpPr>
          <p:spPr>
            <a:xfrm flipH="1">
              <a:off x="10518" y="4357"/>
              <a:ext cx="5206" cy="459"/>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据报道，意外停机平均每分钟要花掉企业6000英镑。</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96" name="组合 65"/>
            <p:cNvGrpSpPr/>
            <p:nvPr/>
          </p:nvGrpSpPr>
          <p:grpSpPr>
            <a:xfrm flipH="1">
              <a:off x="9986" y="5740"/>
              <a:ext cx="384" cy="400"/>
              <a:chOff x="2696" y="1779"/>
              <a:chExt cx="1740" cy="1740"/>
            </a:xfrm>
          </p:grpSpPr>
          <p:sp>
            <p:nvSpPr>
              <p:cNvPr id="104" name="椭圆 103"/>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2870" y="1953"/>
                <a:ext cx="1393" cy="1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文本框 12"/>
            <p:cNvSpPr txBox="1"/>
            <p:nvPr/>
          </p:nvSpPr>
          <p:spPr>
            <a:xfrm flipH="1">
              <a:off x="10519" y="5500"/>
              <a:ext cx="5175" cy="710"/>
            </a:xfrm>
            <a:prstGeom prst="rect">
              <a:avLst/>
            </a:prstGeom>
            <a:noFill/>
            <a:ln w="9525">
              <a:noFill/>
            </a:ln>
          </p:spPr>
          <p:txBody>
            <a:bodyPr wrap="square" anchor="ctr" anchorCtr="0">
              <a:spAutoFit/>
            </a:bodyPr>
            <a:lstStyle/>
            <a:p>
              <a:pPr lvl="0" indent="0" algn="l">
                <a:lnSpc>
                  <a:spcPct val="130000"/>
                </a:lnSpc>
              </a:pPr>
              <a:r>
                <a:rPr dirty="0">
                  <a:solidFill>
                    <a:srgbClr val="0070C0"/>
                  </a:solidFill>
                  <a:latin typeface="微软雅黑" panose="020B0503020204020204" charset="-122"/>
                  <a:ea typeface="微软雅黑" panose="020B0503020204020204" charset="-122"/>
                  <a:sym typeface="+mn-ea"/>
                </a:rPr>
                <a:t>声誉受损</a:t>
              </a:r>
              <a:endParaRPr dirty="0">
                <a:solidFill>
                  <a:srgbClr val="0070C0"/>
                </a:solidFill>
                <a:latin typeface="微软雅黑" panose="020B0503020204020204" charset="-122"/>
                <a:ea typeface="微软雅黑" panose="020B0503020204020204" charset="-122"/>
                <a:sym typeface="+mn-ea"/>
              </a:endParaRPr>
            </a:p>
          </p:txBody>
        </p:sp>
        <p:sp>
          <p:nvSpPr>
            <p:cNvPr id="98" name="文本框 12"/>
            <p:cNvSpPr txBox="1"/>
            <p:nvPr/>
          </p:nvSpPr>
          <p:spPr>
            <a:xfrm flipH="1">
              <a:off x="10519" y="6101"/>
              <a:ext cx="6626" cy="774"/>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90%的首席执行官认为，无论公司收入如何，在数据泄漏后努力重建利益相关者之间的商业信任对任何公司来说都是最难完成的任务之一。</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nvGrpSpPr>
            <p:cNvPr id="99" name="组合 70"/>
            <p:cNvGrpSpPr/>
            <p:nvPr/>
          </p:nvGrpSpPr>
          <p:grpSpPr>
            <a:xfrm flipH="1">
              <a:off x="9985" y="7474"/>
              <a:ext cx="384" cy="400"/>
              <a:chOff x="2696" y="1779"/>
              <a:chExt cx="1740" cy="1740"/>
            </a:xfrm>
          </p:grpSpPr>
          <p:sp>
            <p:nvSpPr>
              <p:cNvPr id="102" name="椭圆 101"/>
              <p:cNvSpPr/>
              <p:nvPr/>
            </p:nvSpPr>
            <p:spPr>
              <a:xfrm>
                <a:off x="2696" y="1779"/>
                <a:ext cx="1741" cy="17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2870" y="1953"/>
                <a:ext cx="1393" cy="1393"/>
              </a:xfrm>
              <a:prstGeom prst="ellipse">
                <a:avLst/>
              </a:pr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12"/>
            <p:cNvSpPr txBox="1"/>
            <p:nvPr/>
          </p:nvSpPr>
          <p:spPr>
            <a:xfrm flipH="1">
              <a:off x="10518" y="7259"/>
              <a:ext cx="5175" cy="710"/>
            </a:xfrm>
            <a:prstGeom prst="rect">
              <a:avLst/>
            </a:prstGeom>
            <a:noFill/>
            <a:ln w="9525">
              <a:noFill/>
            </a:ln>
          </p:spPr>
          <p:txBody>
            <a:bodyPr wrap="square" anchor="ctr" anchorCtr="0">
              <a:spAutoFit/>
            </a:bodyPr>
            <a:lstStyle/>
            <a:p>
              <a:pPr lvl="0" indent="0" algn="l">
                <a:lnSpc>
                  <a:spcPct val="130000"/>
                </a:lnSpc>
              </a:pPr>
              <a:r>
                <a:rPr dirty="0">
                  <a:solidFill>
                    <a:srgbClr val="0070C0"/>
                  </a:solidFill>
                  <a:latin typeface="微软雅黑" panose="020B0503020204020204" charset="-122"/>
                  <a:ea typeface="微软雅黑" panose="020B0503020204020204" charset="-122"/>
                  <a:sym typeface="+mn-ea"/>
                </a:rPr>
                <a:t>丢失物理数据</a:t>
              </a:r>
              <a:endParaRPr dirty="0">
                <a:solidFill>
                  <a:srgbClr val="0070C0"/>
                </a:solidFill>
                <a:latin typeface="微软雅黑" panose="020B0503020204020204" charset="-122"/>
                <a:ea typeface="微软雅黑" panose="020B0503020204020204" charset="-122"/>
                <a:sym typeface="+mn-ea"/>
              </a:endParaRPr>
            </a:p>
          </p:txBody>
        </p:sp>
        <p:sp>
          <p:nvSpPr>
            <p:cNvPr id="101" name="文本框 12"/>
            <p:cNvSpPr txBox="1"/>
            <p:nvPr/>
          </p:nvSpPr>
          <p:spPr>
            <a:xfrm flipH="1">
              <a:off x="10520" y="7835"/>
              <a:ext cx="6626" cy="774"/>
            </a:xfrm>
            <a:prstGeom prst="rect">
              <a:avLst/>
            </a:prstGeom>
            <a:noFill/>
            <a:ln w="9525">
              <a:noFill/>
            </a:ln>
          </p:spPr>
          <p:txBody>
            <a:bodyPr wrap="square" anchor="ctr" anchorCtr="0">
              <a:spAutoFit/>
            </a:bodyPr>
            <a:lstStyle/>
            <a:p>
              <a:pPr lvl="0" indent="0" algn="just">
                <a:lnSpc>
                  <a:spcPct val="130000"/>
                </a:lnSpc>
              </a:pPr>
              <a:r>
                <a:rPr sz="1000" dirty="0">
                  <a:solidFill>
                    <a:schemeClr val="tx1">
                      <a:lumMod val="65000"/>
                      <a:lumOff val="35000"/>
                    </a:schemeClr>
                  </a:solidFill>
                  <a:latin typeface="微软雅黑" panose="020B0503020204020204" charset="-122"/>
                  <a:ea typeface="微软雅黑" panose="020B0503020204020204" charset="-122"/>
                  <a:sym typeface="+mn-ea"/>
                </a:rPr>
                <a:t>在卷入重大事故的企业中，70%以上未能重新开业，或者在事故发生后的三年内倒闭。</a:t>
              </a:r>
              <a:endParaRPr sz="1000" dirty="0">
                <a:solidFill>
                  <a:schemeClr val="tx1">
                    <a:lumMod val="65000"/>
                    <a:lumOff val="35000"/>
                  </a:schemeClr>
                </a:solidFill>
                <a:latin typeface="微软雅黑" panose="020B0503020204020204" charset="-122"/>
                <a:ea typeface="微软雅黑" panose="020B0503020204020204" charset="-122"/>
                <a:sym typeface="+mn-ea"/>
              </a:endParaRPr>
            </a:p>
          </p:txBody>
        </p:sp>
      </p:grpSp>
      <p:grpSp>
        <p:nvGrpSpPr>
          <p:cNvPr id="118" name="组合 87"/>
          <p:cNvGrpSpPr/>
          <p:nvPr/>
        </p:nvGrpSpPr>
        <p:grpSpPr>
          <a:xfrm>
            <a:off x="5511800" y="1467485"/>
            <a:ext cx="554355" cy="3977005"/>
            <a:chOff x="8573" y="2442"/>
            <a:chExt cx="873" cy="5872"/>
          </a:xfrm>
        </p:grpSpPr>
        <p:sp>
          <p:nvSpPr>
            <p:cNvPr id="119" name="任意多边形 85"/>
            <p:cNvSpPr/>
            <p:nvPr/>
          </p:nvSpPr>
          <p:spPr>
            <a:xfrm>
              <a:off x="8842" y="2442"/>
              <a:ext cx="605" cy="5872"/>
            </a:xfrm>
            <a:custGeom>
              <a:avLst/>
              <a:gdLst>
                <a:gd name="connsiteX0" fmla="*/ 355 w 875"/>
                <a:gd name="connsiteY0" fmla="*/ 0 h 5872"/>
                <a:gd name="connsiteX1" fmla="*/ 656 w 875"/>
                <a:gd name="connsiteY1" fmla="*/ 2119 h 5872"/>
                <a:gd name="connsiteX2" fmla="*/ 0 w 875"/>
                <a:gd name="connsiteY2" fmla="*/ 4386 h 5872"/>
                <a:gd name="connsiteX3" fmla="*/ 875 w 875"/>
                <a:gd name="connsiteY3" fmla="*/ 5872 h 5872"/>
              </a:gdLst>
              <a:ahLst/>
              <a:cxnLst>
                <a:cxn ang="0">
                  <a:pos x="connsiteX0" y="connsiteY0"/>
                </a:cxn>
                <a:cxn ang="0">
                  <a:pos x="connsiteX1" y="connsiteY1"/>
                </a:cxn>
                <a:cxn ang="0">
                  <a:pos x="connsiteX2" y="connsiteY2"/>
                </a:cxn>
                <a:cxn ang="0">
                  <a:pos x="connsiteX3" y="connsiteY3"/>
                </a:cxn>
              </a:cxnLst>
              <a:rect l="l" t="t" r="r" b="b"/>
              <a:pathLst>
                <a:path w="875" h="5872">
                  <a:moveTo>
                    <a:pt x="355" y="0"/>
                  </a:moveTo>
                  <a:cubicBezTo>
                    <a:pt x="-128" y="1057"/>
                    <a:pt x="737" y="1223"/>
                    <a:pt x="656" y="2119"/>
                  </a:cubicBezTo>
                  <a:cubicBezTo>
                    <a:pt x="575" y="3014"/>
                    <a:pt x="17" y="3743"/>
                    <a:pt x="0" y="4386"/>
                  </a:cubicBezTo>
                  <a:cubicBezTo>
                    <a:pt x="-18" y="5028"/>
                    <a:pt x="737" y="5575"/>
                    <a:pt x="875" y="5872"/>
                  </a:cubicBezTo>
                </a:path>
              </a:pathLst>
            </a:custGeom>
            <a:noFill/>
            <a:ln>
              <a:solidFill>
                <a:schemeClr val="bg1">
                  <a:lumMod val="75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任意多边形 86"/>
            <p:cNvSpPr/>
            <p:nvPr/>
          </p:nvSpPr>
          <p:spPr>
            <a:xfrm flipH="1">
              <a:off x="8573" y="4870"/>
              <a:ext cx="650" cy="3444"/>
            </a:xfrm>
            <a:custGeom>
              <a:avLst/>
              <a:gdLst>
                <a:gd name="connsiteX0" fmla="*/ 355 w 875"/>
                <a:gd name="connsiteY0" fmla="*/ 0 h 5872"/>
                <a:gd name="connsiteX1" fmla="*/ 656 w 875"/>
                <a:gd name="connsiteY1" fmla="*/ 2119 h 5872"/>
                <a:gd name="connsiteX2" fmla="*/ 0 w 875"/>
                <a:gd name="connsiteY2" fmla="*/ 4386 h 5872"/>
                <a:gd name="connsiteX3" fmla="*/ 875 w 875"/>
                <a:gd name="connsiteY3" fmla="*/ 5872 h 5872"/>
              </a:gdLst>
              <a:ahLst/>
              <a:cxnLst>
                <a:cxn ang="0">
                  <a:pos x="connsiteX0" y="connsiteY0"/>
                </a:cxn>
                <a:cxn ang="0">
                  <a:pos x="connsiteX1" y="connsiteY1"/>
                </a:cxn>
                <a:cxn ang="0">
                  <a:pos x="connsiteX2" y="connsiteY2"/>
                </a:cxn>
                <a:cxn ang="0">
                  <a:pos x="connsiteX3" y="connsiteY3"/>
                </a:cxn>
              </a:cxnLst>
              <a:rect l="l" t="t" r="r" b="b"/>
              <a:pathLst>
                <a:path w="875" h="5872">
                  <a:moveTo>
                    <a:pt x="355" y="0"/>
                  </a:moveTo>
                  <a:cubicBezTo>
                    <a:pt x="-128" y="1057"/>
                    <a:pt x="737" y="1223"/>
                    <a:pt x="656" y="2119"/>
                  </a:cubicBezTo>
                  <a:cubicBezTo>
                    <a:pt x="575" y="3014"/>
                    <a:pt x="17" y="3743"/>
                    <a:pt x="0" y="4386"/>
                  </a:cubicBezTo>
                  <a:cubicBezTo>
                    <a:pt x="-18" y="5028"/>
                    <a:pt x="737" y="5575"/>
                    <a:pt x="875" y="5872"/>
                  </a:cubicBezTo>
                </a:path>
              </a:pathLst>
            </a:custGeom>
            <a:noFill/>
            <a:ln>
              <a:solidFill>
                <a:schemeClr val="bg1">
                  <a:lumMod val="75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6561455" cy="429895"/>
          </a:xfrm>
          <a:prstGeom prst="rect">
            <a:avLst/>
          </a:prstGeom>
          <a:noFill/>
        </p:spPr>
        <p:txBody>
          <a:bodyPr wrap="square" rtlCol="0">
            <a:spAutoFit/>
          </a:bodyPr>
          <a:lstStyle/>
          <a:p>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1.4</a:t>
            </a:r>
            <a:r>
              <a:rPr lang="en-US" altLang="zh-CN" sz="2200" b="1" dirty="0">
                <a:solidFill>
                  <a:srgbClr val="00B9F1"/>
                </a:solidFill>
                <a:latin typeface="微软雅黑" panose="020B0503020204020204" charset="-122"/>
                <a:ea typeface="微软雅黑" panose="020B0503020204020204" charset="-122"/>
              </a:rPr>
              <a:t>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数字化时代下的业务合规</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各国的法律法规</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16" name="图片 15"/>
          <p:cNvPicPr>
            <a:picLocks noChangeAspect="1"/>
          </p:cNvPicPr>
          <p:nvPr/>
        </p:nvPicPr>
        <p:blipFill>
          <a:blip r:embed="rId1"/>
          <a:stretch>
            <a:fillRect/>
          </a:stretch>
        </p:blipFill>
        <p:spPr>
          <a:xfrm>
            <a:off x="3257285" y="1665778"/>
            <a:ext cx="5766105" cy="3525939"/>
          </a:xfrm>
          <a:prstGeom prst="rect">
            <a:avLst/>
          </a:prstGeom>
        </p:spPr>
      </p:pic>
      <p:sp>
        <p:nvSpPr>
          <p:cNvPr id="17" name="TextBox 1509"/>
          <p:cNvSpPr txBox="1"/>
          <p:nvPr/>
        </p:nvSpPr>
        <p:spPr bwMode="auto">
          <a:xfrm>
            <a:off x="703936" y="3854240"/>
            <a:ext cx="2821940" cy="30670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zh-CN" altLang="en-US" sz="1400" b="1" dirty="0">
                <a:solidFill>
                  <a:srgbClr val="92D050"/>
                </a:solidFill>
                <a:latin typeface="Arial" panose="020B0604020202020204" pitchFamily="34" charset="0"/>
                <a:ea typeface="Arial Unicode MS" panose="020B0604020202020204" pitchFamily="34" charset="-122"/>
                <a:cs typeface="Arial" panose="020B0604020202020204" pitchFamily="34" charset="0"/>
              </a:rPr>
              <a:t>美国</a:t>
            </a:r>
            <a:r>
              <a:rPr lang="en-US" altLang="zh-CN" sz="1400" b="1" dirty="0">
                <a:solidFill>
                  <a:srgbClr val="92D050"/>
                </a:solidFill>
                <a:latin typeface="Arial" panose="020B0604020202020204" pitchFamily="34" charset="0"/>
                <a:ea typeface="Arial Unicode MS" panose="020B0604020202020204" pitchFamily="34" charset="-122"/>
                <a:cs typeface="Arial" panose="020B0604020202020204" pitchFamily="34" charset="0"/>
              </a:rPr>
              <a:t>CCPA</a:t>
            </a:r>
            <a:r>
              <a:rPr lang="zh-CN" altLang="en-US" sz="1400" b="1" dirty="0">
                <a:solidFill>
                  <a:srgbClr val="92D050"/>
                </a:solidFill>
                <a:latin typeface="Arial" panose="020B0604020202020204" pitchFamily="34" charset="0"/>
                <a:ea typeface="Arial Unicode MS" panose="020B0604020202020204" pitchFamily="34" charset="-122"/>
                <a:cs typeface="Arial" panose="020B0604020202020204" pitchFamily="34" charset="0"/>
              </a:rPr>
              <a:t>（加州消费者隐私法）</a:t>
            </a:r>
            <a:endParaRPr lang="zh-CN" altLang="en-US" sz="1400" b="1" dirty="0">
              <a:solidFill>
                <a:srgbClr val="92D05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8" name="Freeform 757"/>
          <p:cNvSpPr/>
          <p:nvPr/>
        </p:nvSpPr>
        <p:spPr bwMode="auto">
          <a:xfrm>
            <a:off x="7684363" y="3932281"/>
            <a:ext cx="220922" cy="361726"/>
          </a:xfrm>
          <a:custGeom>
            <a:avLst/>
            <a:gdLst>
              <a:gd name="T0" fmla="*/ 59 w 59"/>
              <a:gd name="T1" fmla="*/ 29 h 89"/>
              <a:gd name="T2" fmla="*/ 30 w 59"/>
              <a:gd name="T3" fmla="*/ 89 h 89"/>
              <a:gd name="T4" fmla="*/ 0 w 59"/>
              <a:gd name="T5" fmla="*/ 29 h 89"/>
              <a:gd name="T6" fmla="*/ 30 w 59"/>
              <a:gd name="T7" fmla="*/ 0 h 89"/>
              <a:gd name="T8" fmla="*/ 59 w 59"/>
              <a:gd name="T9" fmla="*/ 29 h 89"/>
            </a:gdLst>
            <a:ahLst/>
            <a:cxnLst>
              <a:cxn ang="0">
                <a:pos x="T0" y="T1"/>
              </a:cxn>
              <a:cxn ang="0">
                <a:pos x="T2" y="T3"/>
              </a:cxn>
              <a:cxn ang="0">
                <a:pos x="T4" y="T5"/>
              </a:cxn>
              <a:cxn ang="0">
                <a:pos x="T6" y="T7"/>
              </a:cxn>
              <a:cxn ang="0">
                <a:pos x="T8" y="T9"/>
              </a:cxn>
            </a:cxnLst>
            <a:rect l="0" t="0" r="r" b="b"/>
            <a:pathLst>
              <a:path w="59" h="89">
                <a:moveTo>
                  <a:pt x="59" y="29"/>
                </a:moveTo>
                <a:cubicBezTo>
                  <a:pt x="59" y="46"/>
                  <a:pt x="30" y="89"/>
                  <a:pt x="30" y="89"/>
                </a:cubicBezTo>
                <a:cubicBezTo>
                  <a:pt x="30" y="89"/>
                  <a:pt x="0" y="46"/>
                  <a:pt x="0" y="29"/>
                </a:cubicBezTo>
                <a:cubicBezTo>
                  <a:pt x="0" y="13"/>
                  <a:pt x="13" y="0"/>
                  <a:pt x="30" y="0"/>
                </a:cubicBezTo>
                <a:cubicBezTo>
                  <a:pt x="46" y="0"/>
                  <a:pt x="59" y="13"/>
                  <a:pt x="59" y="29"/>
                </a:cubicBezTo>
                <a:close/>
              </a:path>
            </a:pathLst>
          </a:custGeom>
          <a:solidFill>
            <a:schemeClr val="tx2">
              <a:lumMod val="20000"/>
              <a:lumOff val="80000"/>
            </a:schemeClr>
          </a:solidFill>
          <a:ln>
            <a:noFill/>
          </a:ln>
          <a:effectLst>
            <a:outerShdw blurRad="50800" dist="38100" dir="5400000" algn="t" rotWithShape="0">
              <a:prstClr val="black">
                <a:alpha val="40000"/>
              </a:prstClr>
            </a:outerShdw>
          </a:effec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Oval 749"/>
          <p:cNvSpPr>
            <a:spLocks noChangeArrowheads="1"/>
          </p:cNvSpPr>
          <p:nvPr/>
        </p:nvSpPr>
        <p:spPr bwMode="auto">
          <a:xfrm>
            <a:off x="6140297" y="3191243"/>
            <a:ext cx="89682" cy="10166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Freeform 745"/>
          <p:cNvSpPr/>
          <p:nvPr/>
        </p:nvSpPr>
        <p:spPr bwMode="auto">
          <a:xfrm>
            <a:off x="7329643" y="2888963"/>
            <a:ext cx="223108" cy="364086"/>
          </a:xfrm>
          <a:custGeom>
            <a:avLst/>
            <a:gdLst>
              <a:gd name="T0" fmla="*/ 59 w 59"/>
              <a:gd name="T1" fmla="*/ 29 h 89"/>
              <a:gd name="T2" fmla="*/ 29 w 59"/>
              <a:gd name="T3" fmla="*/ 89 h 89"/>
              <a:gd name="T4" fmla="*/ 0 w 59"/>
              <a:gd name="T5" fmla="*/ 29 h 89"/>
              <a:gd name="T6" fmla="*/ 29 w 59"/>
              <a:gd name="T7" fmla="*/ 0 h 89"/>
              <a:gd name="T8" fmla="*/ 59 w 59"/>
              <a:gd name="T9" fmla="*/ 29 h 89"/>
            </a:gdLst>
            <a:ahLst/>
            <a:cxnLst>
              <a:cxn ang="0">
                <a:pos x="T0" y="T1"/>
              </a:cxn>
              <a:cxn ang="0">
                <a:pos x="T2" y="T3"/>
              </a:cxn>
              <a:cxn ang="0">
                <a:pos x="T4" y="T5"/>
              </a:cxn>
              <a:cxn ang="0">
                <a:pos x="T6" y="T7"/>
              </a:cxn>
              <a:cxn ang="0">
                <a:pos x="T8" y="T9"/>
              </a:cxn>
            </a:cxnLst>
            <a:rect l="0" t="0" r="r" b="b"/>
            <a:pathLst>
              <a:path w="59" h="89">
                <a:moveTo>
                  <a:pt x="59" y="29"/>
                </a:moveTo>
                <a:cubicBezTo>
                  <a:pt x="59" y="45"/>
                  <a:pt x="29" y="89"/>
                  <a:pt x="29" y="89"/>
                </a:cubicBezTo>
                <a:cubicBezTo>
                  <a:pt x="29" y="89"/>
                  <a:pt x="0" y="45"/>
                  <a:pt x="0" y="29"/>
                </a:cubicBezTo>
                <a:cubicBezTo>
                  <a:pt x="0" y="13"/>
                  <a:pt x="13" y="0"/>
                  <a:pt x="29" y="0"/>
                </a:cubicBezTo>
                <a:cubicBezTo>
                  <a:pt x="45" y="0"/>
                  <a:pt x="59" y="13"/>
                  <a:pt x="59" y="29"/>
                </a:cubicBezTo>
                <a:close/>
              </a:path>
            </a:pathLst>
          </a:custGeom>
          <a:gradFill>
            <a:gsLst>
              <a:gs pos="20000">
                <a:srgbClr val="DB5564"/>
              </a:gs>
              <a:gs pos="100000">
                <a:srgbClr val="9D234C"/>
              </a:gs>
            </a:gsLst>
            <a:lin ang="1800000" scaled="0"/>
          </a:gradFill>
          <a:ln>
            <a:noFill/>
          </a:ln>
          <a:effectLst>
            <a:outerShdw blurRad="50800" dist="38100" dir="5400000" algn="t" rotWithShape="0">
              <a:prstClr val="black">
                <a:alpha val="40000"/>
              </a:prstClr>
            </a:outerShdw>
          </a:effec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1" name="Freeform 754"/>
          <p:cNvSpPr/>
          <p:nvPr/>
        </p:nvSpPr>
        <p:spPr bwMode="auto">
          <a:xfrm>
            <a:off x="6111332" y="2271852"/>
            <a:ext cx="223108" cy="361723"/>
          </a:xfrm>
          <a:custGeom>
            <a:avLst/>
            <a:gdLst>
              <a:gd name="T0" fmla="*/ 59 w 59"/>
              <a:gd name="T1" fmla="*/ 30 h 89"/>
              <a:gd name="T2" fmla="*/ 30 w 59"/>
              <a:gd name="T3" fmla="*/ 89 h 89"/>
              <a:gd name="T4" fmla="*/ 0 w 59"/>
              <a:gd name="T5" fmla="*/ 30 h 89"/>
              <a:gd name="T6" fmla="*/ 30 w 59"/>
              <a:gd name="T7" fmla="*/ 0 h 89"/>
              <a:gd name="T8" fmla="*/ 59 w 59"/>
              <a:gd name="T9" fmla="*/ 30 h 89"/>
            </a:gdLst>
            <a:ahLst/>
            <a:cxnLst>
              <a:cxn ang="0">
                <a:pos x="T0" y="T1"/>
              </a:cxn>
              <a:cxn ang="0">
                <a:pos x="T2" y="T3"/>
              </a:cxn>
              <a:cxn ang="0">
                <a:pos x="T4" y="T5"/>
              </a:cxn>
              <a:cxn ang="0">
                <a:pos x="T6" y="T7"/>
              </a:cxn>
              <a:cxn ang="0">
                <a:pos x="T8" y="T9"/>
              </a:cxn>
            </a:cxnLst>
            <a:rect l="0" t="0" r="r" b="b"/>
            <a:pathLst>
              <a:path w="59" h="89">
                <a:moveTo>
                  <a:pt x="59" y="30"/>
                </a:moveTo>
                <a:cubicBezTo>
                  <a:pt x="59" y="46"/>
                  <a:pt x="30" y="89"/>
                  <a:pt x="30" y="89"/>
                </a:cubicBezTo>
                <a:cubicBezTo>
                  <a:pt x="30" y="89"/>
                  <a:pt x="0" y="46"/>
                  <a:pt x="0" y="30"/>
                </a:cubicBezTo>
                <a:cubicBezTo>
                  <a:pt x="0" y="13"/>
                  <a:pt x="13" y="0"/>
                  <a:pt x="30" y="0"/>
                </a:cubicBezTo>
                <a:cubicBezTo>
                  <a:pt x="46" y="0"/>
                  <a:pt x="59" y="13"/>
                  <a:pt x="59" y="30"/>
                </a:cubicBezTo>
                <a:close/>
              </a:path>
            </a:pathLst>
          </a:custGeom>
          <a:gradFill>
            <a:gsLst>
              <a:gs pos="0">
                <a:srgbClr val="A66BD3">
                  <a:alpha val="82000"/>
                </a:srgbClr>
              </a:gs>
              <a:gs pos="100000">
                <a:srgbClr val="7030A0"/>
              </a:gs>
            </a:gsLst>
            <a:lin ang="1800000" scaled="0"/>
          </a:gra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Freeform 757"/>
          <p:cNvSpPr/>
          <p:nvPr/>
        </p:nvSpPr>
        <p:spPr bwMode="auto">
          <a:xfrm>
            <a:off x="4223652" y="2927473"/>
            <a:ext cx="220922" cy="361726"/>
          </a:xfrm>
          <a:custGeom>
            <a:avLst/>
            <a:gdLst>
              <a:gd name="T0" fmla="*/ 59 w 59"/>
              <a:gd name="T1" fmla="*/ 29 h 89"/>
              <a:gd name="T2" fmla="*/ 30 w 59"/>
              <a:gd name="T3" fmla="*/ 89 h 89"/>
              <a:gd name="T4" fmla="*/ 0 w 59"/>
              <a:gd name="T5" fmla="*/ 29 h 89"/>
              <a:gd name="T6" fmla="*/ 30 w 59"/>
              <a:gd name="T7" fmla="*/ 0 h 89"/>
              <a:gd name="T8" fmla="*/ 59 w 59"/>
              <a:gd name="T9" fmla="*/ 29 h 89"/>
            </a:gdLst>
            <a:ahLst/>
            <a:cxnLst>
              <a:cxn ang="0">
                <a:pos x="T0" y="T1"/>
              </a:cxn>
              <a:cxn ang="0">
                <a:pos x="T2" y="T3"/>
              </a:cxn>
              <a:cxn ang="0">
                <a:pos x="T4" y="T5"/>
              </a:cxn>
              <a:cxn ang="0">
                <a:pos x="T6" y="T7"/>
              </a:cxn>
              <a:cxn ang="0">
                <a:pos x="T8" y="T9"/>
              </a:cxn>
            </a:cxnLst>
            <a:rect l="0" t="0" r="r" b="b"/>
            <a:pathLst>
              <a:path w="59" h="89">
                <a:moveTo>
                  <a:pt x="59" y="29"/>
                </a:moveTo>
                <a:cubicBezTo>
                  <a:pt x="59" y="46"/>
                  <a:pt x="30" y="89"/>
                  <a:pt x="30" y="89"/>
                </a:cubicBezTo>
                <a:cubicBezTo>
                  <a:pt x="30" y="89"/>
                  <a:pt x="0" y="46"/>
                  <a:pt x="0" y="29"/>
                </a:cubicBezTo>
                <a:cubicBezTo>
                  <a:pt x="0" y="13"/>
                  <a:pt x="13" y="0"/>
                  <a:pt x="30" y="0"/>
                </a:cubicBezTo>
                <a:cubicBezTo>
                  <a:pt x="46" y="0"/>
                  <a:pt x="59" y="13"/>
                  <a:pt x="59" y="29"/>
                </a:cubicBezTo>
                <a:close/>
              </a:path>
            </a:pathLst>
          </a:custGeom>
          <a:gradFill>
            <a:gsLst>
              <a:gs pos="20000">
                <a:srgbClr val="FFC000"/>
              </a:gs>
              <a:gs pos="100000">
                <a:srgbClr val="DD726D"/>
              </a:gs>
            </a:gsLst>
            <a:lin ang="1800000" scaled="0"/>
          </a:gradFill>
          <a:ln>
            <a:noFill/>
          </a:ln>
          <a:effectLst>
            <a:outerShdw blurRad="50800" dist="38100" dir="5400000" algn="t" rotWithShape="0">
              <a:prstClr val="black">
                <a:alpha val="40000"/>
              </a:prstClr>
            </a:outerShdw>
          </a:effec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3600975" y="3820491"/>
            <a:ext cx="829958" cy="585305"/>
            <a:chOff x="1391324" y="7164281"/>
            <a:chExt cx="747714" cy="461963"/>
          </a:xfrm>
          <a:gradFill>
            <a:gsLst>
              <a:gs pos="20000">
                <a:srgbClr val="FFC000"/>
              </a:gs>
              <a:gs pos="100000">
                <a:srgbClr val="DD726D"/>
              </a:gs>
            </a:gsLst>
            <a:lin ang="1800000" scaled="0"/>
          </a:gradFill>
        </p:grpSpPr>
        <p:sp>
          <p:nvSpPr>
            <p:cNvPr id="6" name="Rectangle 759"/>
            <p:cNvSpPr>
              <a:spLocks noChangeArrowheads="1"/>
            </p:cNvSpPr>
            <p:nvPr/>
          </p:nvSpPr>
          <p:spPr bwMode="auto">
            <a:xfrm>
              <a:off x="1391324" y="7164281"/>
              <a:ext cx="30163" cy="461963"/>
            </a:xfrm>
            <a:prstGeom prst="rect">
              <a:avLst/>
            </a:prstGeom>
            <a:gradFill>
              <a:gsLst>
                <a:gs pos="20000">
                  <a:srgbClr val="FFC000"/>
                </a:gs>
                <a:gs pos="100000">
                  <a:srgbClr val="DD726D"/>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Rectangle 764"/>
            <p:cNvSpPr>
              <a:spLocks noChangeArrowheads="1"/>
            </p:cNvSpPr>
            <p:nvPr/>
          </p:nvSpPr>
          <p:spPr bwMode="auto">
            <a:xfrm>
              <a:off x="1451650" y="7221431"/>
              <a:ext cx="601663" cy="444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1" name="Rectangle 765"/>
            <p:cNvSpPr>
              <a:spLocks noChangeArrowheads="1"/>
            </p:cNvSpPr>
            <p:nvPr/>
          </p:nvSpPr>
          <p:spPr bwMode="auto">
            <a:xfrm>
              <a:off x="1451650" y="7281756"/>
              <a:ext cx="249238" cy="444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Rectangle 766"/>
            <p:cNvSpPr>
              <a:spLocks noChangeArrowheads="1"/>
            </p:cNvSpPr>
            <p:nvPr/>
          </p:nvSpPr>
          <p:spPr bwMode="auto">
            <a:xfrm>
              <a:off x="1451650" y="7342081"/>
              <a:ext cx="687388"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Rectangle 767"/>
            <p:cNvSpPr>
              <a:spLocks noChangeArrowheads="1"/>
            </p:cNvSpPr>
            <p:nvPr/>
          </p:nvSpPr>
          <p:spPr bwMode="auto">
            <a:xfrm>
              <a:off x="1451650" y="7402406"/>
              <a:ext cx="465138"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Rectangle 768"/>
            <p:cNvSpPr>
              <a:spLocks noChangeArrowheads="1"/>
            </p:cNvSpPr>
            <p:nvPr/>
          </p:nvSpPr>
          <p:spPr bwMode="auto">
            <a:xfrm>
              <a:off x="1451650" y="7462731"/>
              <a:ext cx="200025"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Rectangle 769"/>
            <p:cNvSpPr>
              <a:spLocks noChangeArrowheads="1"/>
            </p:cNvSpPr>
            <p:nvPr/>
          </p:nvSpPr>
          <p:spPr bwMode="auto">
            <a:xfrm>
              <a:off x="1451649" y="7523056"/>
              <a:ext cx="106363"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36" name="组合 35"/>
          <p:cNvGrpSpPr/>
          <p:nvPr/>
        </p:nvGrpSpPr>
        <p:grpSpPr>
          <a:xfrm>
            <a:off x="8033770" y="2523031"/>
            <a:ext cx="941611" cy="585305"/>
            <a:chOff x="9094213" y="1496455"/>
            <a:chExt cx="1112131" cy="691300"/>
          </a:xfrm>
        </p:grpSpPr>
        <p:sp>
          <p:nvSpPr>
            <p:cNvPr id="37" name="Rectangle 762"/>
            <p:cNvSpPr>
              <a:spLocks noChangeArrowheads="1"/>
            </p:cNvSpPr>
            <p:nvPr/>
          </p:nvSpPr>
          <p:spPr bwMode="auto">
            <a:xfrm>
              <a:off x="10164583" y="1496455"/>
              <a:ext cx="41761" cy="691300"/>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8" name="Rectangle 782"/>
            <p:cNvSpPr>
              <a:spLocks noChangeArrowheads="1"/>
            </p:cNvSpPr>
            <p:nvPr/>
          </p:nvSpPr>
          <p:spPr bwMode="auto">
            <a:xfrm>
              <a:off x="9094213" y="1938317"/>
              <a:ext cx="986851" cy="66517"/>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9" name="Rectangle 783"/>
            <p:cNvSpPr>
              <a:spLocks noChangeArrowheads="1"/>
            </p:cNvSpPr>
            <p:nvPr/>
          </p:nvSpPr>
          <p:spPr bwMode="auto">
            <a:xfrm>
              <a:off x="9291966" y="2033341"/>
              <a:ext cx="789095" cy="66516"/>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0" name="Rectangle 784"/>
            <p:cNvSpPr>
              <a:spLocks noChangeArrowheads="1"/>
            </p:cNvSpPr>
            <p:nvPr/>
          </p:nvSpPr>
          <p:spPr bwMode="auto">
            <a:xfrm>
              <a:off x="9166934" y="1848043"/>
              <a:ext cx="914130" cy="66519"/>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1" name="Rectangle 785"/>
            <p:cNvSpPr>
              <a:spLocks noChangeArrowheads="1"/>
            </p:cNvSpPr>
            <p:nvPr/>
          </p:nvSpPr>
          <p:spPr bwMode="auto">
            <a:xfrm>
              <a:off x="9777756" y="1757771"/>
              <a:ext cx="303308" cy="66517"/>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2" name="Rectangle 786"/>
            <p:cNvSpPr>
              <a:spLocks noChangeArrowheads="1"/>
            </p:cNvSpPr>
            <p:nvPr/>
          </p:nvSpPr>
          <p:spPr bwMode="auto">
            <a:xfrm>
              <a:off x="9718411" y="1667499"/>
              <a:ext cx="362651" cy="66517"/>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Rectangle 787"/>
            <p:cNvSpPr>
              <a:spLocks noChangeArrowheads="1"/>
            </p:cNvSpPr>
            <p:nvPr/>
          </p:nvSpPr>
          <p:spPr bwMode="auto">
            <a:xfrm>
              <a:off x="9887649" y="1577226"/>
              <a:ext cx="193413" cy="66517"/>
            </a:xfrm>
            <a:prstGeom prst="rect">
              <a:avLst/>
            </a:prstGeom>
            <a:gradFill>
              <a:gsLst>
                <a:gs pos="20000">
                  <a:srgbClr val="DB5564"/>
                </a:gs>
                <a:gs pos="100000">
                  <a:srgbClr val="9D234C"/>
                </a:gs>
              </a:gsLst>
              <a:lin ang="1800000" scaled="0"/>
            </a:grad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4" name="组合 43"/>
          <p:cNvGrpSpPr/>
          <p:nvPr/>
        </p:nvGrpSpPr>
        <p:grpSpPr>
          <a:xfrm>
            <a:off x="3833373" y="2022097"/>
            <a:ext cx="485692" cy="587316"/>
            <a:chOff x="2463824" y="3084781"/>
            <a:chExt cx="414338" cy="463550"/>
          </a:xfrm>
          <a:gradFill>
            <a:gsLst>
              <a:gs pos="0">
                <a:srgbClr val="A66BD3">
                  <a:alpha val="82000"/>
                </a:srgbClr>
              </a:gs>
              <a:gs pos="100000">
                <a:srgbClr val="7030A0">
                  <a:alpha val="32000"/>
                </a:srgbClr>
              </a:gs>
            </a:gsLst>
            <a:lin ang="1800000" scaled="0"/>
          </a:gradFill>
        </p:grpSpPr>
        <p:sp>
          <p:nvSpPr>
            <p:cNvPr id="7" name="Rectangle 761"/>
            <p:cNvSpPr>
              <a:spLocks noChangeArrowheads="1"/>
            </p:cNvSpPr>
            <p:nvPr/>
          </p:nvSpPr>
          <p:spPr bwMode="auto">
            <a:xfrm>
              <a:off x="2463824" y="3084781"/>
              <a:ext cx="30163" cy="4635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Rectangle 788"/>
            <p:cNvSpPr>
              <a:spLocks noChangeArrowheads="1"/>
            </p:cNvSpPr>
            <p:nvPr/>
          </p:nvSpPr>
          <p:spPr bwMode="auto">
            <a:xfrm>
              <a:off x="2524149" y="3137168"/>
              <a:ext cx="354013" cy="444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7" name="Rectangle 789"/>
            <p:cNvSpPr>
              <a:spLocks noChangeArrowheads="1"/>
            </p:cNvSpPr>
            <p:nvPr/>
          </p:nvSpPr>
          <p:spPr bwMode="auto">
            <a:xfrm>
              <a:off x="2524149" y="3197493"/>
              <a:ext cx="234950" cy="444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8" name="Rectangle 790"/>
            <p:cNvSpPr>
              <a:spLocks noChangeArrowheads="1"/>
            </p:cNvSpPr>
            <p:nvPr/>
          </p:nvSpPr>
          <p:spPr bwMode="auto">
            <a:xfrm>
              <a:off x="2524149" y="3257818"/>
              <a:ext cx="185738" cy="44450"/>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9" name="Rectangle 791"/>
            <p:cNvSpPr>
              <a:spLocks noChangeArrowheads="1"/>
            </p:cNvSpPr>
            <p:nvPr/>
          </p:nvSpPr>
          <p:spPr bwMode="auto">
            <a:xfrm>
              <a:off x="2524149" y="3318143"/>
              <a:ext cx="112713"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0" name="Rectangle 792"/>
            <p:cNvSpPr>
              <a:spLocks noChangeArrowheads="1"/>
            </p:cNvSpPr>
            <p:nvPr/>
          </p:nvSpPr>
          <p:spPr bwMode="auto">
            <a:xfrm>
              <a:off x="2524149" y="3378468"/>
              <a:ext cx="146050"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1" name="Rectangle 793"/>
            <p:cNvSpPr>
              <a:spLocks noChangeArrowheads="1"/>
            </p:cNvSpPr>
            <p:nvPr/>
          </p:nvSpPr>
          <p:spPr bwMode="auto">
            <a:xfrm>
              <a:off x="2524149" y="3438793"/>
              <a:ext cx="77788" cy="42863"/>
            </a:xfrm>
            <a:prstGeom prst="rect">
              <a:avLst/>
            </a:prstGeom>
            <a:grpFill/>
            <a:ln>
              <a:noFill/>
            </a:ln>
          </p:spPr>
          <p:txBody>
            <a:bodyPr vert="horz" wrap="square" lIns="77419" tIns="38709" rIns="77419" bIns="38709"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355">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52" name="TextBox 1511"/>
          <p:cNvSpPr txBox="1"/>
          <p:nvPr/>
        </p:nvSpPr>
        <p:spPr bwMode="auto">
          <a:xfrm>
            <a:off x="203835" y="2049145"/>
            <a:ext cx="3397250" cy="521970"/>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r"/>
            <a:r>
              <a:rPr lang="zh-CN" altLang="en-US"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欧盟</a:t>
            </a:r>
            <a:r>
              <a:rPr lang="en-US" altLang="zh-CN"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a:t>
            </a:r>
            <a:r>
              <a:rPr lang="zh-CN" altLang="en-US"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a:t>
            </a:r>
            <a:r>
              <a:rPr lang="en-US" altLang="zh-CN"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GDPR)</a:t>
            </a:r>
            <a:r>
              <a:rPr lang="zh-CN" altLang="en-US"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通用数据保护条例</a:t>
            </a:r>
            <a:r>
              <a:rPr lang="en-US" altLang="zh-CN"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rPr>
              <a:t>》</a:t>
            </a:r>
            <a:endParaRPr lang="en-US" altLang="zh-CN"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endParaRPr>
          </a:p>
          <a:p>
            <a:pPr algn="r"/>
            <a:endParaRPr lang="en-US" altLang="zh-CN" sz="1400" b="1" dirty="0">
              <a:solidFill>
                <a:schemeClr val="accent2"/>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53" name="TextBox 1512"/>
          <p:cNvSpPr txBox="1"/>
          <p:nvPr/>
        </p:nvSpPr>
        <p:spPr bwMode="auto">
          <a:xfrm>
            <a:off x="9023240" y="1623236"/>
            <a:ext cx="1975768" cy="521970"/>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r>
              <a:rPr lang="zh-CN" altLang="en-US"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国家“十四五”规划</a:t>
            </a: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endPar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endParaRPr>
          </a:p>
          <a:p>
            <a:endParaRPr lang="zh-CN" altLang="en-US" sz="1400" b="1" dirty="0">
              <a:solidFill>
                <a:srgbClr val="B02244"/>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63" name="组合 62"/>
          <p:cNvGrpSpPr/>
          <p:nvPr/>
        </p:nvGrpSpPr>
        <p:grpSpPr>
          <a:xfrm>
            <a:off x="7543898" y="2772439"/>
            <a:ext cx="1056694" cy="225512"/>
            <a:chOff x="7117782" y="2172350"/>
            <a:chExt cx="1248055" cy="266351"/>
          </a:xfrm>
          <a:effectLst>
            <a:outerShdw blurRad="50800" dist="25400" dir="5400000" algn="t" rotWithShape="0">
              <a:prstClr val="black">
                <a:alpha val="87000"/>
              </a:prstClr>
            </a:outerShdw>
          </a:effectLst>
        </p:grpSpPr>
        <p:cxnSp>
          <p:nvCxnSpPr>
            <p:cNvPr id="64" name="直接连接符 63"/>
            <p:cNvCxnSpPr/>
            <p:nvPr/>
          </p:nvCxnSpPr>
          <p:spPr>
            <a:xfrm flipV="1">
              <a:off x="7117782" y="2172350"/>
              <a:ext cx="235643" cy="266351"/>
            </a:xfrm>
            <a:prstGeom prst="line">
              <a:avLst/>
            </a:prstGeom>
            <a:ln w="22225">
              <a:solidFill>
                <a:srgbClr val="DB5564"/>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360037" y="2183191"/>
              <a:ext cx="1005800" cy="5324"/>
            </a:xfrm>
            <a:prstGeom prst="line">
              <a:avLst/>
            </a:prstGeom>
            <a:ln w="22225">
              <a:solidFill>
                <a:srgbClr val="DB5564"/>
              </a:solidFill>
              <a:prstDash val="sysDot"/>
            </a:ln>
            <a:effectLst/>
          </p:spPr>
          <p:style>
            <a:lnRef idx="1">
              <a:schemeClr val="accent1"/>
            </a:lnRef>
            <a:fillRef idx="0">
              <a:schemeClr val="accent1"/>
            </a:fillRef>
            <a:effectRef idx="0">
              <a:schemeClr val="accent1"/>
            </a:effectRef>
            <a:fontRef idx="minor">
              <a:schemeClr val="tx1"/>
            </a:fontRef>
          </p:style>
        </p:cxnSp>
      </p:grpSp>
      <p:sp>
        <p:nvSpPr>
          <p:cNvPr id="66" name="Freeform 757"/>
          <p:cNvSpPr/>
          <p:nvPr/>
        </p:nvSpPr>
        <p:spPr bwMode="auto">
          <a:xfrm>
            <a:off x="5832424" y="2695529"/>
            <a:ext cx="220922" cy="361726"/>
          </a:xfrm>
          <a:custGeom>
            <a:avLst/>
            <a:gdLst>
              <a:gd name="T0" fmla="*/ 59 w 59"/>
              <a:gd name="T1" fmla="*/ 29 h 89"/>
              <a:gd name="T2" fmla="*/ 30 w 59"/>
              <a:gd name="T3" fmla="*/ 89 h 89"/>
              <a:gd name="T4" fmla="*/ 0 w 59"/>
              <a:gd name="T5" fmla="*/ 29 h 89"/>
              <a:gd name="T6" fmla="*/ 30 w 59"/>
              <a:gd name="T7" fmla="*/ 0 h 89"/>
              <a:gd name="T8" fmla="*/ 59 w 59"/>
              <a:gd name="T9" fmla="*/ 29 h 89"/>
            </a:gdLst>
            <a:ahLst/>
            <a:cxnLst>
              <a:cxn ang="0">
                <a:pos x="T0" y="T1"/>
              </a:cxn>
              <a:cxn ang="0">
                <a:pos x="T2" y="T3"/>
              </a:cxn>
              <a:cxn ang="0">
                <a:pos x="T4" y="T5"/>
              </a:cxn>
              <a:cxn ang="0">
                <a:pos x="T6" y="T7"/>
              </a:cxn>
              <a:cxn ang="0">
                <a:pos x="T8" y="T9"/>
              </a:cxn>
            </a:cxnLst>
            <a:rect l="0" t="0" r="r" b="b"/>
            <a:pathLst>
              <a:path w="59" h="89">
                <a:moveTo>
                  <a:pt x="59" y="29"/>
                </a:moveTo>
                <a:cubicBezTo>
                  <a:pt x="59" y="46"/>
                  <a:pt x="30" y="89"/>
                  <a:pt x="30" y="89"/>
                </a:cubicBezTo>
                <a:cubicBezTo>
                  <a:pt x="30" y="89"/>
                  <a:pt x="0" y="46"/>
                  <a:pt x="0" y="29"/>
                </a:cubicBezTo>
                <a:cubicBezTo>
                  <a:pt x="0" y="13"/>
                  <a:pt x="13" y="0"/>
                  <a:pt x="30" y="0"/>
                </a:cubicBezTo>
                <a:cubicBezTo>
                  <a:pt x="46" y="0"/>
                  <a:pt x="59" y="13"/>
                  <a:pt x="59" y="29"/>
                </a:cubicBezTo>
                <a:close/>
              </a:path>
            </a:pathLst>
          </a:custGeom>
          <a:solidFill>
            <a:schemeClr val="tx2">
              <a:lumMod val="20000"/>
              <a:lumOff val="80000"/>
            </a:schemeClr>
          </a:solidFill>
          <a:ln>
            <a:noFill/>
          </a:ln>
          <a:effectLst>
            <a:outerShdw blurRad="50800" dist="38100" dir="5400000" algn="t" rotWithShape="0">
              <a:prstClr val="black">
                <a:alpha val="40000"/>
              </a:prstClr>
            </a:outerShdw>
          </a:effec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7" name="Freeform 757"/>
          <p:cNvSpPr/>
          <p:nvPr/>
        </p:nvSpPr>
        <p:spPr bwMode="auto">
          <a:xfrm>
            <a:off x="6029836" y="3531174"/>
            <a:ext cx="220922" cy="361726"/>
          </a:xfrm>
          <a:custGeom>
            <a:avLst/>
            <a:gdLst>
              <a:gd name="T0" fmla="*/ 59 w 59"/>
              <a:gd name="T1" fmla="*/ 29 h 89"/>
              <a:gd name="T2" fmla="*/ 30 w 59"/>
              <a:gd name="T3" fmla="*/ 89 h 89"/>
              <a:gd name="T4" fmla="*/ 0 w 59"/>
              <a:gd name="T5" fmla="*/ 29 h 89"/>
              <a:gd name="T6" fmla="*/ 30 w 59"/>
              <a:gd name="T7" fmla="*/ 0 h 89"/>
              <a:gd name="T8" fmla="*/ 59 w 59"/>
              <a:gd name="T9" fmla="*/ 29 h 89"/>
            </a:gdLst>
            <a:ahLst/>
            <a:cxnLst>
              <a:cxn ang="0">
                <a:pos x="T0" y="T1"/>
              </a:cxn>
              <a:cxn ang="0">
                <a:pos x="T2" y="T3"/>
              </a:cxn>
              <a:cxn ang="0">
                <a:pos x="T4" y="T5"/>
              </a:cxn>
              <a:cxn ang="0">
                <a:pos x="T6" y="T7"/>
              </a:cxn>
              <a:cxn ang="0">
                <a:pos x="T8" y="T9"/>
              </a:cxn>
            </a:cxnLst>
            <a:rect l="0" t="0" r="r" b="b"/>
            <a:pathLst>
              <a:path w="59" h="89">
                <a:moveTo>
                  <a:pt x="59" y="29"/>
                </a:moveTo>
                <a:cubicBezTo>
                  <a:pt x="59" y="46"/>
                  <a:pt x="30" y="89"/>
                  <a:pt x="30" y="89"/>
                </a:cubicBezTo>
                <a:cubicBezTo>
                  <a:pt x="30" y="89"/>
                  <a:pt x="0" y="46"/>
                  <a:pt x="0" y="29"/>
                </a:cubicBezTo>
                <a:cubicBezTo>
                  <a:pt x="0" y="13"/>
                  <a:pt x="13" y="0"/>
                  <a:pt x="30" y="0"/>
                </a:cubicBezTo>
                <a:cubicBezTo>
                  <a:pt x="46" y="0"/>
                  <a:pt x="59" y="13"/>
                  <a:pt x="59" y="29"/>
                </a:cubicBezTo>
                <a:close/>
              </a:path>
            </a:pathLst>
          </a:custGeom>
          <a:solidFill>
            <a:schemeClr val="tx2">
              <a:lumMod val="20000"/>
              <a:lumOff val="80000"/>
            </a:schemeClr>
          </a:solidFill>
          <a:ln>
            <a:noFill/>
          </a:ln>
          <a:effectLst>
            <a:outerShdw blurRad="50800" dist="38100" dir="5400000" algn="t" rotWithShape="0">
              <a:prstClr val="black">
                <a:alpha val="40000"/>
              </a:prstClr>
            </a:outerShdw>
          </a:effectLst>
        </p:spPr>
        <p:txBody>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185"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68" name="直接连接符 67"/>
          <p:cNvCxnSpPr/>
          <p:nvPr/>
        </p:nvCxnSpPr>
        <p:spPr>
          <a:xfrm flipV="1">
            <a:off x="4121812" y="2399516"/>
            <a:ext cx="1936281" cy="10138"/>
          </a:xfrm>
          <a:prstGeom prst="line">
            <a:avLst/>
          </a:prstGeom>
          <a:ln w="22225">
            <a:solidFill>
              <a:srgbClr val="BC8EDE"/>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flipH="1" flipV="1">
            <a:off x="4023180" y="3161532"/>
            <a:ext cx="237488" cy="731369"/>
            <a:chOff x="7312075" y="4487574"/>
            <a:chExt cx="293435" cy="1398132"/>
          </a:xfrm>
          <a:effectLst>
            <a:outerShdw blurRad="50800" dist="25400" dir="5400000" algn="t" rotWithShape="0">
              <a:prstClr val="black">
                <a:alpha val="87000"/>
              </a:prstClr>
            </a:outerShdw>
          </a:effectLst>
        </p:grpSpPr>
        <p:cxnSp>
          <p:nvCxnSpPr>
            <p:cNvPr id="70" name="直接连接符 69"/>
            <p:cNvCxnSpPr/>
            <p:nvPr/>
          </p:nvCxnSpPr>
          <p:spPr>
            <a:xfrm flipV="1">
              <a:off x="7312075" y="5535805"/>
              <a:ext cx="293435" cy="349901"/>
            </a:xfrm>
            <a:prstGeom prst="line">
              <a:avLst/>
            </a:prstGeom>
            <a:ln w="22225">
              <a:solidFill>
                <a:schemeClr val="accent4">
                  <a:lumMod val="60000"/>
                  <a:lumOff val="4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7573314" y="4487574"/>
              <a:ext cx="13154" cy="1044384"/>
            </a:xfrm>
            <a:prstGeom prst="line">
              <a:avLst/>
            </a:prstGeom>
            <a:ln w="22225">
              <a:solidFill>
                <a:schemeClr val="accent4">
                  <a:lumMod val="60000"/>
                  <a:lumOff val="40000"/>
                </a:schemeClr>
              </a:solidFill>
              <a:prstDash val="sysDot"/>
            </a:ln>
            <a:effectLst/>
          </p:spPr>
          <p:style>
            <a:lnRef idx="1">
              <a:schemeClr val="accent1"/>
            </a:lnRef>
            <a:fillRef idx="0">
              <a:schemeClr val="accent1"/>
            </a:fillRef>
            <a:effectRef idx="0">
              <a:schemeClr val="accent1"/>
            </a:effectRef>
            <a:fontRef idx="minor">
              <a:schemeClr val="tx1"/>
            </a:fontRef>
          </p:style>
        </p:cxnSp>
      </p:grpSp>
      <p:sp>
        <p:nvSpPr>
          <p:cNvPr id="72" name="TextBox 23"/>
          <p:cNvSpPr txBox="1">
            <a:spLocks noChangeArrowheads="1"/>
          </p:cNvSpPr>
          <p:nvPr/>
        </p:nvSpPr>
        <p:spPr bwMode="auto">
          <a:xfrm>
            <a:off x="919202" y="4082181"/>
            <a:ext cx="220478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该法案提高了美国保护隐私的标准，对不遵守或导致数据泄漏的企业处以罚款。</a:t>
            </a:r>
            <a:r>
              <a:rPr lang="en-US" altLang="zh-CN" sz="1200" kern="100" dirty="0">
                <a:solidFill>
                  <a:schemeClr val="tx1"/>
                </a:solidFill>
                <a:latin typeface="微软雅黑" panose="020B0503020204020204" charset="-122"/>
                <a:ea typeface="微软雅黑" panose="020B0503020204020204" charset="-122"/>
                <a:cs typeface="微软雅黑" panose="020B0503020204020204" charset="-122"/>
              </a:rPr>
              <a:t>CCPA</a:t>
            </a: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是保护消费者数据的重要一步，包括每家电子商务公司收集的大多数个人信息。</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3" name="TextBox 23"/>
          <p:cNvSpPr txBox="1">
            <a:spLocks noChangeArrowheads="1"/>
          </p:cNvSpPr>
          <p:nvPr/>
        </p:nvSpPr>
        <p:spPr bwMode="auto">
          <a:xfrm>
            <a:off x="9107170" y="1810385"/>
            <a:ext cx="24066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推进数据安全技术研发及应用。推进数据安全治理。</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4" name="TextBox 23"/>
          <p:cNvSpPr txBox="1">
            <a:spLocks noChangeArrowheads="1"/>
          </p:cNvSpPr>
          <p:nvPr/>
        </p:nvSpPr>
        <p:spPr bwMode="auto">
          <a:xfrm>
            <a:off x="9225915" y="3197225"/>
            <a:ext cx="228790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数据安全行业规范、监管机制、处罚条例</a:t>
            </a:r>
            <a:endParaRPr lang="en-US" altLang="zh-CN" sz="1200" kern="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数据处理者的法律要求、政务数据安全严格执行</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关键信息基础设施保护制度</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5" name="TextBox 1512"/>
          <p:cNvSpPr txBox="1"/>
          <p:nvPr/>
        </p:nvSpPr>
        <p:spPr bwMode="auto">
          <a:xfrm>
            <a:off x="5763486" y="4827598"/>
            <a:ext cx="2625649" cy="521970"/>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r>
              <a:rPr lang="zh-CN" altLang="en-US"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中华人民共和国网络安全法</a:t>
            </a: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endPar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endParaRPr>
          </a:p>
          <a:p>
            <a:endParaRPr lang="zh-CN" altLang="en-US" sz="1400" b="1" dirty="0">
              <a:solidFill>
                <a:srgbClr val="B0224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6" name="TextBox 23"/>
          <p:cNvSpPr txBox="1">
            <a:spLocks noChangeArrowheads="1"/>
          </p:cNvSpPr>
          <p:nvPr/>
        </p:nvSpPr>
        <p:spPr bwMode="auto">
          <a:xfrm>
            <a:off x="5570980" y="5138425"/>
            <a:ext cx="465674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网络运营者应当按照网络安全等级保护制度的要求，履行安全保护义务，保障网络免受干扰、破坏或者</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50000"/>
              </a:lnSpc>
            </a:pP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未经授权的访问，防止网络数据泄漏或者被窃取、篡改：采取数据分类、重要数据备份和加密等措施；</a:t>
            </a:r>
            <a:endPar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7" name="矩形 76"/>
          <p:cNvSpPr/>
          <p:nvPr/>
        </p:nvSpPr>
        <p:spPr>
          <a:xfrm>
            <a:off x="857538" y="2272550"/>
            <a:ext cx="1937977" cy="1198880"/>
          </a:xfrm>
          <a:prstGeom prst="rect">
            <a:avLst/>
          </a:prstGeom>
        </p:spPr>
        <p:txBody>
          <a:bodyPr wrap="square">
            <a:spAutoFit/>
          </a:bodyPr>
          <a:lstStyle/>
          <a:p>
            <a:pPr lvl="0" fontAlgn="auto">
              <a:lnSpc>
                <a:spcPct val="150000"/>
              </a:lnSpc>
              <a:spcBef>
                <a:spcPts val="0"/>
              </a:spcBef>
              <a:spcAft>
                <a:spcPts val="0"/>
              </a:spcAft>
            </a:pPr>
            <a:r>
              <a:rPr lang="en-US" altLang="zh-CN" sz="1200" kern="100" dirty="0">
                <a:solidFill>
                  <a:schemeClr val="tx1"/>
                </a:solidFill>
                <a:latin typeface="微软雅黑" panose="020B0503020204020204" charset="-122"/>
                <a:ea typeface="微软雅黑" panose="020B0503020204020204" charset="-122"/>
                <a:cs typeface="微软雅黑" panose="020B0503020204020204" charset="-122"/>
              </a:rPr>
              <a:t>GDPR</a:t>
            </a:r>
            <a:r>
              <a:rPr lang="zh-CN" altLang="en-US" sz="1200" kern="100" dirty="0">
                <a:solidFill>
                  <a:schemeClr val="tx1"/>
                </a:solidFill>
                <a:latin typeface="微软雅黑" panose="020B0503020204020204" charset="-122"/>
                <a:ea typeface="微软雅黑" panose="020B0503020204020204" charset="-122"/>
                <a:cs typeface="微软雅黑" panose="020B0503020204020204" charset="-122"/>
              </a:rPr>
              <a:t>核心旨在保护个人隐私和数据，并通过法案约束来建立企业和公民之间的信任关系</a:t>
            </a:r>
            <a:r>
              <a:rPr lang="zh-CN" altLang="en-US" sz="1015" kern="100"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015" kern="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8" name="TextBox 1512"/>
          <p:cNvSpPr txBox="1"/>
          <p:nvPr/>
        </p:nvSpPr>
        <p:spPr bwMode="auto">
          <a:xfrm>
            <a:off x="9127425" y="2988972"/>
            <a:ext cx="2145954" cy="521970"/>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r>
              <a:rPr lang="zh-CN" altLang="en-US"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数据安全法</a:t>
            </a: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endPar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endParaRPr>
          </a:p>
          <a:p>
            <a:endParaRPr lang="zh-CN" altLang="en-US" sz="1400" b="1" dirty="0">
              <a:solidFill>
                <a:srgbClr val="B02244"/>
              </a:solidFill>
              <a:latin typeface="Arial" panose="020B0604020202020204" pitchFamily="34" charset="0"/>
              <a:ea typeface="Arial Unicode MS" panose="020B0604020202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1000"/>
                                        <p:tgtEl>
                                          <p:spTgt spid="76"/>
                                        </p:tgtEl>
                                      </p:cBhvr>
                                    </p:animEffect>
                                    <p:anim calcmode="lin" valueType="num">
                                      <p:cBhvr>
                                        <p:cTn id="26" dur="1000" fill="hold"/>
                                        <p:tgtEl>
                                          <p:spTgt spid="76"/>
                                        </p:tgtEl>
                                        <p:attrNameLst>
                                          <p:attrName>ppt_x</p:attrName>
                                        </p:attrNameLst>
                                      </p:cBhvr>
                                      <p:tavLst>
                                        <p:tav tm="0">
                                          <p:val>
                                            <p:strVal val="#ppt_x"/>
                                          </p:val>
                                        </p:tav>
                                        <p:tav tm="100000">
                                          <p:val>
                                            <p:strVal val="#ppt_x"/>
                                          </p:val>
                                        </p:tav>
                                      </p:tavLst>
                                    </p:anim>
                                    <p:anim calcmode="lin" valueType="num">
                                      <p:cBhvr>
                                        <p:cTn id="27"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1.5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我国重要法规解读</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custDataLst>
              <p:tags r:id="rId1"/>
            </p:custDataLst>
          </p:nvPr>
        </p:nvGraphicFramePr>
        <p:xfrm>
          <a:off x="1208405" y="1934845"/>
          <a:ext cx="10062845" cy="1928495"/>
        </p:xfrm>
        <a:graphic>
          <a:graphicData uri="http://schemas.openxmlformats.org/drawingml/2006/table">
            <a:tbl>
              <a:tblPr firstRow="1" bandRow="1">
                <a:tableStyleId>{5940675A-B579-460E-94D1-54222C63F5DA}</a:tableStyleId>
              </a:tblPr>
              <a:tblGrid>
                <a:gridCol w="881380"/>
                <a:gridCol w="627380"/>
                <a:gridCol w="8554085"/>
              </a:tblGrid>
              <a:tr h="213995">
                <a:tc>
                  <a:txBody>
                    <a:bodyPr/>
                    <a:lstStyle/>
                    <a:p>
                      <a:r>
                        <a:rPr lang="zh-CN" altLang="en-US" sz="845" b="1" dirty="0">
                          <a:latin typeface="微软雅黑" panose="020B0503020204020204" charset="-122"/>
                          <a:ea typeface="微软雅黑" panose="020B0503020204020204" charset="-122"/>
                        </a:rPr>
                        <a:t>活动</a:t>
                      </a:r>
                      <a:endParaRPr lang="zh-CN" altLang="en-US" sz="845" b="1"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r>
                        <a:rPr lang="zh-CN" altLang="en-US" sz="845" b="1" dirty="0">
                          <a:latin typeface="微软雅黑" panose="020B0503020204020204" charset="-122"/>
                          <a:ea typeface="微软雅黑" panose="020B0503020204020204" charset="-122"/>
                        </a:rPr>
                        <a:t>条目</a:t>
                      </a:r>
                      <a:endParaRPr lang="zh-CN" altLang="en-US" sz="845" b="1"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r>
                        <a:rPr lang="zh-CN" altLang="en-US" sz="845" b="1" dirty="0">
                          <a:latin typeface="微软雅黑" panose="020B0503020204020204" charset="-122"/>
                          <a:ea typeface="微软雅黑" panose="020B0503020204020204" charset="-122"/>
                        </a:rPr>
                        <a:t>要求</a:t>
                      </a:r>
                      <a:endParaRPr lang="zh-CN" altLang="en-US" sz="845" b="1" dirty="0">
                        <a:latin typeface="微软雅黑" panose="020B0503020204020204" charset="-122"/>
                        <a:ea typeface="微软雅黑" panose="020B0503020204020204" charset="-122"/>
                      </a:endParaRPr>
                    </a:p>
                  </a:txBody>
                  <a:tcPr marL="77419" marR="77419" marT="38709" marB="38709">
                    <a:solidFill>
                      <a:schemeClr val="bg1"/>
                    </a:solidFill>
                  </a:tcPr>
                </a:tc>
              </a:tr>
              <a:tr h="1049020">
                <a:tc>
                  <a:txBody>
                    <a:bodyPr/>
                    <a:lstStyle/>
                    <a:p>
                      <a:r>
                        <a:rPr lang="zh-CN" altLang="en-US" sz="845" kern="1200" dirty="0">
                          <a:effectLst/>
                          <a:latin typeface="微软雅黑" panose="020B0503020204020204" charset="-122"/>
                          <a:ea typeface="微软雅黑" panose="020B0503020204020204" charset="-122"/>
                        </a:rPr>
                        <a:t>企业数据核心条款</a:t>
                      </a:r>
                      <a:endParaRPr lang="zh-CN" altLang="en-US" sz="845"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r>
                        <a:rPr lang="zh-CN" altLang="en-US" sz="845" kern="1200" dirty="0">
                          <a:effectLst/>
                          <a:latin typeface="微软雅黑" panose="020B0503020204020204" charset="-122"/>
                          <a:ea typeface="微软雅黑" panose="020B0503020204020204" charset="-122"/>
                        </a:rPr>
                        <a:t>第二十一条</a:t>
                      </a:r>
                      <a:endParaRPr lang="zh-CN" altLang="en-US" sz="845"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845" b="0" i="0" kern="1200" dirty="0">
                          <a:solidFill>
                            <a:schemeClr val="tx1"/>
                          </a:solidFill>
                          <a:effectLst/>
                          <a:latin typeface="微软雅黑" panose="020B0503020204020204" charset="-122"/>
                          <a:ea typeface="微软雅黑" panose="020B0503020204020204" charset="-122"/>
                          <a:cs typeface="+mn-cs"/>
                        </a:rPr>
                        <a:t>国家实行网络安全等级保护制度。网络运营者应当按照网络安全等级保护制度的要求，履行下列安全保护义务，保障网络免受干扰、破坏或者未经授权的访问，</a:t>
                      </a:r>
                      <a:r>
                        <a:rPr lang="zh-CN" altLang="en-US" sz="845" b="0" i="0" kern="1200" dirty="0">
                          <a:solidFill>
                            <a:srgbClr val="FF0000"/>
                          </a:solidFill>
                          <a:effectLst/>
                          <a:latin typeface="微软雅黑" panose="020B0503020204020204" charset="-122"/>
                          <a:ea typeface="微软雅黑" panose="020B0503020204020204" charset="-122"/>
                          <a:cs typeface="+mn-cs"/>
                        </a:rPr>
                        <a:t>防止网络数据泄漏或者被窃取、篡改</a:t>
                      </a:r>
                      <a:r>
                        <a:rPr lang="en-US" altLang="zh-CN" sz="845" b="0" i="0" kern="1200" dirty="0">
                          <a:solidFill>
                            <a:schemeClr val="tx1"/>
                          </a:solidFill>
                          <a:effectLst/>
                          <a:latin typeface="微软雅黑" panose="020B0503020204020204" charset="-122"/>
                          <a:ea typeface="微软雅黑" panose="020B0503020204020204" charset="-122"/>
                          <a:cs typeface="+mn-cs"/>
                        </a:rPr>
                        <a:t>:</a:t>
                      </a:r>
                      <a:endParaRPr lang="en-US" altLang="zh-CN" sz="845" b="0" i="0" kern="1200" dirty="0">
                        <a:solidFill>
                          <a:schemeClr val="tx1"/>
                        </a:solidFill>
                        <a:effectLst/>
                        <a:latin typeface="微软雅黑" panose="020B0503020204020204" charset="-122"/>
                        <a:ea typeface="微软雅黑" panose="020B0503020204020204" charset="-122"/>
                        <a:cs typeface="+mn-cs"/>
                      </a:endParaRPr>
                    </a:p>
                    <a:p>
                      <a:pPr marL="0" marR="0" indent="0" algn="l" defTabSz="914400" rtl="0" eaLnBrk="1" fontAlgn="auto" latinLnBrk="0" hangingPunct="1">
                        <a:lnSpc>
                          <a:spcPct val="150000"/>
                        </a:lnSpc>
                        <a:spcBef>
                          <a:spcPts val="0"/>
                        </a:spcBef>
                        <a:spcAft>
                          <a:spcPts val="0"/>
                        </a:spcAft>
                        <a:buClrTx/>
                        <a:buSzTx/>
                        <a:buFontTx/>
                        <a:buNone/>
                        <a:defRPr/>
                      </a:pP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一</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制定内部安全管理制度和操作规程，确定网络安全负责人，落实网络安全保护责任</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 </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二</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采取防范计算机病毒和网络攻击、网络侵入等危害网络安全行为的技术措施</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 </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三</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采取监测、记录网络运行状态、网络安全事件的技术措施，并按照规定</a:t>
                      </a:r>
                      <a:r>
                        <a:rPr lang="zh-CN" altLang="en-US" sz="845" b="0" i="0" kern="1200" dirty="0">
                          <a:solidFill>
                            <a:srgbClr val="FF0000"/>
                          </a:solidFill>
                          <a:effectLst/>
                          <a:latin typeface="微软雅黑" panose="020B0503020204020204" charset="-122"/>
                          <a:ea typeface="微软雅黑" panose="020B0503020204020204" charset="-122"/>
                          <a:cs typeface="+mn-cs"/>
                        </a:rPr>
                        <a:t>留存</a:t>
                      </a:r>
                      <a:r>
                        <a:rPr lang="zh-CN" altLang="en-US" sz="845" b="0" i="0" kern="1200" dirty="0">
                          <a:solidFill>
                            <a:schemeClr val="tx1"/>
                          </a:solidFill>
                          <a:effectLst/>
                          <a:latin typeface="微软雅黑" panose="020B0503020204020204" charset="-122"/>
                          <a:ea typeface="微软雅黑" panose="020B0503020204020204" charset="-122"/>
                          <a:cs typeface="+mn-cs"/>
                        </a:rPr>
                        <a:t>相关的网络日志不少于六个月</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 </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四</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采取</a:t>
                      </a:r>
                      <a:r>
                        <a:rPr lang="zh-CN" altLang="en-US" sz="845" b="0" i="0" kern="1200" dirty="0">
                          <a:solidFill>
                            <a:srgbClr val="FF0000"/>
                          </a:solidFill>
                          <a:effectLst/>
                          <a:latin typeface="微软雅黑" panose="020B0503020204020204" charset="-122"/>
                          <a:ea typeface="微软雅黑" panose="020B0503020204020204" charset="-122"/>
                          <a:cs typeface="+mn-cs"/>
                        </a:rPr>
                        <a:t>数据分类、重要数据备份和加密等措施</a:t>
                      </a:r>
                      <a:r>
                        <a:rPr lang="en-US" altLang="zh-CN" sz="845" b="0" i="0" kern="1200" dirty="0">
                          <a:solidFill>
                            <a:schemeClr val="tx1"/>
                          </a:solidFill>
                          <a:effectLst/>
                          <a:latin typeface="微软雅黑" panose="020B0503020204020204" charset="-122"/>
                          <a:ea typeface="微软雅黑" panose="020B0503020204020204" charset="-122"/>
                          <a:cs typeface="+mn-cs"/>
                        </a:rPr>
                        <a:t>; </a:t>
                      </a:r>
                      <a:r>
                        <a:rPr lang="zh-CN" altLang="en-US" sz="845" b="0" i="0" kern="1200" dirty="0">
                          <a:solidFill>
                            <a:schemeClr val="tx1"/>
                          </a:solidFill>
                          <a:effectLst/>
                          <a:latin typeface="微软雅黑" panose="020B0503020204020204" charset="-122"/>
                          <a:ea typeface="微软雅黑" panose="020B0503020204020204" charset="-122"/>
                          <a:cs typeface="+mn-cs"/>
                        </a:rPr>
                        <a:t> </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五</a:t>
                      </a:r>
                      <a:r>
                        <a:rPr lang="en-US" altLang="zh-CN" sz="845" b="0" i="0" kern="1200" dirty="0">
                          <a:solidFill>
                            <a:schemeClr val="tx1"/>
                          </a:solidFill>
                          <a:effectLst/>
                          <a:latin typeface="微软雅黑" panose="020B0503020204020204" charset="-122"/>
                          <a:ea typeface="微软雅黑" panose="020B0503020204020204" charset="-122"/>
                          <a:cs typeface="+mn-cs"/>
                        </a:rPr>
                        <a:t>)</a:t>
                      </a:r>
                      <a:r>
                        <a:rPr lang="zh-CN" altLang="en-US" sz="845" b="0" i="0" kern="1200" dirty="0">
                          <a:solidFill>
                            <a:schemeClr val="tx1"/>
                          </a:solidFill>
                          <a:effectLst/>
                          <a:latin typeface="微软雅黑" panose="020B0503020204020204" charset="-122"/>
                          <a:ea typeface="微软雅黑" panose="020B0503020204020204" charset="-122"/>
                          <a:cs typeface="+mn-cs"/>
                        </a:rPr>
                        <a:t>法律、行政法规规定的其他义务。</a:t>
                      </a:r>
                      <a:endParaRPr lang="zh-CN" altLang="en-US" sz="845" b="0" i="0" kern="1200" dirty="0">
                        <a:solidFill>
                          <a:schemeClr val="tx1"/>
                        </a:solidFill>
                        <a:effectLst/>
                        <a:latin typeface="微软雅黑" panose="020B0503020204020204" charset="-122"/>
                        <a:ea typeface="微软雅黑" panose="020B0503020204020204" charset="-122"/>
                        <a:cs typeface="+mn-cs"/>
                      </a:endParaRPr>
                    </a:p>
                  </a:txBody>
                  <a:tcPr marL="77419" marR="77419" marT="38709" marB="38709">
                    <a:solidFill>
                      <a:schemeClr val="bg1"/>
                    </a:solidFill>
                  </a:tcPr>
                </a:tc>
              </a:tr>
              <a:tr h="665480">
                <a:tc>
                  <a:txBody>
                    <a:bodyPr/>
                    <a:lstStyle/>
                    <a:p>
                      <a:r>
                        <a:rPr lang="zh-CN" altLang="en-US" sz="845" dirty="0">
                          <a:latin typeface="微软雅黑" panose="020B0503020204020204" charset="-122"/>
                          <a:ea typeface="微软雅黑" panose="020B0503020204020204" charset="-122"/>
                        </a:rPr>
                        <a:t>个人信息保护</a:t>
                      </a:r>
                      <a:endParaRPr lang="zh-CN" altLang="en-US" sz="845"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r>
                        <a:rPr lang="zh-CN" altLang="en-US" sz="845" dirty="0">
                          <a:latin typeface="微软雅黑" panose="020B0503020204020204" charset="-122"/>
                          <a:ea typeface="微软雅黑" panose="020B0503020204020204" charset="-122"/>
                        </a:rPr>
                        <a:t>第四十条至十四五条</a:t>
                      </a:r>
                      <a:endParaRPr lang="zh-CN" altLang="en-US" sz="845" dirty="0">
                        <a:latin typeface="微软雅黑" panose="020B0503020204020204" charset="-122"/>
                        <a:ea typeface="微软雅黑" panose="020B0503020204020204" charset="-122"/>
                      </a:endParaRPr>
                    </a:p>
                  </a:txBody>
                  <a:tcPr marL="77419" marR="77419" marT="38709" marB="38709">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845" b="0" i="0" kern="1200" dirty="0">
                          <a:solidFill>
                            <a:schemeClr val="tx1"/>
                          </a:solidFill>
                          <a:effectLst/>
                          <a:latin typeface="微软雅黑" panose="020B0503020204020204" charset="-122"/>
                          <a:ea typeface="微软雅黑" panose="020B0503020204020204" charset="-122"/>
                          <a:cs typeface="+mn-cs"/>
                        </a:rPr>
                        <a:t>网络运营者应当对其收集的用户信息</a:t>
                      </a:r>
                      <a:r>
                        <a:rPr lang="zh-CN" altLang="en-US" sz="845" b="0" i="0" kern="1200" dirty="0">
                          <a:solidFill>
                            <a:srgbClr val="FF0000"/>
                          </a:solidFill>
                          <a:effectLst/>
                          <a:latin typeface="微软雅黑" panose="020B0503020204020204" charset="-122"/>
                          <a:ea typeface="微软雅黑" panose="020B0503020204020204" charset="-122"/>
                          <a:cs typeface="+mn-cs"/>
                        </a:rPr>
                        <a:t>严格保密</a:t>
                      </a:r>
                      <a:r>
                        <a:rPr lang="zh-CN" altLang="en-US" sz="845" b="0" i="0" kern="1200" dirty="0">
                          <a:solidFill>
                            <a:schemeClr val="tx1"/>
                          </a:solidFill>
                          <a:effectLst/>
                          <a:latin typeface="微软雅黑" panose="020B0503020204020204" charset="-122"/>
                          <a:ea typeface="微软雅黑" panose="020B0503020204020204" charset="-122"/>
                          <a:cs typeface="+mn-cs"/>
                        </a:rPr>
                        <a:t>，并建立</a:t>
                      </a:r>
                      <a:r>
                        <a:rPr lang="zh-CN" altLang="en-US" sz="845" b="0" i="0" kern="1200" dirty="0">
                          <a:solidFill>
                            <a:srgbClr val="FF0000"/>
                          </a:solidFill>
                          <a:effectLst/>
                          <a:latin typeface="微软雅黑" panose="020B0503020204020204" charset="-122"/>
                          <a:ea typeface="微软雅黑" panose="020B0503020204020204" charset="-122"/>
                          <a:cs typeface="+mn-cs"/>
                        </a:rPr>
                        <a:t>健全用户信息保护制度</a:t>
                      </a:r>
                      <a:r>
                        <a:rPr lang="zh-CN" altLang="en-US" sz="845" b="0" i="0" kern="1200" dirty="0">
                          <a:solidFill>
                            <a:schemeClr val="tx1"/>
                          </a:solidFill>
                          <a:effectLst/>
                          <a:latin typeface="微软雅黑" panose="020B0503020204020204" charset="-122"/>
                          <a:ea typeface="微软雅黑" panose="020B0503020204020204" charset="-122"/>
                          <a:cs typeface="+mn-cs"/>
                        </a:rPr>
                        <a:t>。</a:t>
                      </a:r>
                      <a:endParaRPr lang="en-US" altLang="zh-CN" sz="845" b="0" i="0" kern="1200" dirty="0">
                        <a:solidFill>
                          <a:schemeClr val="tx1"/>
                        </a:solidFill>
                        <a:effectLst/>
                        <a:latin typeface="微软雅黑" panose="020B0503020204020204" charset="-122"/>
                        <a:ea typeface="微软雅黑" panose="020B0503020204020204" charset="-122"/>
                        <a:cs typeface="+mn-cs"/>
                      </a:endParaRPr>
                    </a:p>
                    <a:p>
                      <a:pPr marL="0" marR="0" indent="0" algn="l" defTabSz="914400" rtl="0" eaLnBrk="1" fontAlgn="auto" latinLnBrk="0" hangingPunct="1">
                        <a:lnSpc>
                          <a:spcPct val="150000"/>
                        </a:lnSpc>
                        <a:spcBef>
                          <a:spcPts val="0"/>
                        </a:spcBef>
                        <a:spcAft>
                          <a:spcPts val="0"/>
                        </a:spcAft>
                        <a:buClrTx/>
                        <a:buSzTx/>
                        <a:buFontTx/>
                        <a:buNone/>
                        <a:defRPr/>
                      </a:pPr>
                      <a:r>
                        <a:rPr lang="zh-CN" altLang="en-US" sz="845" b="0" i="0" kern="1200" dirty="0">
                          <a:solidFill>
                            <a:schemeClr val="tx1"/>
                          </a:solidFill>
                          <a:effectLst/>
                          <a:latin typeface="微软雅黑" panose="020B0503020204020204" charset="-122"/>
                          <a:ea typeface="微软雅黑" panose="020B0503020204020204" charset="-122"/>
                          <a:cs typeface="+mn-cs"/>
                        </a:rPr>
                        <a:t>网络运营者收集、使用个人信息，应当遵循合法、正当、必要的原则，</a:t>
                      </a:r>
                      <a:r>
                        <a:rPr lang="zh-CN" altLang="en-US" sz="845" b="0" i="0" kern="1200" dirty="0">
                          <a:solidFill>
                            <a:srgbClr val="FF0000"/>
                          </a:solidFill>
                          <a:effectLst/>
                          <a:latin typeface="微软雅黑" panose="020B0503020204020204" charset="-122"/>
                          <a:ea typeface="微软雅黑" panose="020B0503020204020204" charset="-122"/>
                          <a:cs typeface="+mn-cs"/>
                        </a:rPr>
                        <a:t>公开收集、使用规则，明示收集、使用信息的目的、方式和范围</a:t>
                      </a:r>
                      <a:r>
                        <a:rPr lang="zh-CN" altLang="en-US" sz="845" b="0" i="0" kern="1200" dirty="0">
                          <a:solidFill>
                            <a:schemeClr val="tx1"/>
                          </a:solidFill>
                          <a:effectLst/>
                          <a:latin typeface="微软雅黑" panose="020B0503020204020204" charset="-122"/>
                          <a:ea typeface="微软雅黑" panose="020B0503020204020204" charset="-122"/>
                          <a:cs typeface="+mn-cs"/>
                        </a:rPr>
                        <a:t>，并经</a:t>
                      </a:r>
                      <a:r>
                        <a:rPr lang="zh-CN" altLang="en-US" sz="845" b="0" i="0" kern="1200" dirty="0">
                          <a:solidFill>
                            <a:srgbClr val="FF0000"/>
                          </a:solidFill>
                          <a:effectLst/>
                          <a:latin typeface="微软雅黑" panose="020B0503020204020204" charset="-122"/>
                          <a:ea typeface="微软雅黑" panose="020B0503020204020204" charset="-122"/>
                          <a:cs typeface="+mn-cs"/>
                        </a:rPr>
                        <a:t>被收集者同意</a:t>
                      </a:r>
                      <a:r>
                        <a:rPr lang="zh-CN" altLang="en-US" sz="845" b="0" i="0" kern="1200" dirty="0">
                          <a:solidFill>
                            <a:schemeClr val="tx1"/>
                          </a:solidFill>
                          <a:effectLst/>
                          <a:latin typeface="微软雅黑" panose="020B0503020204020204" charset="-122"/>
                          <a:ea typeface="微软雅黑" panose="020B0503020204020204" charset="-122"/>
                          <a:cs typeface="+mn-cs"/>
                        </a:rPr>
                        <a:t>。</a:t>
                      </a:r>
                      <a:endParaRPr lang="en-US" altLang="zh-CN" sz="845" b="0" i="0" kern="1200" dirty="0">
                        <a:solidFill>
                          <a:schemeClr val="tx1"/>
                        </a:solidFill>
                        <a:effectLst/>
                        <a:latin typeface="微软雅黑" panose="020B0503020204020204" charset="-122"/>
                        <a:ea typeface="微软雅黑" panose="020B0503020204020204" charset="-122"/>
                        <a:cs typeface="+mn-cs"/>
                      </a:endParaRPr>
                    </a:p>
                    <a:p>
                      <a:pPr marL="0" marR="0" indent="0" algn="l" defTabSz="914400" rtl="0" eaLnBrk="1" fontAlgn="auto" latinLnBrk="0" hangingPunct="1">
                        <a:lnSpc>
                          <a:spcPct val="150000"/>
                        </a:lnSpc>
                        <a:spcBef>
                          <a:spcPts val="0"/>
                        </a:spcBef>
                        <a:spcAft>
                          <a:spcPts val="0"/>
                        </a:spcAft>
                        <a:buClrTx/>
                        <a:buSzTx/>
                        <a:buFontTx/>
                        <a:buNone/>
                        <a:defRPr/>
                      </a:pPr>
                      <a:r>
                        <a:rPr lang="zh-CN" altLang="en-US" sz="845" b="0" i="0" kern="1200" dirty="0">
                          <a:solidFill>
                            <a:schemeClr val="tx1"/>
                          </a:solidFill>
                          <a:effectLst/>
                          <a:latin typeface="微软雅黑" panose="020B0503020204020204" charset="-122"/>
                          <a:ea typeface="微软雅黑" panose="020B0503020204020204" charset="-122"/>
                          <a:cs typeface="+mn-cs"/>
                        </a:rPr>
                        <a:t>网络运营者</a:t>
                      </a:r>
                      <a:r>
                        <a:rPr lang="zh-CN" altLang="en-US" sz="845" b="0" i="0" kern="1200" dirty="0">
                          <a:solidFill>
                            <a:srgbClr val="FF0000"/>
                          </a:solidFill>
                          <a:effectLst/>
                          <a:latin typeface="微软雅黑" panose="020B0503020204020204" charset="-122"/>
                          <a:ea typeface="微软雅黑" panose="020B0503020204020204" charset="-122"/>
                          <a:cs typeface="+mn-cs"/>
                        </a:rPr>
                        <a:t>不得泄漏、篡改、毁损其收集的个人信息</a:t>
                      </a:r>
                      <a:r>
                        <a:rPr lang="zh-CN" altLang="en-US" sz="845" b="0" i="0" kern="1200" dirty="0">
                          <a:solidFill>
                            <a:schemeClr val="tx1"/>
                          </a:solidFill>
                          <a:effectLst/>
                          <a:latin typeface="微软雅黑" panose="020B0503020204020204" charset="-122"/>
                          <a:ea typeface="微软雅黑" panose="020B0503020204020204" charset="-122"/>
                          <a:cs typeface="+mn-cs"/>
                        </a:rPr>
                        <a:t>；未经被收集者同意，不得向他人提供个人信息。</a:t>
                      </a:r>
                      <a:endParaRPr lang="zh-CN" altLang="en-US" sz="845" b="0" i="0" kern="1200" dirty="0">
                        <a:solidFill>
                          <a:schemeClr val="tx1"/>
                        </a:solidFill>
                        <a:effectLst/>
                        <a:latin typeface="微软雅黑" panose="020B0503020204020204" charset="-122"/>
                        <a:ea typeface="微软雅黑" panose="020B0503020204020204" charset="-122"/>
                        <a:cs typeface="+mn-cs"/>
                      </a:endParaRPr>
                    </a:p>
                  </a:txBody>
                  <a:tcPr marL="77419" marR="77419" marT="38709" marB="38709">
                    <a:solidFill>
                      <a:schemeClr val="bg1"/>
                    </a:solidFill>
                  </a:tcPr>
                </a:tc>
              </a:tr>
            </a:tbl>
          </a:graphicData>
        </a:graphic>
      </p:graphicFrame>
      <p:graphicFrame>
        <p:nvGraphicFramePr>
          <p:cNvPr id="15" name="表格 14"/>
          <p:cNvGraphicFramePr>
            <a:graphicFrameLocks noGrp="1"/>
          </p:cNvGraphicFramePr>
          <p:nvPr>
            <p:custDataLst>
              <p:tags r:id="rId2"/>
            </p:custDataLst>
          </p:nvPr>
        </p:nvGraphicFramePr>
        <p:xfrm>
          <a:off x="5508625" y="4573270"/>
          <a:ext cx="5762625" cy="1778635"/>
        </p:xfrm>
        <a:graphic>
          <a:graphicData uri="http://schemas.openxmlformats.org/drawingml/2006/table">
            <a:tbl>
              <a:tblPr>
                <a:tableStyleId>{5C22544A-7EE6-4342-B048-85BDC9FD1C3A}</a:tableStyleId>
              </a:tblPr>
              <a:tblGrid>
                <a:gridCol w="553085"/>
                <a:gridCol w="5209540"/>
              </a:tblGrid>
              <a:tr h="575310">
                <a:tc>
                  <a:txBody>
                    <a:bodyPr/>
                    <a:lstStyle/>
                    <a:p>
                      <a:pPr algn="ctr" fontAlgn="ctr"/>
                      <a:r>
                        <a:rPr lang="zh-CN" altLang="en-US" sz="760" u="none" strike="noStrike">
                          <a:solidFill>
                            <a:schemeClr val="tx1"/>
                          </a:solidFill>
                          <a:effectLst/>
                          <a:latin typeface="微软雅黑" panose="020B0503020204020204" charset="-122"/>
                          <a:ea typeface="微软雅黑" panose="020B0503020204020204" charset="-122"/>
                        </a:rPr>
                        <a:t>第</a:t>
                      </a:r>
                      <a:r>
                        <a:rPr lang="en-US" altLang="zh-CN" sz="760" u="none" strike="noStrike">
                          <a:solidFill>
                            <a:schemeClr val="tx1"/>
                          </a:solidFill>
                          <a:effectLst/>
                          <a:latin typeface="微软雅黑" panose="020B0503020204020204" charset="-122"/>
                          <a:ea typeface="微软雅黑" panose="020B0503020204020204" charset="-122"/>
                        </a:rPr>
                        <a:t>19</a:t>
                      </a:r>
                      <a:r>
                        <a:rPr lang="zh-CN" altLang="en-US" sz="760" u="none" strike="noStrike">
                          <a:solidFill>
                            <a:schemeClr val="tx1"/>
                          </a:solidFill>
                          <a:effectLst/>
                          <a:latin typeface="微软雅黑" panose="020B0503020204020204" charset="-122"/>
                          <a:ea typeface="微软雅黑" panose="020B0503020204020204" charset="-122"/>
                        </a:rPr>
                        <a:t>条</a:t>
                      </a:r>
                      <a:endParaRPr lang="zh-CN" altLang="en-US" sz="760" b="0" i="0" u="none" strike="noStrike">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760" u="none" strike="noStrike" dirty="0">
                          <a:solidFill>
                            <a:schemeClr val="tx1"/>
                          </a:solidFill>
                          <a:effectLst/>
                          <a:latin typeface="微软雅黑" panose="020B0503020204020204" charset="-122"/>
                          <a:ea typeface="微软雅黑" panose="020B0503020204020204" charset="-122"/>
                        </a:rPr>
                        <a:t>国家根据数据在经济社会发展中的重要程度，以及一旦遭到篡改、破坏、泄漏或者非法获取、非法利用，对国家安全、公共利益或者公民、组织合法权益造成的危害程度，对数据实行分级分类保护。各地区、各部门应当按照国家有关规定，确定本地区、本部门、本行业重要数据保护目录，对列入目录的数据进行重点保护</a:t>
                      </a:r>
                      <a:endParaRPr lang="zh-CN" altLang="en-US" sz="760" b="0" i="0" u="none" strike="noStrike" dirty="0">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1635">
                <a:tc>
                  <a:txBody>
                    <a:bodyPr/>
                    <a:lstStyle/>
                    <a:p>
                      <a:pPr algn="ctr" fontAlgn="ctr"/>
                      <a:r>
                        <a:rPr lang="zh-CN" altLang="en-US" sz="760" u="none" strike="noStrike">
                          <a:solidFill>
                            <a:schemeClr val="tx1"/>
                          </a:solidFill>
                          <a:effectLst/>
                          <a:latin typeface="微软雅黑" panose="020B0503020204020204" charset="-122"/>
                          <a:ea typeface="微软雅黑" panose="020B0503020204020204" charset="-122"/>
                        </a:rPr>
                        <a:t>第</a:t>
                      </a:r>
                      <a:r>
                        <a:rPr lang="en-US" altLang="zh-CN" sz="760" u="none" strike="noStrike">
                          <a:solidFill>
                            <a:schemeClr val="tx1"/>
                          </a:solidFill>
                          <a:effectLst/>
                          <a:latin typeface="微软雅黑" panose="020B0503020204020204" charset="-122"/>
                          <a:ea typeface="微软雅黑" panose="020B0503020204020204" charset="-122"/>
                        </a:rPr>
                        <a:t>20</a:t>
                      </a:r>
                      <a:r>
                        <a:rPr lang="zh-CN" altLang="en-US" sz="760" u="none" strike="noStrike">
                          <a:solidFill>
                            <a:schemeClr val="tx1"/>
                          </a:solidFill>
                          <a:effectLst/>
                          <a:latin typeface="微软雅黑" panose="020B0503020204020204" charset="-122"/>
                          <a:ea typeface="微软雅黑" panose="020B0503020204020204" charset="-122"/>
                        </a:rPr>
                        <a:t>条</a:t>
                      </a:r>
                      <a:endParaRPr lang="zh-CN" altLang="en-US" sz="760" b="0" i="0" u="none" strike="noStrike">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760" u="none" strike="noStrike" dirty="0">
                          <a:solidFill>
                            <a:schemeClr val="tx1"/>
                          </a:solidFill>
                          <a:effectLst/>
                          <a:latin typeface="微软雅黑" panose="020B0503020204020204" charset="-122"/>
                          <a:ea typeface="微软雅黑" panose="020B0503020204020204" charset="-122"/>
                        </a:rPr>
                        <a:t>国家建立集中统一、高效权威的数据安全风险评估、报告、信息共享、监测预警机制，加强数据安全风险信息的获取、分析、研判、预警工作</a:t>
                      </a:r>
                      <a:endParaRPr lang="zh-CN" altLang="en-US" sz="760" b="0" i="0" u="none" strike="noStrike" dirty="0">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2755">
                <a:tc>
                  <a:txBody>
                    <a:bodyPr/>
                    <a:lstStyle/>
                    <a:p>
                      <a:pPr algn="ctr" fontAlgn="ctr"/>
                      <a:r>
                        <a:rPr lang="zh-CN" altLang="en-US" sz="760" u="none" strike="noStrike">
                          <a:solidFill>
                            <a:schemeClr val="tx1"/>
                          </a:solidFill>
                          <a:effectLst/>
                          <a:latin typeface="微软雅黑" panose="020B0503020204020204" charset="-122"/>
                          <a:ea typeface="微软雅黑" panose="020B0503020204020204" charset="-122"/>
                        </a:rPr>
                        <a:t>第</a:t>
                      </a:r>
                      <a:r>
                        <a:rPr lang="en-US" altLang="zh-CN" sz="760" u="none" strike="noStrike">
                          <a:solidFill>
                            <a:schemeClr val="tx1"/>
                          </a:solidFill>
                          <a:effectLst/>
                          <a:latin typeface="微软雅黑" panose="020B0503020204020204" charset="-122"/>
                          <a:ea typeface="微软雅黑" panose="020B0503020204020204" charset="-122"/>
                        </a:rPr>
                        <a:t>21</a:t>
                      </a:r>
                      <a:r>
                        <a:rPr lang="zh-CN" altLang="en-US" sz="760" u="none" strike="noStrike">
                          <a:solidFill>
                            <a:schemeClr val="tx1"/>
                          </a:solidFill>
                          <a:effectLst/>
                          <a:latin typeface="微软雅黑" panose="020B0503020204020204" charset="-122"/>
                          <a:ea typeface="微软雅黑" panose="020B0503020204020204" charset="-122"/>
                        </a:rPr>
                        <a:t>条</a:t>
                      </a:r>
                      <a:endParaRPr lang="zh-CN" altLang="en-US" sz="760" b="0" i="0" u="none" strike="noStrike">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760" u="none" strike="noStrike" dirty="0">
                          <a:solidFill>
                            <a:schemeClr val="tx1"/>
                          </a:solidFill>
                          <a:effectLst/>
                          <a:latin typeface="微软雅黑" panose="020B0503020204020204" charset="-122"/>
                          <a:ea typeface="微软雅黑" panose="020B0503020204020204" charset="-122"/>
                        </a:rPr>
                        <a:t>国家建立数据安全应急处置机制。发生数据安全事件，有关主管部门应当依法启动应急预案，采取相应的应急处置措施，消除安全隐患，防止危害扩大，并及时向社会发布与公众有关的警示信息</a:t>
                      </a:r>
                      <a:endParaRPr lang="zh-CN" altLang="en-US" sz="760" b="0" i="0" u="none" strike="noStrike" dirty="0">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8935">
                <a:tc>
                  <a:txBody>
                    <a:bodyPr/>
                    <a:lstStyle/>
                    <a:p>
                      <a:pPr algn="ctr" fontAlgn="ctr"/>
                      <a:r>
                        <a:rPr lang="zh-CN" altLang="en-US" sz="760" u="none" strike="noStrike">
                          <a:solidFill>
                            <a:schemeClr val="tx1"/>
                          </a:solidFill>
                          <a:effectLst/>
                          <a:latin typeface="微软雅黑" panose="020B0503020204020204" charset="-122"/>
                          <a:ea typeface="微软雅黑" panose="020B0503020204020204" charset="-122"/>
                        </a:rPr>
                        <a:t>第</a:t>
                      </a:r>
                      <a:r>
                        <a:rPr lang="en-US" altLang="zh-CN" sz="760" u="none" strike="noStrike">
                          <a:solidFill>
                            <a:schemeClr val="tx1"/>
                          </a:solidFill>
                          <a:effectLst/>
                          <a:latin typeface="微软雅黑" panose="020B0503020204020204" charset="-122"/>
                          <a:ea typeface="微软雅黑" panose="020B0503020204020204" charset="-122"/>
                        </a:rPr>
                        <a:t>22</a:t>
                      </a:r>
                      <a:r>
                        <a:rPr lang="zh-CN" altLang="en-US" sz="760" u="none" strike="noStrike">
                          <a:solidFill>
                            <a:schemeClr val="tx1"/>
                          </a:solidFill>
                          <a:effectLst/>
                          <a:latin typeface="微软雅黑" panose="020B0503020204020204" charset="-122"/>
                          <a:ea typeface="微软雅黑" panose="020B0503020204020204" charset="-122"/>
                        </a:rPr>
                        <a:t>条</a:t>
                      </a:r>
                      <a:endParaRPr lang="zh-CN" altLang="en-US" sz="760" b="0" i="0" u="none" strike="noStrike">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760" u="none" strike="noStrike" dirty="0">
                          <a:solidFill>
                            <a:schemeClr val="tx1"/>
                          </a:solidFill>
                          <a:effectLst/>
                          <a:latin typeface="微软雅黑" panose="020B0503020204020204" charset="-122"/>
                          <a:ea typeface="微软雅黑" panose="020B0503020204020204" charset="-122"/>
                        </a:rPr>
                        <a:t>国家建立数据安全审查制度，对影响或者可能影响国家安全的数据活动进行国家安全审查。依法作出的安全审查决定为最终决定。</a:t>
                      </a:r>
                      <a:endParaRPr lang="zh-CN" altLang="en-US" sz="760" b="0" i="0" u="none" strike="noStrike" dirty="0">
                        <a:solidFill>
                          <a:schemeClr val="tx1"/>
                        </a:solidFill>
                        <a:effectLst/>
                        <a:latin typeface="微软雅黑" panose="020B0503020204020204" charset="-122"/>
                        <a:ea typeface="微软雅黑" panose="020B0503020204020204" charset="-122"/>
                      </a:endParaRPr>
                    </a:p>
                  </a:txBody>
                  <a:tcPr marL="8064" marR="8064" marT="80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1137501" y="890578"/>
            <a:ext cx="9020794" cy="5296537"/>
            <a:chOff x="2089634" y="1066025"/>
            <a:chExt cx="9870502" cy="5744301"/>
          </a:xfrm>
        </p:grpSpPr>
        <p:sp>
          <p:nvSpPr>
            <p:cNvPr id="3" name="文本框 2"/>
            <p:cNvSpPr txBox="1"/>
            <p:nvPr/>
          </p:nvSpPr>
          <p:spPr>
            <a:xfrm>
              <a:off x="2134796" y="1066025"/>
              <a:ext cx="9825340" cy="1033712"/>
            </a:xfrm>
            <a:prstGeom prst="rect">
              <a:avLst/>
            </a:prstGeom>
            <a:noFill/>
          </p:spPr>
          <p:txBody>
            <a:bodyPr wrap="square" rtlCol="0">
              <a:spAutoFit/>
            </a:bodyPr>
            <a:lstStyle/>
            <a:p>
              <a:pPr marL="171450" indent="-171450">
                <a:buFont typeface="Wingdings" panose="05000000000000000000" charset="0"/>
                <a:buChar char="l"/>
              </a:pPr>
              <a:r>
                <a:rPr kumimoji="1" lang="en-US" altLang="zh-CN" sz="1400" b="1" dirty="0">
                  <a:solidFill>
                    <a:schemeClr val="tx1"/>
                  </a:solidFill>
                  <a:latin typeface="微软雅黑" panose="020B0503020204020204" charset="-122"/>
                  <a:ea typeface="微软雅黑" panose="020B0503020204020204" charset="-122"/>
                </a:rPr>
                <a:t>《</a:t>
              </a:r>
              <a:r>
                <a:rPr kumimoji="1" lang="zh-CN" altLang="en-US" sz="1400" b="1" dirty="0">
                  <a:solidFill>
                    <a:schemeClr val="tx1"/>
                  </a:solidFill>
                  <a:latin typeface="微软雅黑" panose="020B0503020204020204" charset="-122"/>
                  <a:ea typeface="微软雅黑" panose="020B0503020204020204" charset="-122"/>
                </a:rPr>
                <a:t>中华人民共和国网络安全法</a:t>
              </a:r>
              <a:r>
                <a:rPr kumimoji="1" lang="en-US" altLang="zh-CN" sz="1400" b="1" dirty="0">
                  <a:solidFill>
                    <a:schemeClr val="tx1"/>
                  </a:solidFill>
                  <a:latin typeface="微软雅黑" panose="020B0503020204020204" charset="-122"/>
                  <a:ea typeface="微软雅黑" panose="020B0503020204020204" charset="-122"/>
                </a:rPr>
                <a:t>》</a:t>
              </a:r>
              <a:endParaRPr kumimoji="1" lang="en-US" altLang="zh-CN" sz="1400" b="1" dirty="0">
                <a:solidFill>
                  <a:schemeClr val="tx1"/>
                </a:solidFill>
                <a:latin typeface="微软雅黑" panose="020B0503020204020204" charset="-122"/>
                <a:ea typeface="微软雅黑" panose="020B0503020204020204" charset="-122"/>
              </a:endParaRPr>
            </a:p>
            <a:p>
              <a:pPr>
                <a:lnSpc>
                  <a:spcPct val="150000"/>
                </a:lnSpc>
              </a:pPr>
              <a:r>
                <a:rPr kumimoji="1" lang="zh-CN" altLang="en-US" sz="1200" dirty="0">
                  <a:solidFill>
                    <a:schemeClr val="tx1"/>
                  </a:solidFill>
                  <a:latin typeface="微软雅黑" panose="020B0503020204020204" charset="-122"/>
                  <a:ea typeface="微软雅黑" panose="020B0503020204020204" charset="-122"/>
                </a:rPr>
                <a:t>明确地对个人隐私数据和国家重要数据提出了保护要求，把网络信息和数据安全上升到国家战略层面，金融机构作为网络服务提供者和关键信息基础设施运营者，</a:t>
              </a:r>
              <a:r>
                <a:rPr kumimoji="1" lang="zh-CN" altLang="en-US" sz="1600" b="1" dirty="0">
                  <a:solidFill>
                    <a:srgbClr val="FFC000"/>
                  </a:solidFill>
                  <a:latin typeface="微软雅黑" panose="020B0503020204020204" charset="-122"/>
                  <a:ea typeface="微软雅黑" panose="020B0503020204020204" charset="-122"/>
                </a:rPr>
                <a:t>应在法律要求的框架下对重要数据和个人信息进行有效保护</a:t>
              </a:r>
              <a:endParaRPr kumimoji="1" lang="zh-CN" altLang="en-US" sz="1600" b="1" dirty="0">
                <a:solidFill>
                  <a:schemeClr val="tx1"/>
                </a:solidFill>
                <a:latin typeface="微软雅黑" panose="020B0503020204020204" charset="-122"/>
                <a:ea typeface="微软雅黑" panose="020B0503020204020204" charset="-122"/>
              </a:endParaRPr>
            </a:p>
          </p:txBody>
        </p:sp>
        <p:sp>
          <p:nvSpPr>
            <p:cNvPr id="5" name="文本框 4"/>
            <p:cNvSpPr txBox="1"/>
            <p:nvPr/>
          </p:nvSpPr>
          <p:spPr>
            <a:xfrm>
              <a:off x="2089634" y="4300851"/>
              <a:ext cx="9870264" cy="1104646"/>
            </a:xfrm>
            <a:prstGeom prst="rect">
              <a:avLst/>
            </a:prstGeom>
            <a:noFill/>
          </p:spPr>
          <p:txBody>
            <a:bodyPr wrap="square" rtlCol="0" anchor="t">
              <a:spAutoFit/>
            </a:bodyPr>
            <a:lstStyle/>
            <a:p>
              <a:pPr marL="171450" indent="-171450">
                <a:lnSpc>
                  <a:spcPct val="130000"/>
                </a:lnSpc>
                <a:buFont typeface="Wingdings" panose="05000000000000000000" charset="0"/>
                <a:buChar char="l"/>
              </a:pPr>
              <a:r>
                <a:rPr kumimoji="1" lang="en-US" altLang="zh-CN" sz="1400" b="1" dirty="0">
                  <a:solidFill>
                    <a:schemeClr val="tx1"/>
                  </a:solidFill>
                  <a:latin typeface="微软雅黑" panose="020B0503020204020204" charset="-122"/>
                  <a:ea typeface="微软雅黑" panose="020B0503020204020204" charset="-122"/>
                </a:rPr>
                <a:t>《</a:t>
              </a:r>
              <a:r>
                <a:rPr kumimoji="1" lang="zh-CN" altLang="en-US" sz="1400" b="1" dirty="0">
                  <a:solidFill>
                    <a:schemeClr val="tx1"/>
                  </a:solidFill>
                  <a:latin typeface="微软雅黑" panose="020B0503020204020204" charset="-122"/>
                  <a:ea typeface="微软雅黑" panose="020B0503020204020204" charset="-122"/>
                </a:rPr>
                <a:t>中华人民共和国数据安全法</a:t>
              </a:r>
              <a:r>
                <a:rPr kumimoji="1" lang="en-US" altLang="zh-CN" sz="1400" b="1" dirty="0">
                  <a:solidFill>
                    <a:schemeClr val="tx1"/>
                  </a:solidFill>
                  <a:latin typeface="微软雅黑" panose="020B0503020204020204" charset="-122"/>
                  <a:ea typeface="微软雅黑" panose="020B0503020204020204" charset="-122"/>
                </a:rPr>
                <a:t>》</a:t>
              </a:r>
              <a:endParaRPr kumimoji="1" lang="en-US" altLang="zh-CN" sz="1400" b="1" dirty="0">
                <a:solidFill>
                  <a:schemeClr val="tx1"/>
                </a:solidFill>
                <a:latin typeface="微软雅黑" panose="020B0503020204020204" charset="-122"/>
                <a:ea typeface="微软雅黑" panose="020B0503020204020204" charset="-122"/>
              </a:endParaRPr>
            </a:p>
            <a:p>
              <a:pPr algn="just">
                <a:lnSpc>
                  <a:spcPct val="130000"/>
                </a:lnSpc>
              </a:pPr>
              <a:r>
                <a:rPr kumimoji="1" lang="zh-CN" altLang="en-US" sz="1015" dirty="0">
                  <a:solidFill>
                    <a:schemeClr val="tx1"/>
                  </a:solidFill>
                  <a:latin typeface="微软雅黑" panose="020B0503020204020204" charset="-122"/>
                  <a:ea typeface="微软雅黑" panose="020B0503020204020204" charset="-122"/>
                </a:rPr>
                <a:t>该法案是我国数据安全领域首个基础性法律，是承上启下、承前启后最重要的数据时代立法。</a:t>
              </a:r>
              <a:r>
                <a:rPr kumimoji="1" lang="zh-CN" altLang="en-US" sz="1200" b="1" dirty="0">
                  <a:solidFill>
                    <a:srgbClr val="FFC000"/>
                  </a:solidFill>
                  <a:latin typeface="微软雅黑" panose="020B0503020204020204" charset="-122"/>
                  <a:ea typeface="微软雅黑" panose="020B0503020204020204" charset="-122"/>
                </a:rPr>
                <a:t>首次将数据作为生产要素</a:t>
              </a:r>
              <a:r>
                <a:rPr kumimoji="1" lang="zh-CN" altLang="en-US" sz="1015" dirty="0">
                  <a:solidFill>
                    <a:schemeClr val="tx1"/>
                  </a:solidFill>
                  <a:latin typeface="微软雅黑" panose="020B0503020204020204" charset="-122"/>
                  <a:ea typeface="微软雅黑" panose="020B0503020204020204" charset="-122"/>
                </a:rPr>
                <a:t>，作为促进数字经济发展的关键因素纳入法案中。</a:t>
              </a:r>
              <a:endParaRPr kumimoji="1" lang="en-US" altLang="zh-CN" sz="1015" b="1" dirty="0">
                <a:solidFill>
                  <a:schemeClr val="tx1"/>
                </a:solidFill>
                <a:latin typeface="微软雅黑" panose="020B0503020204020204" charset="-122"/>
                <a:ea typeface="微软雅黑" panose="020B0503020204020204" charset="-122"/>
              </a:endParaRPr>
            </a:p>
            <a:p>
              <a:pPr algn="just">
                <a:lnSpc>
                  <a:spcPct val="130000"/>
                </a:lnSpc>
              </a:pPr>
              <a:endParaRPr kumimoji="1" lang="en-US" altLang="zh-CN" sz="1015" b="1" dirty="0">
                <a:solidFill>
                  <a:schemeClr val="tx1"/>
                </a:solidFill>
                <a:latin typeface="微软雅黑" panose="020B0503020204020204" charset="-122"/>
                <a:ea typeface="微软雅黑" panose="020B0503020204020204" charset="-122"/>
              </a:endParaRPr>
            </a:p>
          </p:txBody>
        </p:sp>
        <p:sp>
          <p:nvSpPr>
            <p:cNvPr id="7" name="圆角矩形 30"/>
            <p:cNvSpPr/>
            <p:nvPr/>
          </p:nvSpPr>
          <p:spPr>
            <a:xfrm>
              <a:off x="5219423" y="5115201"/>
              <a:ext cx="1382056" cy="24620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845" dirty="0">
                  <a:solidFill>
                    <a:schemeClr val="tx1"/>
                  </a:solidFill>
                  <a:latin typeface="微软雅黑" panose="020B0503020204020204" charset="-122"/>
                  <a:ea typeface="微软雅黑" panose="020B0503020204020204" charset="-122"/>
                </a:rPr>
                <a:t>数据分类分级保护</a:t>
              </a:r>
              <a:endParaRPr kumimoji="1" lang="zh-CN" altLang="en-US" sz="845" dirty="0">
                <a:solidFill>
                  <a:schemeClr val="tx1"/>
                </a:solidFill>
                <a:latin typeface="微软雅黑" panose="020B0503020204020204" charset="-122"/>
                <a:ea typeface="微软雅黑" panose="020B0503020204020204" charset="-122"/>
              </a:endParaRPr>
            </a:p>
          </p:txBody>
        </p:sp>
        <p:sp>
          <p:nvSpPr>
            <p:cNvPr id="8" name="圆角矩形 31"/>
            <p:cNvSpPr/>
            <p:nvPr/>
          </p:nvSpPr>
          <p:spPr>
            <a:xfrm>
              <a:off x="5219423" y="5517634"/>
              <a:ext cx="1382056" cy="39540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760" dirty="0">
                  <a:solidFill>
                    <a:schemeClr val="tx1"/>
                  </a:solidFill>
                  <a:latin typeface="微软雅黑" panose="020B0503020204020204" charset="-122"/>
                  <a:ea typeface="微软雅黑" panose="020B0503020204020204" charset="-122"/>
                </a:rPr>
                <a:t>数据安全风险评估、报告、信息共享、监测预警机制</a:t>
              </a:r>
              <a:endParaRPr kumimoji="1" lang="zh-CN" altLang="en-US" sz="760" dirty="0">
                <a:solidFill>
                  <a:schemeClr val="tx1"/>
                </a:solidFill>
                <a:latin typeface="微软雅黑" panose="020B0503020204020204" charset="-122"/>
                <a:ea typeface="微软雅黑" panose="020B0503020204020204" charset="-122"/>
              </a:endParaRPr>
            </a:p>
          </p:txBody>
        </p:sp>
        <p:sp>
          <p:nvSpPr>
            <p:cNvPr id="9" name="圆角矩形 32"/>
            <p:cNvSpPr/>
            <p:nvPr/>
          </p:nvSpPr>
          <p:spPr>
            <a:xfrm>
              <a:off x="5216885" y="6061896"/>
              <a:ext cx="1382056" cy="28991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760" dirty="0">
                  <a:solidFill>
                    <a:schemeClr val="tx1"/>
                  </a:solidFill>
                  <a:latin typeface="微软雅黑" panose="020B0503020204020204" charset="-122"/>
                  <a:ea typeface="微软雅黑" panose="020B0503020204020204" charset="-122"/>
                </a:rPr>
                <a:t>数据安全应急处置机制</a:t>
              </a:r>
              <a:endParaRPr kumimoji="1" lang="zh-CN" altLang="en-US" sz="760" dirty="0">
                <a:solidFill>
                  <a:schemeClr val="tx1"/>
                </a:solidFill>
                <a:latin typeface="微软雅黑" panose="020B0503020204020204" charset="-122"/>
                <a:ea typeface="微软雅黑" panose="020B0503020204020204" charset="-122"/>
              </a:endParaRPr>
            </a:p>
          </p:txBody>
        </p:sp>
        <p:sp>
          <p:nvSpPr>
            <p:cNvPr id="10" name="圆角矩形 33"/>
            <p:cNvSpPr/>
            <p:nvPr/>
          </p:nvSpPr>
          <p:spPr>
            <a:xfrm>
              <a:off x="5216885" y="6506272"/>
              <a:ext cx="1382058" cy="25567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760" dirty="0">
                  <a:solidFill>
                    <a:schemeClr val="tx1"/>
                  </a:solidFill>
                  <a:latin typeface="微软雅黑" panose="020B0503020204020204" charset="-122"/>
                  <a:ea typeface="微软雅黑" panose="020B0503020204020204" charset="-122"/>
                </a:rPr>
                <a:t>数据安全审查机制</a:t>
              </a:r>
              <a:endParaRPr kumimoji="1" lang="zh-CN" altLang="en-US" sz="760" dirty="0">
                <a:solidFill>
                  <a:schemeClr val="tx1"/>
                </a:solidFill>
                <a:latin typeface="微软雅黑" panose="020B0503020204020204" charset="-122"/>
                <a:ea typeface="微软雅黑" panose="020B0503020204020204" charset="-122"/>
              </a:endParaRPr>
            </a:p>
          </p:txBody>
        </p:sp>
        <p:cxnSp>
          <p:nvCxnSpPr>
            <p:cNvPr id="11" name="直线连接符 12"/>
            <p:cNvCxnSpPr>
              <a:stCxn id="7" idx="1"/>
              <a:endCxn id="16" idx="3"/>
            </p:cNvCxnSpPr>
            <p:nvPr/>
          </p:nvCxnSpPr>
          <p:spPr>
            <a:xfrm flipH="1">
              <a:off x="4510713" y="5238304"/>
              <a:ext cx="708710" cy="787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线连接符 35"/>
            <p:cNvCxnSpPr>
              <a:stCxn id="8" idx="1"/>
              <a:endCxn id="16" idx="3"/>
            </p:cNvCxnSpPr>
            <p:nvPr/>
          </p:nvCxnSpPr>
          <p:spPr>
            <a:xfrm flipH="1">
              <a:off x="4510713" y="5714649"/>
              <a:ext cx="708710" cy="310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线连接符 37"/>
            <p:cNvCxnSpPr>
              <a:stCxn id="9" idx="1"/>
              <a:endCxn id="16" idx="3"/>
            </p:cNvCxnSpPr>
            <p:nvPr/>
          </p:nvCxnSpPr>
          <p:spPr>
            <a:xfrm flipH="1" flipV="1">
              <a:off x="4510954" y="6025727"/>
              <a:ext cx="705930" cy="181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线连接符 39"/>
            <p:cNvCxnSpPr>
              <a:stCxn id="10" idx="1"/>
              <a:endCxn id="16" idx="3"/>
            </p:cNvCxnSpPr>
            <p:nvPr/>
          </p:nvCxnSpPr>
          <p:spPr>
            <a:xfrm flipH="1" flipV="1">
              <a:off x="4510954" y="6025309"/>
              <a:ext cx="705930" cy="60879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2167453" y="5240819"/>
              <a:ext cx="2343606" cy="156950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445" y="713105"/>
            <a:ext cx="10692000" cy="13335"/>
          </a:xfrm>
          <a:prstGeom prst="line">
            <a:avLst/>
          </a:prstGeom>
          <a:ln w="12700" cmpd="sng">
            <a:gradFill>
              <a:gsLst>
                <a:gs pos="100000">
                  <a:srgbClr val="64DCBF"/>
                </a:gs>
                <a:gs pos="0">
                  <a:schemeClr val="accent1">
                    <a:lumMod val="60000"/>
                    <a:lumOff val="40000"/>
                  </a:schemeClr>
                </a:gs>
                <a:gs pos="92000">
                  <a:srgbClr val="73D6C9"/>
                </a:gs>
                <a:gs pos="76000">
                  <a:schemeClr val="accent1">
                    <a:lumMod val="75000"/>
                  </a:schemeClr>
                </a:gs>
                <a:gs pos="100000">
                  <a:schemeClr val="accent1">
                    <a:lumMod val="40000"/>
                    <a:lumOff val="60000"/>
                  </a:schemeClr>
                </a:gs>
                <a:gs pos="100000">
                  <a:schemeClr val="accent1">
                    <a:lumMod val="40000"/>
                    <a:lumOff val="60000"/>
                  </a:schemeClr>
                </a:gs>
              </a:gsLst>
              <a:lin ang="2700000" scaled="1"/>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220345" y="0"/>
            <a:ext cx="699135" cy="812800"/>
          </a:xfrm>
          <a:prstGeom prst="rect">
            <a:avLst/>
          </a:prstGeom>
          <a:gradFill>
            <a:gsLst>
              <a:gs pos="0">
                <a:srgbClr val="007BD3"/>
              </a:gs>
              <a:gs pos="100000">
                <a:srgbClr val="034373"/>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ndParaRPr>
          </a:p>
        </p:txBody>
      </p:sp>
      <p:sp>
        <p:nvSpPr>
          <p:cNvPr id="19" name="文本框 18"/>
          <p:cNvSpPr txBox="1"/>
          <p:nvPr/>
        </p:nvSpPr>
        <p:spPr>
          <a:xfrm>
            <a:off x="53340" y="475615"/>
            <a:ext cx="1033780" cy="337185"/>
          </a:xfrm>
          <a:prstGeom prst="rect">
            <a:avLst/>
          </a:prstGeom>
          <a:noFill/>
        </p:spPr>
        <p:txBody>
          <a:bodyPr wrap="square" rtlCol="0">
            <a:spAutoFit/>
          </a:bodyPr>
          <a:lstStyle/>
          <a:p>
            <a:pPr algn="ctr"/>
            <a:r>
              <a:rPr lang="en-US" sz="1600" dirty="0">
                <a:solidFill>
                  <a:schemeClr val="bg1"/>
                </a:solidFill>
                <a:latin typeface="微软雅黑" panose="020B0503020204020204" charset="-122"/>
                <a:ea typeface="微软雅黑" panose="020B0503020204020204" charset="-122"/>
              </a:rPr>
              <a:t>PART</a:t>
            </a:r>
            <a:endParaRPr lang="en-US" sz="1600" dirty="0">
              <a:solidFill>
                <a:schemeClr val="bg1"/>
              </a:solidFill>
              <a:latin typeface="微软雅黑" panose="020B0503020204020204" charset="-122"/>
              <a:ea typeface="微软雅黑" panose="020B0503020204020204" charset="-122"/>
            </a:endParaRPr>
          </a:p>
        </p:txBody>
      </p:sp>
      <p:sp>
        <p:nvSpPr>
          <p:cNvPr id="57" name="文本框 56"/>
          <p:cNvSpPr txBox="1"/>
          <p:nvPr/>
        </p:nvSpPr>
        <p:spPr>
          <a:xfrm>
            <a:off x="297498" y="85725"/>
            <a:ext cx="544830" cy="460375"/>
          </a:xfrm>
          <a:prstGeom prst="rect">
            <a:avLst/>
          </a:prstGeom>
          <a:noFill/>
        </p:spPr>
        <p:txBody>
          <a:bodyPr wrap="square" rtlCol="0">
            <a:spAutoFit/>
          </a:bodyPr>
          <a:lstStyle/>
          <a:p>
            <a:pPr algn="ctr"/>
            <a:r>
              <a:rPr lang="zh-CN" altLang="en-US" sz="2400" dirty="0">
                <a:solidFill>
                  <a:schemeClr val="bg1"/>
                </a:solidFill>
                <a:latin typeface="微软雅黑" panose="020B0503020204020204" charset="-122"/>
                <a:ea typeface="微软雅黑" panose="020B0503020204020204" charset="-122"/>
              </a:rPr>
              <a:t>①</a:t>
            </a:r>
            <a:endParaRPr lang="zh-CN" altLang="en-US" sz="2400" dirty="0">
              <a:solidFill>
                <a:schemeClr val="bg1"/>
              </a:solidFill>
              <a:latin typeface="微软雅黑" panose="020B0503020204020204" charset="-122"/>
              <a:ea typeface="微软雅黑" panose="020B0503020204020204" charset="-122"/>
            </a:endParaRPr>
          </a:p>
        </p:txBody>
      </p:sp>
      <p:sp>
        <p:nvSpPr>
          <p:cNvPr id="58" name="文本框 57"/>
          <p:cNvSpPr txBox="1"/>
          <p:nvPr/>
        </p:nvSpPr>
        <p:spPr>
          <a:xfrm>
            <a:off x="982980" y="203835"/>
            <a:ext cx="4870275" cy="429895"/>
          </a:xfrm>
          <a:prstGeom prst="rect">
            <a:avLst/>
          </a:prstGeom>
          <a:noFill/>
        </p:spPr>
        <p:txBody>
          <a:bodyPr wrap="square" rtlCol="0">
            <a:spAutoFit/>
          </a:bodyPr>
          <a:lstStyle/>
          <a:p>
            <a:r>
              <a:rPr lang="zh-CN" altLang="en-US" sz="22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丨</a:t>
            </a:r>
            <a:r>
              <a:rPr lang="en-US" altLang="zh-CN"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1.6 </a:t>
            </a:r>
            <a:r>
              <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企业数据安全管理现状</a:t>
            </a:r>
            <a:endParaRPr lang="zh-CN" altLang="en-US" sz="22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7" name="文本框 6"/>
          <p:cNvSpPr txBox="1"/>
          <p:nvPr/>
        </p:nvSpPr>
        <p:spPr>
          <a:xfrm>
            <a:off x="2951745" y="1008299"/>
            <a:ext cx="2835513" cy="565469"/>
          </a:xfrm>
          <a:prstGeom prst="rect">
            <a:avLst/>
          </a:prstGeom>
          <a:noFill/>
        </p:spPr>
        <p:txBody>
          <a:bodyPr wrap="square" rtlCol="0">
            <a:spAutoFit/>
          </a:bodyPr>
          <a:lstStyle/>
          <a:p>
            <a:r>
              <a:rPr lang="en-US" altLang="zh-CN" sz="2800" b="1" dirty="0">
                <a:solidFill>
                  <a:srgbClr val="E6290F"/>
                </a:solidFill>
                <a:latin typeface="微软雅黑" panose="020B0503020204020204" charset="-122"/>
                <a:ea typeface="微软雅黑" panose="020B0503020204020204" charset="-122"/>
              </a:rPr>
              <a:t>80%</a:t>
            </a:r>
            <a:r>
              <a:rPr lang="zh-CN" altLang="en-US" sz="2400" dirty="0">
                <a:latin typeface="微软雅黑" panose="020B0503020204020204" charset="-122"/>
                <a:ea typeface="微软雅黑" panose="020B0503020204020204" charset="-122"/>
              </a:rPr>
              <a:t>非结构化数据</a:t>
            </a:r>
            <a:endParaRPr lang="zh-CN" altLang="en-US" sz="2400" dirty="0"/>
          </a:p>
        </p:txBody>
      </p:sp>
      <p:grpSp>
        <p:nvGrpSpPr>
          <p:cNvPr id="205" name="组合 204"/>
          <p:cNvGrpSpPr/>
          <p:nvPr/>
        </p:nvGrpSpPr>
        <p:grpSpPr>
          <a:xfrm>
            <a:off x="86146" y="1706573"/>
            <a:ext cx="7015482" cy="4364413"/>
            <a:chOff x="388618" y="1706573"/>
            <a:chExt cx="7112776" cy="4364413"/>
          </a:xfrm>
        </p:grpSpPr>
        <p:grpSp>
          <p:nvGrpSpPr>
            <p:cNvPr id="116" name="组合 115"/>
            <p:cNvGrpSpPr/>
            <p:nvPr/>
          </p:nvGrpSpPr>
          <p:grpSpPr>
            <a:xfrm>
              <a:off x="933357" y="1706573"/>
              <a:ext cx="3312622" cy="3298202"/>
              <a:chOff x="434622" y="846279"/>
              <a:chExt cx="4322759" cy="4322759"/>
            </a:xfrm>
          </p:grpSpPr>
          <p:sp>
            <p:nvSpPr>
              <p:cNvPr id="193" name="椭圆 192"/>
              <p:cNvSpPr/>
              <p:nvPr/>
            </p:nvSpPr>
            <p:spPr>
              <a:xfrm>
                <a:off x="434622" y="846279"/>
                <a:ext cx="4322759" cy="4322759"/>
              </a:xfrm>
              <a:prstGeom prst="ellipse">
                <a:avLst/>
              </a:prstGeom>
              <a:solidFill>
                <a:srgbClr val="00B0F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endParaRPr>
              </a:p>
            </p:txBody>
          </p:sp>
          <p:sp>
            <p:nvSpPr>
              <p:cNvPr id="194" name="椭圆 193"/>
              <p:cNvSpPr/>
              <p:nvPr/>
            </p:nvSpPr>
            <p:spPr>
              <a:xfrm>
                <a:off x="1449327" y="1860984"/>
                <a:ext cx="2293349" cy="229334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endParaRPr>
              </a:p>
            </p:txBody>
          </p:sp>
          <p:sp>
            <p:nvSpPr>
              <p:cNvPr id="195" name="椭圆 194"/>
              <p:cNvSpPr/>
              <p:nvPr/>
            </p:nvSpPr>
            <p:spPr>
              <a:xfrm>
                <a:off x="1590148" y="2001805"/>
                <a:ext cx="2011706" cy="20117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endParaRPr>
              </a:p>
            </p:txBody>
          </p:sp>
          <p:sp>
            <p:nvSpPr>
              <p:cNvPr id="196" name="饼形 90"/>
              <p:cNvSpPr/>
              <p:nvPr/>
            </p:nvSpPr>
            <p:spPr>
              <a:xfrm>
                <a:off x="434622" y="846279"/>
                <a:ext cx="4322759" cy="4322759"/>
              </a:xfrm>
              <a:prstGeom prst="pie">
                <a:avLst>
                  <a:gd name="adj1" fmla="val 8452873"/>
                  <a:gd name="adj2" fmla="val 12725682"/>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endParaRPr>
              </a:p>
            </p:txBody>
          </p:sp>
        </p:grpSp>
        <p:sp>
          <p:nvSpPr>
            <p:cNvPr id="118" name="Text Box 26"/>
            <p:cNvSpPr txBox="1">
              <a:spLocks noChangeArrowheads="1"/>
            </p:cNvSpPr>
            <p:nvPr/>
          </p:nvSpPr>
          <p:spPr bwMode="auto">
            <a:xfrm>
              <a:off x="1414554" y="2405337"/>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视频演示</a:t>
              </a:r>
              <a:endParaRPr lang="en-US" altLang="zh-CN" sz="1200" dirty="0">
                <a:solidFill>
                  <a:schemeClr val="bg1"/>
                </a:solidFill>
                <a:latin typeface="微软雅黑" panose="020B0503020204020204" charset="-122"/>
                <a:ea typeface="微软雅黑" panose="020B0503020204020204" charset="-122"/>
              </a:endParaRPr>
            </a:p>
          </p:txBody>
        </p:sp>
        <p:sp>
          <p:nvSpPr>
            <p:cNvPr id="119" name="Text Box 27"/>
            <p:cNvSpPr txBox="1">
              <a:spLocks noChangeArrowheads="1"/>
            </p:cNvSpPr>
            <p:nvPr/>
          </p:nvSpPr>
          <p:spPr bwMode="auto">
            <a:xfrm>
              <a:off x="1541483" y="4133940"/>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体系文件</a:t>
              </a:r>
              <a:endParaRPr lang="en-US" altLang="zh-CN" sz="1200" dirty="0">
                <a:solidFill>
                  <a:schemeClr val="bg1"/>
                </a:solidFill>
                <a:latin typeface="微软雅黑" panose="020B0503020204020204" charset="-122"/>
                <a:ea typeface="微软雅黑" panose="020B0503020204020204" charset="-122"/>
              </a:endParaRPr>
            </a:p>
          </p:txBody>
        </p:sp>
        <p:sp>
          <p:nvSpPr>
            <p:cNvPr id="120" name="Text Box 28"/>
            <p:cNvSpPr txBox="1">
              <a:spLocks noChangeArrowheads="1"/>
            </p:cNvSpPr>
            <p:nvPr/>
          </p:nvSpPr>
          <p:spPr bwMode="auto">
            <a:xfrm>
              <a:off x="3489705" y="3422250"/>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各类方案</a:t>
              </a:r>
              <a:endParaRPr lang="en-US" altLang="zh-CN" sz="1200" dirty="0">
                <a:solidFill>
                  <a:schemeClr val="bg1"/>
                </a:solidFill>
                <a:latin typeface="微软雅黑" panose="020B0503020204020204" charset="-122"/>
                <a:ea typeface="微软雅黑" panose="020B0503020204020204" charset="-122"/>
              </a:endParaRPr>
            </a:p>
          </p:txBody>
        </p:sp>
        <p:sp>
          <p:nvSpPr>
            <p:cNvPr id="121" name="Text Box 29"/>
            <p:cNvSpPr txBox="1">
              <a:spLocks noChangeArrowheads="1"/>
            </p:cNvSpPr>
            <p:nvPr/>
          </p:nvSpPr>
          <p:spPr bwMode="auto">
            <a:xfrm>
              <a:off x="2677722" y="4433340"/>
              <a:ext cx="461665"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记录单</a:t>
              </a:r>
              <a:endParaRPr lang="en-US" altLang="zh-CN" sz="1200" dirty="0">
                <a:solidFill>
                  <a:schemeClr val="bg1"/>
                </a:solidFill>
                <a:latin typeface="微软雅黑" panose="020B0503020204020204" charset="-122"/>
                <a:ea typeface="微软雅黑" panose="020B0503020204020204" charset="-122"/>
              </a:endParaRPr>
            </a:p>
          </p:txBody>
        </p:sp>
        <p:sp>
          <p:nvSpPr>
            <p:cNvPr id="122" name="Text Box 30"/>
            <p:cNvSpPr txBox="1">
              <a:spLocks noChangeArrowheads="1"/>
            </p:cNvSpPr>
            <p:nvPr/>
          </p:nvSpPr>
          <p:spPr bwMode="auto">
            <a:xfrm>
              <a:off x="3014977" y="2326352"/>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项目计划</a:t>
              </a:r>
              <a:endParaRPr lang="en-US" altLang="zh-CN" sz="1200" dirty="0">
                <a:solidFill>
                  <a:schemeClr val="bg1"/>
                </a:solidFill>
                <a:latin typeface="微软雅黑" panose="020B0503020204020204" charset="-122"/>
                <a:ea typeface="微软雅黑" panose="020B0503020204020204" charset="-122"/>
              </a:endParaRPr>
            </a:p>
          </p:txBody>
        </p:sp>
        <p:sp>
          <p:nvSpPr>
            <p:cNvPr id="123" name="Text Box 31"/>
            <p:cNvSpPr txBox="1">
              <a:spLocks noChangeArrowheads="1"/>
            </p:cNvSpPr>
            <p:nvPr/>
          </p:nvSpPr>
          <p:spPr bwMode="auto">
            <a:xfrm>
              <a:off x="2090501" y="4715932"/>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各类单据</a:t>
              </a:r>
              <a:endParaRPr lang="en-US" altLang="zh-CN" sz="1200" dirty="0">
                <a:solidFill>
                  <a:schemeClr val="bg1"/>
                </a:solidFill>
                <a:latin typeface="微软雅黑" panose="020B0503020204020204" charset="-122"/>
                <a:ea typeface="微软雅黑" panose="020B0503020204020204" charset="-122"/>
              </a:endParaRPr>
            </a:p>
          </p:txBody>
        </p:sp>
        <p:sp>
          <p:nvSpPr>
            <p:cNvPr id="124" name="Text Box 32"/>
            <p:cNvSpPr txBox="1">
              <a:spLocks noChangeArrowheads="1"/>
            </p:cNvSpPr>
            <p:nvPr/>
          </p:nvSpPr>
          <p:spPr bwMode="auto">
            <a:xfrm>
              <a:off x="1722490" y="2070526"/>
              <a:ext cx="461665"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设计稿</a:t>
              </a:r>
              <a:endParaRPr lang="en-US" altLang="zh-CN" sz="1200" dirty="0">
                <a:solidFill>
                  <a:schemeClr val="bg1"/>
                </a:solidFill>
                <a:latin typeface="微软雅黑" panose="020B0503020204020204" charset="-122"/>
                <a:ea typeface="微软雅黑" panose="020B0503020204020204" charset="-122"/>
              </a:endParaRPr>
            </a:p>
          </p:txBody>
        </p:sp>
        <p:sp>
          <p:nvSpPr>
            <p:cNvPr id="125" name="Text Box 33"/>
            <p:cNvSpPr txBox="1">
              <a:spLocks noChangeArrowheads="1"/>
            </p:cNvSpPr>
            <p:nvPr/>
          </p:nvSpPr>
          <p:spPr bwMode="auto">
            <a:xfrm>
              <a:off x="3316101" y="2656520"/>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工艺设计</a:t>
              </a:r>
              <a:endParaRPr lang="en-US" altLang="zh-CN" sz="1200" dirty="0">
                <a:solidFill>
                  <a:schemeClr val="bg1"/>
                </a:solidFill>
                <a:latin typeface="微软雅黑" panose="020B0503020204020204" charset="-122"/>
                <a:ea typeface="微软雅黑" panose="020B0503020204020204" charset="-122"/>
              </a:endParaRPr>
            </a:p>
          </p:txBody>
        </p:sp>
        <p:sp>
          <p:nvSpPr>
            <p:cNvPr id="128" name="Text Box 37"/>
            <p:cNvSpPr txBox="1">
              <a:spLocks noChangeArrowheads="1"/>
            </p:cNvSpPr>
            <p:nvPr/>
          </p:nvSpPr>
          <p:spPr bwMode="auto">
            <a:xfrm>
              <a:off x="3201413" y="4124876"/>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质检报告</a:t>
              </a:r>
              <a:endParaRPr lang="en-US" altLang="zh-CN" sz="1200" dirty="0">
                <a:solidFill>
                  <a:schemeClr val="bg1"/>
                </a:solidFill>
                <a:latin typeface="微软雅黑" panose="020B0503020204020204" charset="-122"/>
                <a:ea typeface="微软雅黑" panose="020B0503020204020204" charset="-122"/>
              </a:endParaRPr>
            </a:p>
          </p:txBody>
        </p:sp>
        <p:sp>
          <p:nvSpPr>
            <p:cNvPr id="129" name="Text Box 38"/>
            <p:cNvSpPr txBox="1">
              <a:spLocks noChangeArrowheads="1"/>
            </p:cNvSpPr>
            <p:nvPr/>
          </p:nvSpPr>
          <p:spPr bwMode="auto">
            <a:xfrm>
              <a:off x="1964673" y="4538173"/>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扫描文件</a:t>
              </a:r>
              <a:endParaRPr lang="en-US" altLang="zh-CN" sz="1200" dirty="0">
                <a:solidFill>
                  <a:schemeClr val="bg1"/>
                </a:solidFill>
                <a:latin typeface="微软雅黑" panose="020B0503020204020204" charset="-122"/>
                <a:ea typeface="微软雅黑" panose="020B0503020204020204" charset="-122"/>
              </a:endParaRPr>
            </a:p>
          </p:txBody>
        </p:sp>
        <p:sp>
          <p:nvSpPr>
            <p:cNvPr id="132" name="Text Box 41"/>
            <p:cNvSpPr txBox="1">
              <a:spLocks noChangeArrowheads="1"/>
            </p:cNvSpPr>
            <p:nvPr/>
          </p:nvSpPr>
          <p:spPr bwMode="auto">
            <a:xfrm>
              <a:off x="1368370" y="4349331"/>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产品资料</a:t>
              </a:r>
              <a:endParaRPr lang="en-US" altLang="zh-CN" sz="1200" dirty="0">
                <a:solidFill>
                  <a:schemeClr val="bg1"/>
                </a:solidFill>
                <a:latin typeface="微软雅黑" panose="020B0503020204020204" charset="-122"/>
                <a:ea typeface="微软雅黑" panose="020B0503020204020204" charset="-122"/>
              </a:endParaRPr>
            </a:p>
          </p:txBody>
        </p:sp>
        <p:sp>
          <p:nvSpPr>
            <p:cNvPr id="133" name="Text Box 42"/>
            <p:cNvSpPr txBox="1">
              <a:spLocks noChangeArrowheads="1"/>
            </p:cNvSpPr>
            <p:nvPr/>
          </p:nvSpPr>
          <p:spPr bwMode="auto">
            <a:xfrm>
              <a:off x="1993949" y="1856108"/>
              <a:ext cx="923330"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产品需求分析</a:t>
              </a:r>
              <a:endParaRPr lang="en-US" altLang="zh-CN" sz="1200" dirty="0">
                <a:solidFill>
                  <a:schemeClr val="bg1"/>
                </a:solidFill>
                <a:latin typeface="微软雅黑" panose="020B0503020204020204" charset="-122"/>
                <a:ea typeface="微软雅黑" panose="020B0503020204020204" charset="-122"/>
              </a:endParaRPr>
            </a:p>
          </p:txBody>
        </p:sp>
        <p:sp>
          <p:nvSpPr>
            <p:cNvPr id="134" name="Text Box 43"/>
            <p:cNvSpPr txBox="1">
              <a:spLocks noChangeArrowheads="1"/>
            </p:cNvSpPr>
            <p:nvPr/>
          </p:nvSpPr>
          <p:spPr bwMode="auto">
            <a:xfrm>
              <a:off x="3412942" y="3066194"/>
              <a:ext cx="769441" cy="184666"/>
            </a:xfrm>
            <a:prstGeom prst="rect">
              <a:avLst/>
            </a:prstGeom>
            <a:noFill/>
            <a:ln w="9525" algn="ctr">
              <a:noFill/>
              <a:miter lim="800000"/>
            </a:ln>
            <a:effectLst/>
          </p:spPr>
          <p:txBody>
            <a:bodyPr wrap="none" lIns="0" tIns="0" rIns="0" bIns="0">
              <a:spAutoFit/>
            </a:bodyPr>
            <a:lstStyle>
              <a:defPPr>
                <a:defRPr lang="zh-CN"/>
              </a:defPPr>
              <a:lvl1pPr>
                <a:defRPr sz="900">
                  <a:solidFill>
                    <a:schemeClr val="bg1"/>
                  </a:solidFill>
                  <a:latin typeface="微软雅黑" panose="020B0503020204020204" charset="-122"/>
                  <a:ea typeface="微软雅黑" panose="020B0503020204020204" charset="-122"/>
                </a:defRPr>
              </a:lvl1pPr>
            </a:lstStyle>
            <a:p>
              <a:r>
                <a:rPr lang="zh-CN" altLang="en-US" sz="1200" dirty="0"/>
                <a:t>知识库文件</a:t>
              </a:r>
              <a:endParaRPr lang="en-US" altLang="zh-CN" sz="1200" dirty="0"/>
            </a:p>
          </p:txBody>
        </p:sp>
        <p:sp>
          <p:nvSpPr>
            <p:cNvPr id="137" name="Text Box 46"/>
            <p:cNvSpPr txBox="1">
              <a:spLocks noChangeArrowheads="1"/>
            </p:cNvSpPr>
            <p:nvPr/>
          </p:nvSpPr>
          <p:spPr bwMode="auto">
            <a:xfrm>
              <a:off x="3364315" y="3728854"/>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设计图纸</a:t>
              </a:r>
              <a:endParaRPr lang="en-US" altLang="zh-CN" sz="1200" dirty="0">
                <a:solidFill>
                  <a:schemeClr val="bg1"/>
                </a:solidFill>
                <a:latin typeface="微软雅黑" panose="020B0503020204020204" charset="-122"/>
                <a:ea typeface="微软雅黑" panose="020B0503020204020204" charset="-122"/>
              </a:endParaRPr>
            </a:p>
          </p:txBody>
        </p:sp>
        <p:sp>
          <p:nvSpPr>
            <p:cNvPr id="140" name="Text Box 50"/>
            <p:cNvSpPr txBox="1">
              <a:spLocks noChangeArrowheads="1"/>
            </p:cNvSpPr>
            <p:nvPr/>
          </p:nvSpPr>
          <p:spPr bwMode="auto">
            <a:xfrm>
              <a:off x="2398278" y="2120525"/>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会议纪要</a:t>
              </a:r>
              <a:endParaRPr lang="en-US" altLang="zh-CN" sz="1200" dirty="0">
                <a:solidFill>
                  <a:schemeClr val="bg1"/>
                </a:solidFill>
                <a:latin typeface="微软雅黑" panose="020B0503020204020204" charset="-122"/>
                <a:ea typeface="微软雅黑" panose="020B0503020204020204" charset="-122"/>
              </a:endParaRPr>
            </a:p>
          </p:txBody>
        </p:sp>
        <p:sp>
          <p:nvSpPr>
            <p:cNvPr id="142" name="Text Box 27"/>
            <p:cNvSpPr txBox="1">
              <a:spLocks noChangeArrowheads="1"/>
            </p:cNvSpPr>
            <p:nvPr/>
          </p:nvSpPr>
          <p:spPr bwMode="auto">
            <a:xfrm>
              <a:off x="2373653" y="4226273"/>
              <a:ext cx="615553" cy="184666"/>
            </a:xfrm>
            <a:prstGeom prst="rect">
              <a:avLst/>
            </a:prstGeom>
            <a:noFill/>
            <a:ln w="9525" algn="ctr">
              <a:noFill/>
              <a:miter lim="800000"/>
            </a:ln>
            <a:effectLst/>
          </p:spPr>
          <p:txBody>
            <a:bodyPr wrap="none" lIns="0" tIns="0" rIns="0" bIns="0">
              <a:spAutoFit/>
            </a:bodyPr>
            <a:lstStyle/>
            <a:p>
              <a:pPr>
                <a:defRPr/>
              </a:pPr>
              <a:r>
                <a:rPr lang="zh-CN" altLang="en-US" sz="1200" dirty="0">
                  <a:solidFill>
                    <a:schemeClr val="bg1"/>
                  </a:solidFill>
                  <a:latin typeface="微软雅黑" panose="020B0503020204020204" charset="-122"/>
                  <a:ea typeface="微软雅黑" panose="020B0503020204020204" charset="-122"/>
                </a:rPr>
                <a:t>演示文档</a:t>
              </a:r>
              <a:endParaRPr lang="en-US" altLang="zh-CN" sz="1200" dirty="0">
                <a:solidFill>
                  <a:schemeClr val="bg1"/>
                </a:solidFill>
                <a:latin typeface="微软雅黑" panose="020B0503020204020204" charset="-122"/>
                <a:ea typeface="微软雅黑" panose="020B0503020204020204" charset="-122"/>
              </a:endParaRPr>
            </a:p>
          </p:txBody>
        </p:sp>
        <p:sp>
          <p:nvSpPr>
            <p:cNvPr id="143" name="Text Box 36"/>
            <p:cNvSpPr txBox="1">
              <a:spLocks noChangeArrowheads="1"/>
            </p:cNvSpPr>
            <p:nvPr/>
          </p:nvSpPr>
          <p:spPr bwMode="auto">
            <a:xfrm>
              <a:off x="1986755" y="4368150"/>
              <a:ext cx="469680" cy="184666"/>
            </a:xfrm>
            <a:prstGeom prst="rect">
              <a:avLst/>
            </a:prstGeom>
            <a:noFill/>
            <a:ln w="9525" algn="ctr">
              <a:noFill/>
              <a:miter lim="800000"/>
            </a:ln>
            <a:effectLst/>
          </p:spPr>
          <p:txBody>
            <a:bodyPr wrap="none" lIns="0" tIns="0" rIns="0" bIns="0">
              <a:spAutoFit/>
            </a:bodyPr>
            <a:lstStyle/>
            <a:p>
              <a:pPr>
                <a:defRPr/>
              </a:pPr>
              <a:r>
                <a:rPr lang="en-US" altLang="zh-CN" sz="1200" dirty="0">
                  <a:solidFill>
                    <a:schemeClr val="bg1"/>
                  </a:solidFill>
                  <a:latin typeface="微软雅黑" panose="020B0503020204020204" charset="-122"/>
                  <a:ea typeface="微软雅黑" panose="020B0503020204020204" charset="-122"/>
                </a:rPr>
                <a:t>emails</a:t>
              </a:r>
              <a:endParaRPr lang="en-US" altLang="zh-CN" sz="1200" dirty="0">
                <a:solidFill>
                  <a:schemeClr val="bg1"/>
                </a:solidFill>
                <a:latin typeface="微软雅黑" panose="020B0503020204020204" charset="-122"/>
                <a:ea typeface="微软雅黑" panose="020B0503020204020204" charset="-122"/>
              </a:endParaRPr>
            </a:p>
          </p:txBody>
        </p:sp>
        <p:sp>
          <p:nvSpPr>
            <p:cNvPr id="145" name="Text Box 61"/>
            <p:cNvSpPr txBox="1">
              <a:spLocks noChangeArrowheads="1"/>
            </p:cNvSpPr>
            <p:nvPr/>
          </p:nvSpPr>
          <p:spPr bwMode="auto">
            <a:xfrm>
              <a:off x="1024822" y="2805712"/>
              <a:ext cx="465192" cy="276999"/>
            </a:xfrm>
            <a:prstGeom prst="rect">
              <a:avLst/>
            </a:prstGeom>
            <a:noFill/>
            <a:ln w="19050" algn="ctr">
              <a:noFill/>
              <a:miter lim="800000"/>
            </a:ln>
            <a:effectLst/>
          </p:spPr>
          <p:txBody>
            <a:bodyPr wrap="none">
              <a:spAutoFit/>
            </a:bodyPr>
            <a:lstStyle/>
            <a:p>
              <a:pPr>
                <a:defRPr/>
              </a:pPr>
              <a:r>
                <a:rPr lang="en-US" altLang="zh-CN" sz="1200" dirty="0">
                  <a:solidFill>
                    <a:schemeClr val="bg1"/>
                  </a:solidFill>
                  <a:latin typeface="微软雅黑" panose="020B0503020204020204" charset="-122"/>
                  <a:ea typeface="微软雅黑" panose="020B0503020204020204" charset="-122"/>
                </a:rPr>
                <a:t>ERP</a:t>
              </a:r>
              <a:endParaRPr lang="en-US" altLang="zh-CN" sz="1200" dirty="0">
                <a:solidFill>
                  <a:schemeClr val="bg1"/>
                </a:solidFill>
                <a:latin typeface="微软雅黑" panose="020B0503020204020204" charset="-122"/>
                <a:ea typeface="微软雅黑" panose="020B0503020204020204" charset="-122"/>
              </a:endParaRPr>
            </a:p>
          </p:txBody>
        </p:sp>
        <p:sp>
          <p:nvSpPr>
            <p:cNvPr id="147" name="Text Box 63"/>
            <p:cNvSpPr txBox="1">
              <a:spLocks noChangeArrowheads="1"/>
            </p:cNvSpPr>
            <p:nvPr/>
          </p:nvSpPr>
          <p:spPr bwMode="auto">
            <a:xfrm>
              <a:off x="887791" y="3378857"/>
              <a:ext cx="538930" cy="276999"/>
            </a:xfrm>
            <a:prstGeom prst="rect">
              <a:avLst/>
            </a:prstGeom>
            <a:noFill/>
            <a:ln w="19050" algn="ctr">
              <a:noFill/>
              <a:miter lim="800000"/>
            </a:ln>
            <a:effectLst/>
          </p:spPr>
          <p:txBody>
            <a:bodyPr wrap="none">
              <a:spAutoFit/>
            </a:bodyPr>
            <a:lstStyle/>
            <a:p>
              <a:pPr>
                <a:defRPr/>
              </a:pPr>
              <a:r>
                <a:rPr lang="en-US" altLang="zh-CN" sz="1200" dirty="0">
                  <a:solidFill>
                    <a:schemeClr val="bg1"/>
                  </a:solidFill>
                  <a:latin typeface="微软雅黑" panose="020B0503020204020204" charset="-122"/>
                  <a:ea typeface="微软雅黑" panose="020B0503020204020204" charset="-122"/>
                </a:rPr>
                <a:t>CRM</a:t>
              </a:r>
              <a:endParaRPr lang="en-US" altLang="zh-CN" sz="1200" dirty="0">
                <a:solidFill>
                  <a:schemeClr val="bg1"/>
                </a:solidFill>
                <a:latin typeface="微软雅黑" panose="020B0503020204020204" charset="-122"/>
                <a:ea typeface="微软雅黑" panose="020B0503020204020204" charset="-122"/>
              </a:endParaRPr>
            </a:p>
          </p:txBody>
        </p:sp>
        <p:sp>
          <p:nvSpPr>
            <p:cNvPr id="148" name="Text Box 64"/>
            <p:cNvSpPr txBox="1">
              <a:spLocks noChangeArrowheads="1"/>
            </p:cNvSpPr>
            <p:nvPr/>
          </p:nvSpPr>
          <p:spPr bwMode="auto">
            <a:xfrm>
              <a:off x="1009695" y="3702957"/>
              <a:ext cx="524503" cy="276999"/>
            </a:xfrm>
            <a:prstGeom prst="rect">
              <a:avLst/>
            </a:prstGeom>
            <a:noFill/>
            <a:ln w="19050" algn="ctr">
              <a:noFill/>
              <a:miter lim="800000"/>
            </a:ln>
            <a:effectLst/>
          </p:spPr>
          <p:txBody>
            <a:bodyPr wrap="none">
              <a:spAutoFit/>
            </a:bodyPr>
            <a:lstStyle/>
            <a:p>
              <a:pPr>
                <a:defRPr/>
              </a:pPr>
              <a:r>
                <a:rPr lang="en-US" altLang="zh-CN" sz="1200" dirty="0">
                  <a:solidFill>
                    <a:schemeClr val="bg1"/>
                  </a:solidFill>
                  <a:latin typeface="微软雅黑" panose="020B0503020204020204" charset="-122"/>
                  <a:ea typeface="微软雅黑" panose="020B0503020204020204" charset="-122"/>
                </a:rPr>
                <a:t>SRM</a:t>
              </a:r>
              <a:endParaRPr lang="en-US" altLang="zh-CN" sz="1200" dirty="0">
                <a:solidFill>
                  <a:schemeClr val="bg1"/>
                </a:solidFill>
                <a:latin typeface="微软雅黑" panose="020B0503020204020204" charset="-122"/>
                <a:ea typeface="微软雅黑" panose="020B0503020204020204" charset="-122"/>
              </a:endParaRPr>
            </a:p>
          </p:txBody>
        </p:sp>
        <p:sp>
          <p:nvSpPr>
            <p:cNvPr id="149" name="TextBox 97"/>
            <p:cNvSpPr txBox="1">
              <a:spLocks noChangeArrowheads="1"/>
            </p:cNvSpPr>
            <p:nvPr/>
          </p:nvSpPr>
          <p:spPr bwMode="auto">
            <a:xfrm>
              <a:off x="2497121" y="3160264"/>
              <a:ext cx="862145" cy="461665"/>
            </a:xfrm>
            <a:prstGeom prst="rect">
              <a:avLst/>
            </a:prstGeom>
            <a:noFill/>
            <a:ln w="9525">
              <a:noFill/>
              <a:miter lim="800000"/>
            </a:ln>
            <a:effectLst/>
          </p:spPr>
          <p:txBody>
            <a:bodyPr wrap="square">
              <a:spAutoFit/>
            </a:bodyPr>
            <a:lstStyle/>
            <a:p>
              <a:pPr algn="ctr"/>
              <a:r>
                <a:rPr lang="zh-CN" altLang="en-US" sz="1200" b="1" dirty="0">
                  <a:solidFill>
                    <a:schemeClr val="tx1">
                      <a:lumMod val="75000"/>
                      <a:lumOff val="25000"/>
                    </a:schemeClr>
                  </a:solidFill>
                  <a:latin typeface="微软雅黑" panose="020B0503020204020204" charset="-122"/>
                  <a:ea typeface="微软雅黑" panose="020B0503020204020204" charset="-122"/>
                </a:rPr>
                <a:t>非结构化</a:t>
              </a:r>
              <a:endParaRPr lang="en-US" altLang="zh-CN" sz="12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1200" b="1" dirty="0">
                  <a:solidFill>
                    <a:schemeClr val="tx1">
                      <a:lumMod val="75000"/>
                      <a:lumOff val="25000"/>
                    </a:schemeClr>
                  </a:solidFill>
                  <a:latin typeface="微软雅黑" panose="020B0503020204020204" charset="-122"/>
                  <a:ea typeface="微软雅黑" panose="020B0503020204020204" charset="-122"/>
                </a:rPr>
                <a:t>数据</a:t>
              </a:r>
              <a:endParaRPr lang="zh-CN" altLang="en-US" sz="1200" b="1" dirty="0">
                <a:solidFill>
                  <a:schemeClr val="tx1">
                    <a:lumMod val="75000"/>
                    <a:lumOff val="25000"/>
                  </a:schemeClr>
                </a:solidFill>
                <a:latin typeface="微软雅黑" panose="020B0503020204020204" charset="-122"/>
                <a:ea typeface="微软雅黑" panose="020B0503020204020204" charset="-122"/>
              </a:endParaRPr>
            </a:p>
          </p:txBody>
        </p:sp>
        <p:sp>
          <p:nvSpPr>
            <p:cNvPr id="150" name="TextBox 98"/>
            <p:cNvSpPr txBox="1">
              <a:spLocks noChangeArrowheads="1"/>
            </p:cNvSpPr>
            <p:nvPr/>
          </p:nvSpPr>
          <p:spPr bwMode="auto">
            <a:xfrm>
              <a:off x="1374600" y="3191772"/>
              <a:ext cx="672525" cy="461665"/>
            </a:xfrm>
            <a:prstGeom prst="rect">
              <a:avLst/>
            </a:prstGeom>
            <a:noFill/>
            <a:ln w="9525">
              <a:noFill/>
              <a:miter lim="800000"/>
            </a:ln>
            <a:effectLst/>
          </p:spPr>
          <p:txBody>
            <a:bodyPr wrap="square">
              <a:spAutoFit/>
            </a:bodyPr>
            <a:lstStyle/>
            <a:p>
              <a:pPr algn="ctr"/>
              <a:r>
                <a:rPr lang="zh-CN" altLang="en-US" sz="1200" b="1" dirty="0">
                  <a:solidFill>
                    <a:schemeClr val="tx1">
                      <a:lumMod val="75000"/>
                      <a:lumOff val="25000"/>
                    </a:schemeClr>
                  </a:solidFill>
                  <a:latin typeface="微软雅黑" panose="020B0503020204020204" charset="-122"/>
                  <a:ea typeface="微软雅黑" panose="020B0503020204020204" charset="-122"/>
                </a:rPr>
                <a:t>结构化</a:t>
              </a:r>
              <a:endParaRPr lang="en-US" altLang="zh-CN" sz="1200" b="1" dirty="0">
                <a:solidFill>
                  <a:schemeClr val="tx1">
                    <a:lumMod val="75000"/>
                    <a:lumOff val="25000"/>
                  </a:schemeClr>
                </a:solidFill>
                <a:latin typeface="微软雅黑" panose="020B0503020204020204" charset="-122"/>
                <a:ea typeface="微软雅黑" panose="020B0503020204020204" charset="-122"/>
              </a:endParaRPr>
            </a:p>
            <a:p>
              <a:pPr algn="ctr"/>
              <a:r>
                <a:rPr lang="zh-CN" altLang="en-US" sz="1200" b="1" dirty="0">
                  <a:solidFill>
                    <a:schemeClr val="tx1">
                      <a:lumMod val="75000"/>
                      <a:lumOff val="25000"/>
                    </a:schemeClr>
                  </a:solidFill>
                  <a:latin typeface="微软雅黑" panose="020B0503020204020204" charset="-122"/>
                  <a:ea typeface="微软雅黑" panose="020B0503020204020204" charset="-122"/>
                </a:rPr>
                <a:t>数据</a:t>
              </a:r>
              <a:endParaRPr lang="zh-CN" altLang="en-US" sz="1200" b="1" dirty="0">
                <a:solidFill>
                  <a:schemeClr val="tx1">
                    <a:lumMod val="75000"/>
                    <a:lumOff val="25000"/>
                  </a:schemeClr>
                </a:solidFill>
                <a:latin typeface="微软雅黑" panose="020B0503020204020204" charset="-122"/>
                <a:ea typeface="微软雅黑" panose="020B0503020204020204" charset="-122"/>
              </a:endParaRPr>
            </a:p>
          </p:txBody>
        </p:sp>
        <p:sp>
          <p:nvSpPr>
            <p:cNvPr id="151" name="TextBox 98"/>
            <p:cNvSpPr txBox="1">
              <a:spLocks noChangeArrowheads="1"/>
            </p:cNvSpPr>
            <p:nvPr/>
          </p:nvSpPr>
          <p:spPr bwMode="auto">
            <a:xfrm>
              <a:off x="1142494" y="2960785"/>
              <a:ext cx="672525" cy="276999"/>
            </a:xfrm>
            <a:prstGeom prst="rect">
              <a:avLst/>
            </a:prstGeom>
            <a:noFill/>
            <a:ln w="9525">
              <a:noFill/>
              <a:miter lim="800000"/>
            </a:ln>
            <a:effectLst/>
          </p:spPr>
          <p:txBody>
            <a:bodyPr wrap="square">
              <a:spAutoFit/>
            </a:bodyPr>
            <a:lstStyle/>
            <a:p>
              <a:pPr algn="ctr"/>
              <a:r>
                <a:rPr lang="en-US" altLang="zh-CN" sz="1200" b="1" dirty="0">
                  <a:solidFill>
                    <a:srgbClr val="D6392C"/>
                  </a:solidFill>
                  <a:latin typeface="微软雅黑" panose="020B0503020204020204" charset="-122"/>
                  <a:ea typeface="微软雅黑" panose="020B0503020204020204" charset="-122"/>
                </a:rPr>
                <a:t>20%</a:t>
              </a:r>
              <a:endParaRPr lang="zh-CN" altLang="en-US" sz="1200" b="1" dirty="0">
                <a:solidFill>
                  <a:srgbClr val="D6392C"/>
                </a:solidFill>
                <a:latin typeface="微软雅黑" panose="020B0503020204020204" charset="-122"/>
                <a:ea typeface="微软雅黑" panose="020B0503020204020204" charset="-122"/>
              </a:endParaRPr>
            </a:p>
          </p:txBody>
        </p:sp>
        <p:sp>
          <p:nvSpPr>
            <p:cNvPr id="152" name="TextBox 98"/>
            <p:cNvSpPr txBox="1">
              <a:spLocks noChangeArrowheads="1"/>
            </p:cNvSpPr>
            <p:nvPr/>
          </p:nvSpPr>
          <p:spPr bwMode="auto">
            <a:xfrm>
              <a:off x="2381596" y="3586578"/>
              <a:ext cx="672525" cy="276999"/>
            </a:xfrm>
            <a:prstGeom prst="rect">
              <a:avLst/>
            </a:prstGeom>
            <a:noFill/>
            <a:ln w="9525">
              <a:noFill/>
              <a:miter lim="800000"/>
            </a:ln>
            <a:effectLst/>
          </p:spPr>
          <p:txBody>
            <a:bodyPr wrap="square">
              <a:spAutoFit/>
            </a:bodyPr>
            <a:lstStyle/>
            <a:p>
              <a:pPr algn="ctr"/>
              <a:r>
                <a:rPr lang="en-US" altLang="zh-CN" sz="1200" b="1" dirty="0">
                  <a:solidFill>
                    <a:srgbClr val="D6392C"/>
                  </a:solidFill>
                  <a:latin typeface="微软雅黑" panose="020B0503020204020204" charset="-122"/>
                  <a:ea typeface="微软雅黑" panose="020B0503020204020204" charset="-122"/>
                </a:rPr>
                <a:t>80%</a:t>
              </a:r>
              <a:endParaRPr lang="zh-CN" altLang="en-US" sz="1200" b="1" dirty="0">
                <a:solidFill>
                  <a:srgbClr val="D6392C"/>
                </a:solidFill>
                <a:latin typeface="微软雅黑" panose="020B0503020204020204" charset="-122"/>
                <a:ea typeface="微软雅黑" panose="020B0503020204020204" charset="-122"/>
              </a:endParaRPr>
            </a:p>
          </p:txBody>
        </p:sp>
        <p:sp>
          <p:nvSpPr>
            <p:cNvPr id="153" name="TextBox 78"/>
            <p:cNvSpPr txBox="1"/>
            <p:nvPr/>
          </p:nvSpPr>
          <p:spPr>
            <a:xfrm>
              <a:off x="388618" y="5781933"/>
              <a:ext cx="823375" cy="266103"/>
            </a:xfrm>
            <a:prstGeom prst="rect">
              <a:avLst/>
            </a:prstGeom>
            <a:noFill/>
          </p:spPr>
          <p:txBody>
            <a:bodyPr wrap="none" rtlCol="0">
              <a:spAutoFit/>
            </a:bodyPr>
            <a:lstStyle/>
            <a:p>
              <a:r>
                <a:rPr lang="en-US" altLang="zh-CN" sz="1000" b="1" dirty="0">
                  <a:solidFill>
                    <a:schemeClr val="tx1">
                      <a:lumMod val="85000"/>
                      <a:lumOff val="15000"/>
                    </a:schemeClr>
                  </a:solidFill>
                  <a:latin typeface="微软雅黑" panose="020B0503020204020204" charset="-122"/>
                  <a:ea typeface="微软雅黑" panose="020B0503020204020204" charset="-122"/>
                </a:rPr>
                <a:t>DB</a:t>
              </a:r>
              <a:r>
                <a:rPr lang="zh-CN" altLang="en-US" sz="1000" b="1" dirty="0">
                  <a:solidFill>
                    <a:schemeClr val="tx1">
                      <a:lumMod val="85000"/>
                      <a:lumOff val="15000"/>
                    </a:schemeClr>
                  </a:solidFill>
                  <a:latin typeface="微软雅黑" panose="020B0503020204020204" charset="-122"/>
                  <a:ea typeface="微软雅黑" panose="020B0503020204020204" charset="-122"/>
                </a:rPr>
                <a:t>数据库</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154" name="组合 153"/>
            <p:cNvGrpSpPr/>
            <p:nvPr/>
          </p:nvGrpSpPr>
          <p:grpSpPr>
            <a:xfrm>
              <a:off x="502990" y="5194376"/>
              <a:ext cx="636848" cy="634075"/>
              <a:chOff x="0" y="5173426"/>
              <a:chExt cx="1030384" cy="1030384"/>
            </a:xfrm>
          </p:grpSpPr>
          <p:sp>
            <p:nvSpPr>
              <p:cNvPr id="191" name="椭圆 190"/>
              <p:cNvSpPr/>
              <p:nvPr/>
            </p:nvSpPr>
            <p:spPr>
              <a:xfrm>
                <a:off x="0" y="5173426"/>
                <a:ext cx="1030384" cy="1030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pic>
            <p:nvPicPr>
              <p:cNvPr id="192" name="Picture 2" descr="E:\Documents\Tencent Files\763152259\FileRecv\edoc2制造业PPT\pic\pic-0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5043" y="5415485"/>
                <a:ext cx="600298" cy="546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组合 154"/>
            <p:cNvGrpSpPr/>
            <p:nvPr/>
          </p:nvGrpSpPr>
          <p:grpSpPr>
            <a:xfrm>
              <a:off x="800306" y="3953892"/>
              <a:ext cx="406169" cy="1263588"/>
              <a:chOff x="795623" y="3791746"/>
              <a:chExt cx="502781" cy="1570979"/>
            </a:xfrm>
          </p:grpSpPr>
          <p:sp>
            <p:nvSpPr>
              <p:cNvPr id="188" name="椭圆 187"/>
              <p:cNvSpPr/>
              <p:nvPr/>
            </p:nvSpPr>
            <p:spPr>
              <a:xfrm>
                <a:off x="1240953" y="3791746"/>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9" name="椭圆 188"/>
              <p:cNvSpPr/>
              <p:nvPr/>
            </p:nvSpPr>
            <p:spPr>
              <a:xfrm>
                <a:off x="795623" y="5305274"/>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90" name="直接连接符 189"/>
              <p:cNvCxnSpPr>
                <a:endCxn id="189" idx="0"/>
              </p:cNvCxnSpPr>
              <p:nvPr/>
            </p:nvCxnSpPr>
            <p:spPr>
              <a:xfrm flipH="1">
                <a:off x="824349" y="3838726"/>
                <a:ext cx="438288" cy="146654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6" name="TextBox 79"/>
            <p:cNvSpPr txBox="1"/>
            <p:nvPr/>
          </p:nvSpPr>
          <p:spPr>
            <a:xfrm>
              <a:off x="1288458" y="5781933"/>
              <a:ext cx="896456" cy="266103"/>
            </a:xfrm>
            <a:prstGeom prst="rect">
              <a:avLst/>
            </a:prstGeom>
            <a:noFill/>
          </p:spPr>
          <p:txBody>
            <a:bodyPr wrap="none" rtlCol="0">
              <a:spAutoFit/>
            </a:bodyPr>
            <a:lstStyle/>
            <a:p>
              <a:r>
                <a:rPr lang="zh-CN" altLang="en-US" sz="1000" b="1" dirty="0">
                  <a:solidFill>
                    <a:schemeClr val="tx1">
                      <a:lumMod val="85000"/>
                      <a:lumOff val="15000"/>
                    </a:schemeClr>
                  </a:solidFill>
                  <a:latin typeface="微软雅黑" panose="020B0503020204020204" charset="-122"/>
                  <a:ea typeface="微软雅黑" panose="020B0503020204020204" charset="-122"/>
                </a:rPr>
                <a:t>文件服务器</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157" name="组合 156"/>
            <p:cNvGrpSpPr/>
            <p:nvPr/>
          </p:nvGrpSpPr>
          <p:grpSpPr>
            <a:xfrm>
              <a:off x="1439986" y="5194376"/>
              <a:ext cx="636848" cy="634075"/>
              <a:chOff x="0" y="5173426"/>
              <a:chExt cx="1030384" cy="1030384"/>
            </a:xfrm>
          </p:grpSpPr>
          <p:sp>
            <p:nvSpPr>
              <p:cNvPr id="186" name="椭圆 185"/>
              <p:cNvSpPr/>
              <p:nvPr/>
            </p:nvSpPr>
            <p:spPr>
              <a:xfrm>
                <a:off x="0" y="5173426"/>
                <a:ext cx="1030384" cy="1030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pic>
            <p:nvPicPr>
              <p:cNvPr id="1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2058" y="5415484"/>
                <a:ext cx="546267" cy="546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 name="组合 157"/>
            <p:cNvGrpSpPr/>
            <p:nvPr/>
          </p:nvGrpSpPr>
          <p:grpSpPr>
            <a:xfrm>
              <a:off x="1587328" y="4530743"/>
              <a:ext cx="201416" cy="686856"/>
              <a:chOff x="1065289" y="3746928"/>
              <a:chExt cx="249323" cy="853947"/>
            </a:xfrm>
          </p:grpSpPr>
          <p:sp>
            <p:nvSpPr>
              <p:cNvPr id="183" name="椭圆 182"/>
              <p:cNvSpPr/>
              <p:nvPr/>
            </p:nvSpPr>
            <p:spPr>
              <a:xfrm>
                <a:off x="1065289" y="3746928"/>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4" name="椭圆 183"/>
              <p:cNvSpPr/>
              <p:nvPr/>
            </p:nvSpPr>
            <p:spPr>
              <a:xfrm>
                <a:off x="1257161" y="4543424"/>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85" name="直接连接符 184"/>
              <p:cNvCxnSpPr>
                <a:stCxn id="183" idx="5"/>
                <a:endCxn id="184" idx="1"/>
              </p:cNvCxnSpPr>
              <p:nvPr/>
            </p:nvCxnSpPr>
            <p:spPr>
              <a:xfrm>
                <a:off x="1114326" y="3795967"/>
                <a:ext cx="151248" cy="75587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80"/>
            <p:cNvSpPr txBox="1"/>
            <p:nvPr/>
          </p:nvSpPr>
          <p:spPr>
            <a:xfrm>
              <a:off x="2306462" y="5794091"/>
              <a:ext cx="757255" cy="266103"/>
            </a:xfrm>
            <a:prstGeom prst="rect">
              <a:avLst/>
            </a:prstGeom>
            <a:noFill/>
          </p:spPr>
          <p:txBody>
            <a:bodyPr wrap="none" rtlCol="0">
              <a:spAutoFit/>
            </a:bodyPr>
            <a:lstStyle/>
            <a:p>
              <a:r>
                <a:rPr lang="zh-CN" altLang="en-US" sz="1000" b="1" dirty="0">
                  <a:solidFill>
                    <a:schemeClr val="tx1">
                      <a:lumMod val="85000"/>
                      <a:lumOff val="15000"/>
                    </a:schemeClr>
                  </a:solidFill>
                  <a:latin typeface="微软雅黑" panose="020B0503020204020204" charset="-122"/>
                  <a:ea typeface="微软雅黑" panose="020B0503020204020204" charset="-122"/>
                </a:rPr>
                <a:t>邮件系统</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160" name="组合 159"/>
            <p:cNvGrpSpPr/>
            <p:nvPr/>
          </p:nvGrpSpPr>
          <p:grpSpPr>
            <a:xfrm>
              <a:off x="2376983" y="5194376"/>
              <a:ext cx="636848" cy="634075"/>
              <a:chOff x="0" y="5173426"/>
              <a:chExt cx="1030384" cy="1030384"/>
            </a:xfrm>
          </p:grpSpPr>
          <p:sp>
            <p:nvSpPr>
              <p:cNvPr id="181" name="椭圆 180"/>
              <p:cNvSpPr/>
              <p:nvPr/>
            </p:nvSpPr>
            <p:spPr>
              <a:xfrm>
                <a:off x="0" y="5173426"/>
                <a:ext cx="1030384" cy="1030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pic>
            <p:nvPicPr>
              <p:cNvPr id="1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5043" y="5476524"/>
                <a:ext cx="600298" cy="424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1" name="组合 160"/>
            <p:cNvGrpSpPr/>
            <p:nvPr/>
          </p:nvGrpSpPr>
          <p:grpSpPr>
            <a:xfrm>
              <a:off x="2057919" y="4356454"/>
              <a:ext cx="666216" cy="861026"/>
              <a:chOff x="-409585" y="4292238"/>
              <a:chExt cx="824679" cy="1070486"/>
            </a:xfrm>
          </p:grpSpPr>
          <p:sp>
            <p:nvSpPr>
              <p:cNvPr id="178" name="椭圆 177"/>
              <p:cNvSpPr/>
              <p:nvPr/>
            </p:nvSpPr>
            <p:spPr>
              <a:xfrm>
                <a:off x="-409585" y="4292238"/>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9" name="椭圆 178"/>
              <p:cNvSpPr/>
              <p:nvPr/>
            </p:nvSpPr>
            <p:spPr>
              <a:xfrm>
                <a:off x="357643" y="5305273"/>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80" name="直接连接符 179"/>
              <p:cNvCxnSpPr>
                <a:stCxn id="178" idx="5"/>
                <a:endCxn id="179" idx="1"/>
              </p:cNvCxnSpPr>
              <p:nvPr/>
            </p:nvCxnSpPr>
            <p:spPr>
              <a:xfrm>
                <a:off x="-360548" y="4341275"/>
                <a:ext cx="726605" cy="9724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2" name="TextBox 81"/>
            <p:cNvSpPr txBox="1"/>
            <p:nvPr/>
          </p:nvSpPr>
          <p:spPr>
            <a:xfrm>
              <a:off x="3251749" y="5804883"/>
              <a:ext cx="757255" cy="266103"/>
            </a:xfrm>
            <a:prstGeom prst="rect">
              <a:avLst/>
            </a:prstGeom>
            <a:noFill/>
          </p:spPr>
          <p:txBody>
            <a:bodyPr wrap="none" rtlCol="0">
              <a:spAutoFit/>
            </a:bodyPr>
            <a:lstStyle/>
            <a:p>
              <a:r>
                <a:rPr lang="zh-CN" altLang="en-US" sz="1000" b="1" dirty="0">
                  <a:solidFill>
                    <a:schemeClr val="tx1">
                      <a:lumMod val="85000"/>
                      <a:lumOff val="15000"/>
                    </a:schemeClr>
                  </a:solidFill>
                  <a:latin typeface="微软雅黑" panose="020B0503020204020204" charset="-122"/>
                  <a:ea typeface="微软雅黑" panose="020B0503020204020204" charset="-122"/>
                </a:rPr>
                <a:t>个人电脑</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163" name="组合 162"/>
            <p:cNvGrpSpPr/>
            <p:nvPr/>
          </p:nvGrpSpPr>
          <p:grpSpPr>
            <a:xfrm>
              <a:off x="3313979" y="5194376"/>
              <a:ext cx="636848" cy="634075"/>
              <a:chOff x="0" y="5173426"/>
              <a:chExt cx="1030384" cy="1030384"/>
            </a:xfrm>
          </p:grpSpPr>
          <p:sp>
            <p:nvSpPr>
              <p:cNvPr id="176" name="椭圆 175"/>
              <p:cNvSpPr/>
              <p:nvPr/>
            </p:nvSpPr>
            <p:spPr>
              <a:xfrm>
                <a:off x="0" y="5173426"/>
                <a:ext cx="1030384" cy="1030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pic>
            <p:nvPicPr>
              <p:cNvPr id="17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7133" y="5415484"/>
                <a:ext cx="576118" cy="546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4" name="组合 163"/>
            <p:cNvGrpSpPr/>
            <p:nvPr/>
          </p:nvGrpSpPr>
          <p:grpSpPr>
            <a:xfrm>
              <a:off x="2601381" y="4356454"/>
              <a:ext cx="1043851" cy="867916"/>
              <a:chOff x="-1122927" y="4292237"/>
              <a:chExt cx="1292138" cy="1079052"/>
            </a:xfrm>
          </p:grpSpPr>
          <p:sp>
            <p:nvSpPr>
              <p:cNvPr id="173" name="椭圆 172"/>
              <p:cNvSpPr/>
              <p:nvPr/>
            </p:nvSpPr>
            <p:spPr>
              <a:xfrm>
                <a:off x="-1122927" y="4292237"/>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4" name="椭圆 173"/>
              <p:cNvSpPr/>
              <p:nvPr/>
            </p:nvSpPr>
            <p:spPr>
              <a:xfrm>
                <a:off x="111760" y="5313838"/>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75" name="直接连接符 174"/>
              <p:cNvCxnSpPr>
                <a:stCxn id="173" idx="5"/>
                <a:endCxn id="174" idx="1"/>
              </p:cNvCxnSpPr>
              <p:nvPr/>
            </p:nvCxnSpPr>
            <p:spPr>
              <a:xfrm>
                <a:off x="-1073890" y="4341274"/>
                <a:ext cx="1194064" cy="98097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5" name="TextBox 83"/>
            <p:cNvSpPr txBox="1"/>
            <p:nvPr/>
          </p:nvSpPr>
          <p:spPr>
            <a:xfrm>
              <a:off x="4269751" y="5794088"/>
              <a:ext cx="1035657" cy="266103"/>
            </a:xfrm>
            <a:prstGeom prst="rect">
              <a:avLst/>
            </a:prstGeom>
            <a:noFill/>
          </p:spPr>
          <p:txBody>
            <a:bodyPr wrap="none" rtlCol="0">
              <a:spAutoFit/>
            </a:bodyPr>
            <a:lstStyle/>
            <a:p>
              <a:r>
                <a:rPr lang="zh-CN" altLang="en-US" sz="1000" b="1" dirty="0">
                  <a:solidFill>
                    <a:schemeClr val="tx1">
                      <a:lumMod val="85000"/>
                      <a:lumOff val="15000"/>
                    </a:schemeClr>
                  </a:solidFill>
                  <a:latin typeface="微软雅黑" panose="020B0503020204020204" charset="-122"/>
                  <a:ea typeface="微软雅黑" panose="020B0503020204020204" charset="-122"/>
                </a:rPr>
                <a:t>业务系统附件</a:t>
              </a:r>
              <a:endParaRPr lang="zh-CN" altLang="en-US" sz="10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166" name="组合 165"/>
            <p:cNvGrpSpPr/>
            <p:nvPr/>
          </p:nvGrpSpPr>
          <p:grpSpPr>
            <a:xfrm>
              <a:off x="4250976" y="5194376"/>
              <a:ext cx="636848" cy="634075"/>
              <a:chOff x="-34400" y="5173426"/>
              <a:chExt cx="1030384" cy="1030384"/>
            </a:xfrm>
          </p:grpSpPr>
          <p:sp>
            <p:nvSpPr>
              <p:cNvPr id="171" name="椭圆 170"/>
              <p:cNvSpPr/>
              <p:nvPr/>
            </p:nvSpPr>
            <p:spPr>
              <a:xfrm>
                <a:off x="-34400" y="5173426"/>
                <a:ext cx="1030384" cy="10303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pic>
            <p:nvPicPr>
              <p:cNvPr id="1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2333" y="5415484"/>
                <a:ext cx="445717" cy="546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7" name="组合 166"/>
            <p:cNvGrpSpPr/>
            <p:nvPr/>
          </p:nvGrpSpPr>
          <p:grpSpPr>
            <a:xfrm>
              <a:off x="3177653" y="4356455"/>
              <a:ext cx="1425033" cy="874682"/>
              <a:chOff x="-742076" y="4615011"/>
              <a:chExt cx="1763986" cy="1087465"/>
            </a:xfrm>
          </p:grpSpPr>
          <p:sp>
            <p:nvSpPr>
              <p:cNvPr id="168" name="椭圆 167"/>
              <p:cNvSpPr/>
              <p:nvPr/>
            </p:nvSpPr>
            <p:spPr>
              <a:xfrm>
                <a:off x="-742076" y="4615011"/>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9" name="椭圆 168"/>
              <p:cNvSpPr/>
              <p:nvPr/>
            </p:nvSpPr>
            <p:spPr>
              <a:xfrm>
                <a:off x="964459" y="5645025"/>
                <a:ext cx="57451" cy="57451"/>
              </a:xfrm>
              <a:prstGeom prst="ellipse">
                <a:avLst/>
              </a:prstGeom>
              <a:solidFill>
                <a:schemeClr val="bg1"/>
              </a:solidFill>
              <a:ln>
                <a:solidFill>
                  <a:srgbClr val="D6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70" name="直接连接符 169"/>
              <p:cNvCxnSpPr>
                <a:stCxn id="168" idx="5"/>
                <a:endCxn id="169" idx="1"/>
              </p:cNvCxnSpPr>
              <p:nvPr/>
            </p:nvCxnSpPr>
            <p:spPr>
              <a:xfrm>
                <a:off x="-693039" y="4664048"/>
                <a:ext cx="1665912" cy="98939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858365" y="2000551"/>
              <a:ext cx="2643029" cy="2626784"/>
              <a:chOff x="4800602" y="1352058"/>
              <a:chExt cx="2789602" cy="2851815"/>
            </a:xfrm>
          </p:grpSpPr>
          <p:grpSp>
            <p:nvGrpSpPr>
              <p:cNvPr id="110" name="组合 109"/>
              <p:cNvGrpSpPr/>
              <p:nvPr/>
            </p:nvGrpSpPr>
            <p:grpSpPr>
              <a:xfrm rot="16200000">
                <a:off x="4769495" y="1383165"/>
                <a:ext cx="2851815" cy="2789602"/>
                <a:chOff x="2891158" y="1854156"/>
                <a:chExt cx="3366648" cy="3293204"/>
              </a:xfrm>
              <a:scene3d>
                <a:camera prst="obliqueBottomRight"/>
                <a:lightRig rig="threePt" dir="t"/>
              </a:scene3d>
            </p:grpSpPr>
            <p:sp>
              <p:nvSpPr>
                <p:cNvPr id="114" name="任意多边形 50"/>
                <p:cNvSpPr/>
                <p:nvPr/>
              </p:nvSpPr>
              <p:spPr>
                <a:xfrm>
                  <a:off x="2964602" y="1854156"/>
                  <a:ext cx="3293204" cy="3293204"/>
                </a:xfrm>
                <a:custGeom>
                  <a:avLst/>
                  <a:gdLst>
                    <a:gd name="connsiteX0" fmla="*/ 1646602 w 3293204"/>
                    <a:gd name="connsiteY0" fmla="*/ 0 h 3293204"/>
                    <a:gd name="connsiteX1" fmla="*/ 3293204 w 3293204"/>
                    <a:gd name="connsiteY1" fmla="*/ 1646602 h 3293204"/>
                    <a:gd name="connsiteX2" fmla="*/ 1646602 w 3293204"/>
                    <a:gd name="connsiteY2" fmla="*/ 3293204 h 3293204"/>
                    <a:gd name="connsiteX3" fmla="*/ 1646602 w 3293204"/>
                    <a:gd name="connsiteY3" fmla="*/ 1646602 h 3293204"/>
                    <a:gd name="connsiteX4" fmla="*/ 1646602 w 3293204"/>
                    <a:gd name="connsiteY4" fmla="*/ 0 h 329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204" h="3293204">
                      <a:moveTo>
                        <a:pt x="1646602" y="0"/>
                      </a:moveTo>
                      <a:cubicBezTo>
                        <a:pt x="2555995" y="0"/>
                        <a:pt x="3293204" y="737209"/>
                        <a:pt x="3293204" y="1646602"/>
                      </a:cubicBezTo>
                      <a:cubicBezTo>
                        <a:pt x="3293204" y="2555995"/>
                        <a:pt x="2555995" y="3293204"/>
                        <a:pt x="1646602" y="3293204"/>
                      </a:cubicBezTo>
                      <a:lnTo>
                        <a:pt x="1646602" y="1646602"/>
                      </a:lnTo>
                      <a:lnTo>
                        <a:pt x="1646602" y="0"/>
                      </a:lnTo>
                      <a:close/>
                    </a:path>
                  </a:pathLst>
                </a:custGeom>
                <a:solidFill>
                  <a:srgbClr val="92D050"/>
                </a:solidFill>
                <a:ln>
                  <a:solidFill>
                    <a:schemeClr val="bg1"/>
                  </a:solidFill>
                </a:ln>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86552" tIns="502294" rIns="502294" bIns="502294" numCol="1" spcCol="1270" anchor="ctr" anchorCtr="0">
                  <a:noAutofit/>
                </a:bodyPr>
                <a:lstStyle/>
                <a:p>
                  <a:pPr algn="ctr" defTabSz="2000250">
                    <a:lnSpc>
                      <a:spcPct val="90000"/>
                    </a:lnSpc>
                    <a:spcAft>
                      <a:spcPct val="35000"/>
                    </a:spcAft>
                  </a:pPr>
                  <a:endParaRPr lang="zh-CN" altLang="en-US" sz="4500"/>
                </a:p>
              </p:txBody>
            </p:sp>
            <p:sp>
              <p:nvSpPr>
                <p:cNvPr id="115" name="任意多边形 51"/>
                <p:cNvSpPr/>
                <p:nvPr/>
              </p:nvSpPr>
              <p:spPr>
                <a:xfrm>
                  <a:off x="2891158" y="1854156"/>
                  <a:ext cx="3293204" cy="3293204"/>
                </a:xfrm>
                <a:custGeom>
                  <a:avLst/>
                  <a:gdLst>
                    <a:gd name="connsiteX0" fmla="*/ 1646602 w 3293204"/>
                    <a:gd name="connsiteY0" fmla="*/ 3293204 h 3293204"/>
                    <a:gd name="connsiteX1" fmla="*/ 0 w 3293204"/>
                    <a:gd name="connsiteY1" fmla="*/ 1646602 h 3293204"/>
                    <a:gd name="connsiteX2" fmla="*/ 1646602 w 3293204"/>
                    <a:gd name="connsiteY2" fmla="*/ 0 h 3293204"/>
                    <a:gd name="connsiteX3" fmla="*/ 1646602 w 3293204"/>
                    <a:gd name="connsiteY3" fmla="*/ 1646602 h 3293204"/>
                    <a:gd name="connsiteX4" fmla="*/ 1646602 w 3293204"/>
                    <a:gd name="connsiteY4" fmla="*/ 3293204 h 329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204" h="3293204">
                      <a:moveTo>
                        <a:pt x="1646602" y="3293204"/>
                      </a:moveTo>
                      <a:cubicBezTo>
                        <a:pt x="737209" y="3293204"/>
                        <a:pt x="0" y="2555995"/>
                        <a:pt x="0" y="1646602"/>
                      </a:cubicBezTo>
                      <a:cubicBezTo>
                        <a:pt x="0" y="737209"/>
                        <a:pt x="737209" y="0"/>
                        <a:pt x="1646602" y="0"/>
                      </a:cubicBezTo>
                      <a:lnTo>
                        <a:pt x="1646602" y="1646602"/>
                      </a:lnTo>
                      <a:lnTo>
                        <a:pt x="1646602" y="3293204"/>
                      </a:lnTo>
                      <a:close/>
                    </a:path>
                  </a:pathLst>
                </a:custGeom>
                <a:solidFill>
                  <a:srgbClr val="00B0F0"/>
                </a:solidFill>
                <a:sp3d prstMaterial="dkEdge">
                  <a:bevelT w="8200" h="38100"/>
                </a:sp3d>
              </p:spPr>
              <p:style>
                <a:lnRef idx="0">
                  <a:schemeClr val="lt1">
                    <a:hueOff val="0"/>
                    <a:satOff val="0"/>
                    <a:lumOff val="0"/>
                    <a:alphaOff val="0"/>
                  </a:schemeClr>
                </a:lnRef>
                <a:fillRef idx="2">
                  <a:schemeClr val="accent2">
                    <a:hueOff val="4681519"/>
                    <a:satOff val="-5822"/>
                    <a:lumOff val="1373"/>
                    <a:alphaOff val="0"/>
                  </a:schemeClr>
                </a:fillRef>
                <a:effectRef idx="1">
                  <a:schemeClr val="accent2">
                    <a:hueOff val="4681519"/>
                    <a:satOff val="-5822"/>
                    <a:lumOff val="1373"/>
                    <a:alphaOff val="0"/>
                  </a:schemeClr>
                </a:effectRef>
                <a:fontRef idx="minor">
                  <a:schemeClr val="dk1"/>
                </a:fontRef>
              </p:style>
              <p:txBody>
                <a:bodyPr spcFirstLastPara="0" vert="horz" wrap="square" lIns="483917" tIns="502294" rIns="1604929" bIns="502294" numCol="1" spcCol="1270" anchor="ctr" anchorCtr="0">
                  <a:noAutofit/>
                </a:bodyPr>
                <a:lstStyle/>
                <a:p>
                  <a:pPr algn="ctr" defTabSz="2000250">
                    <a:lnSpc>
                      <a:spcPct val="90000"/>
                    </a:lnSpc>
                    <a:spcAft>
                      <a:spcPct val="35000"/>
                    </a:spcAft>
                  </a:pPr>
                  <a:endParaRPr lang="zh-CN" altLang="en-US" sz="4500"/>
                </a:p>
              </p:txBody>
            </p:sp>
          </p:grpSp>
          <p:sp>
            <p:nvSpPr>
              <p:cNvPr id="111" name="矩形 110"/>
              <p:cNvSpPr/>
              <p:nvPr/>
            </p:nvSpPr>
            <p:spPr>
              <a:xfrm>
                <a:off x="5045430" y="1987898"/>
                <a:ext cx="2285999" cy="361125"/>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rPr>
                  <a:t>企业内容</a:t>
                </a:r>
                <a:r>
                  <a:rPr lang="zh-CN" altLang="en-US" sz="1400" b="1" dirty="0">
                    <a:solidFill>
                      <a:srgbClr val="D6392C"/>
                    </a:solidFill>
                    <a:latin typeface="微软雅黑" panose="020B0503020204020204" charset="-122"/>
                    <a:ea typeface="微软雅黑" panose="020B0503020204020204" charset="-122"/>
                  </a:rPr>
                  <a:t>来源日趋复杂</a:t>
                </a:r>
                <a:endParaRPr lang="zh-CN" altLang="en-US" sz="1400" b="1" dirty="0"/>
              </a:p>
            </p:txBody>
          </p:sp>
          <p:sp>
            <p:nvSpPr>
              <p:cNvPr id="112" name="矩形 111"/>
              <p:cNvSpPr/>
              <p:nvPr/>
            </p:nvSpPr>
            <p:spPr>
              <a:xfrm>
                <a:off x="5166702" y="3320473"/>
                <a:ext cx="2225745" cy="361125"/>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rPr>
                  <a:t>企业内容</a:t>
                </a:r>
                <a:r>
                  <a:rPr lang="zh-CN" altLang="en-US" sz="1400" b="1" dirty="0">
                    <a:solidFill>
                      <a:srgbClr val="D6392C"/>
                    </a:solidFill>
                    <a:latin typeface="微软雅黑" panose="020B0503020204020204" charset="-122"/>
                    <a:ea typeface="微软雅黑" panose="020B0503020204020204" charset="-122"/>
                  </a:rPr>
                  <a:t>格式多样化</a:t>
                </a:r>
                <a:endParaRPr lang="zh-CN" altLang="en-US" sz="1400" b="1" dirty="0">
                  <a:solidFill>
                    <a:srgbClr val="D6392C"/>
                  </a:solidFill>
                  <a:latin typeface="微软雅黑" panose="020B0503020204020204" charset="-122"/>
                  <a:ea typeface="微软雅黑" panose="020B0503020204020204" charset="-122"/>
                </a:endParaRPr>
              </a:p>
            </p:txBody>
          </p:sp>
          <p:sp>
            <p:nvSpPr>
              <p:cNvPr id="113" name="圆角矩形 52"/>
              <p:cNvSpPr/>
              <p:nvPr/>
            </p:nvSpPr>
            <p:spPr>
              <a:xfrm>
                <a:off x="5069317" y="2433600"/>
                <a:ext cx="2292163" cy="674508"/>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anose="020B0503020204020204" charset="-122"/>
                    <a:ea typeface="微软雅黑" panose="020B0503020204020204" charset="-122"/>
                  </a:rPr>
                  <a:t>数据安全挑战巨大</a:t>
                </a:r>
                <a:r>
                  <a:rPr lang="en-US" altLang="zh-CN" sz="1400" b="1" dirty="0">
                    <a:solidFill>
                      <a:schemeClr val="bg1"/>
                    </a:solidFill>
                    <a:latin typeface="微软雅黑" panose="020B0503020204020204" charset="-122"/>
                    <a:ea typeface="微软雅黑" panose="020B0503020204020204" charset="-122"/>
                  </a:rPr>
                  <a:t>!</a:t>
                </a:r>
                <a:endParaRPr lang="zh-CN" altLang="en-US" sz="1400" b="1" dirty="0">
                  <a:solidFill>
                    <a:schemeClr val="bg1"/>
                  </a:solidFill>
                  <a:latin typeface="微软雅黑" panose="020B0503020204020204" charset="-122"/>
                  <a:ea typeface="微软雅黑" panose="020B0503020204020204" charset="-122"/>
                </a:endParaRPr>
              </a:p>
            </p:txBody>
          </p:sp>
        </p:grpSp>
        <p:sp>
          <p:nvSpPr>
            <p:cNvPr id="12" name="右箭头 4"/>
            <p:cNvSpPr/>
            <p:nvPr/>
          </p:nvSpPr>
          <p:spPr>
            <a:xfrm>
              <a:off x="4269751" y="2779963"/>
              <a:ext cx="593054" cy="107414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14297" tIns="57148" rIns="114297" bIns="57148" rtlCol="0" anchor="ctr"/>
            <a:lstStyle/>
            <a:p>
              <a:pPr algn="ctr"/>
              <a:r>
                <a:rPr lang="zh-CN" altLang="en-US" sz="1500" dirty="0">
                  <a:solidFill>
                    <a:schemeClr val="tx1"/>
                  </a:solidFill>
                  <a:latin typeface="微软雅黑" panose="020B0503020204020204" charset="-122"/>
                  <a:ea typeface="微软雅黑" panose="020B0503020204020204" charset="-122"/>
                </a:rPr>
                <a:t>影响</a:t>
              </a:r>
              <a:endParaRPr lang="zh-CN" altLang="en-US" sz="1500" dirty="0">
                <a:solidFill>
                  <a:schemeClr val="tx1"/>
                </a:solidFill>
                <a:latin typeface="微软雅黑" panose="020B0503020204020204" charset="-122"/>
                <a:ea typeface="微软雅黑" panose="020B0503020204020204" charset="-122"/>
              </a:endParaRPr>
            </a:p>
          </p:txBody>
        </p:sp>
      </p:grpSp>
      <p:sp>
        <p:nvSpPr>
          <p:cNvPr id="14" name="文本框 13"/>
          <p:cNvSpPr txBox="1"/>
          <p:nvPr/>
        </p:nvSpPr>
        <p:spPr>
          <a:xfrm>
            <a:off x="8004860" y="1090771"/>
            <a:ext cx="3518336" cy="830997"/>
          </a:xfrm>
          <a:prstGeom prst="rect">
            <a:avLst/>
          </a:prstGeom>
          <a:noFill/>
        </p:spPr>
        <p:txBody>
          <a:bodyPr wrap="square" rtlCol="0">
            <a:spAutoFit/>
          </a:bodyPr>
          <a:lstStyle/>
          <a:p>
            <a:pPr>
              <a:lnSpc>
                <a:spcPct val="150000"/>
              </a:lnSpc>
            </a:pPr>
            <a:r>
              <a:rPr lang="zh-CN" altLang="en-US" sz="1600" dirty="0">
                <a:solidFill>
                  <a:prstClr val="black">
                    <a:lumMod val="75000"/>
                    <a:lumOff val="25000"/>
                  </a:prstClr>
                </a:solidFill>
                <a:latin typeface="微软雅黑" panose="020B0503020204020204" charset="-122"/>
                <a:ea typeface="微软雅黑" panose="020B0503020204020204" charset="-122"/>
              </a:rPr>
              <a:t>分散存储，缺乏整体安防！</a:t>
            </a:r>
            <a:endParaRPr lang="en-US" altLang="zh-CN" sz="1600" dirty="0">
              <a:solidFill>
                <a:prstClr val="black">
                  <a:lumMod val="75000"/>
                  <a:lumOff val="25000"/>
                </a:prstClr>
              </a:solidFill>
              <a:latin typeface="微软雅黑" panose="020B0503020204020204" charset="-122"/>
              <a:ea typeface="微软雅黑" panose="020B0503020204020204" charset="-122"/>
            </a:endParaRPr>
          </a:p>
          <a:p>
            <a:pPr>
              <a:lnSpc>
                <a:spcPct val="150000"/>
              </a:lnSpc>
            </a:pPr>
            <a:r>
              <a:rPr lang="zh-CN" altLang="en-US" sz="1600" dirty="0">
                <a:solidFill>
                  <a:prstClr val="black">
                    <a:lumMod val="75000"/>
                    <a:lumOff val="25000"/>
                  </a:prstClr>
                </a:solidFill>
                <a:latin typeface="微软雅黑" panose="020B0503020204020204" charset="-122"/>
                <a:ea typeface="微软雅黑" panose="020B0503020204020204" charset="-122"/>
              </a:rPr>
              <a:t>终端和存储端存在大量合规性问题</a:t>
            </a:r>
            <a:endParaRPr lang="en-US" altLang="zh-CN" sz="1600" dirty="0">
              <a:solidFill>
                <a:prstClr val="black">
                  <a:lumMod val="75000"/>
                  <a:lumOff val="25000"/>
                </a:prstClr>
              </a:solidFill>
              <a:latin typeface="微软雅黑" panose="020B0503020204020204" charset="-122"/>
              <a:ea typeface="微软雅黑" panose="020B0503020204020204" charset="-122"/>
            </a:endParaRPr>
          </a:p>
        </p:txBody>
      </p:sp>
      <p:grpSp>
        <p:nvGrpSpPr>
          <p:cNvPr id="213" name="组合 212"/>
          <p:cNvGrpSpPr/>
          <p:nvPr/>
        </p:nvGrpSpPr>
        <p:grpSpPr>
          <a:xfrm>
            <a:off x="7291496" y="1958731"/>
            <a:ext cx="4687135" cy="3432225"/>
            <a:chOff x="7403468" y="1867291"/>
            <a:chExt cx="4687135" cy="3432225"/>
          </a:xfrm>
        </p:grpSpPr>
        <p:pic>
          <p:nvPicPr>
            <p:cNvPr id="200" name="图片 199"/>
            <p:cNvPicPr>
              <a:picLocks noChangeAspect="1"/>
            </p:cNvPicPr>
            <p:nvPr/>
          </p:nvPicPr>
          <p:blipFill>
            <a:blip r:embed="rId6"/>
            <a:stretch>
              <a:fillRect/>
            </a:stretch>
          </p:blipFill>
          <p:spPr>
            <a:xfrm>
              <a:off x="7403468" y="1870404"/>
              <a:ext cx="1512105" cy="1274357"/>
            </a:xfrm>
            <a:prstGeom prst="rect">
              <a:avLst/>
            </a:prstGeom>
            <a:ln>
              <a:solidFill>
                <a:srgbClr val="FF0000"/>
              </a:solidFill>
            </a:ln>
          </p:spPr>
        </p:pic>
        <p:sp>
          <p:nvSpPr>
            <p:cNvPr id="201" name="文本框 200"/>
            <p:cNvSpPr txBox="1"/>
            <p:nvPr/>
          </p:nvSpPr>
          <p:spPr>
            <a:xfrm>
              <a:off x="9224919" y="3174246"/>
              <a:ext cx="1044233" cy="369332"/>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打印无管控</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pic>
          <p:nvPicPr>
            <p:cNvPr id="202" name="图片 201"/>
            <p:cNvPicPr>
              <a:picLocks noChangeAspect="1"/>
            </p:cNvPicPr>
            <p:nvPr/>
          </p:nvPicPr>
          <p:blipFill>
            <a:blip r:embed="rId7"/>
            <a:stretch>
              <a:fillRect/>
            </a:stretch>
          </p:blipFill>
          <p:spPr>
            <a:xfrm>
              <a:off x="8974725" y="1870403"/>
              <a:ext cx="1544621" cy="1274357"/>
            </a:xfrm>
            <a:prstGeom prst="rect">
              <a:avLst/>
            </a:prstGeom>
            <a:ln>
              <a:solidFill>
                <a:srgbClr val="FF0000"/>
              </a:solidFill>
            </a:ln>
          </p:spPr>
        </p:pic>
        <p:sp>
          <p:nvSpPr>
            <p:cNvPr id="203" name="文本框 202"/>
            <p:cNvSpPr txBox="1"/>
            <p:nvPr/>
          </p:nvSpPr>
          <p:spPr>
            <a:xfrm>
              <a:off x="7743387" y="3171007"/>
              <a:ext cx="799751" cy="369332"/>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随意拷贝</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pic>
          <p:nvPicPr>
            <p:cNvPr id="204" name="图片 203"/>
            <p:cNvPicPr>
              <a:picLocks noChangeAspect="1"/>
            </p:cNvPicPr>
            <p:nvPr/>
          </p:nvPicPr>
          <p:blipFill>
            <a:blip r:embed="rId8"/>
            <a:stretch>
              <a:fillRect/>
            </a:stretch>
          </p:blipFill>
          <p:spPr>
            <a:xfrm>
              <a:off x="10578498" y="1867291"/>
              <a:ext cx="1512105" cy="1274357"/>
            </a:xfrm>
            <a:prstGeom prst="rect">
              <a:avLst/>
            </a:prstGeom>
            <a:ln>
              <a:solidFill>
                <a:srgbClr val="FF0000"/>
              </a:solidFill>
            </a:ln>
          </p:spPr>
        </p:pic>
        <p:sp>
          <p:nvSpPr>
            <p:cNvPr id="206" name="文本框 205"/>
            <p:cNvSpPr txBox="1"/>
            <p:nvPr/>
          </p:nvSpPr>
          <p:spPr>
            <a:xfrm>
              <a:off x="10950933" y="3207970"/>
              <a:ext cx="1044233" cy="336695"/>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邮件泄密</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pic>
          <p:nvPicPr>
            <p:cNvPr id="207" name="图片 206"/>
            <p:cNvPicPr>
              <a:picLocks noChangeAspect="1"/>
            </p:cNvPicPr>
            <p:nvPr/>
          </p:nvPicPr>
          <p:blipFill>
            <a:blip r:embed="rId9"/>
            <a:stretch>
              <a:fillRect/>
            </a:stretch>
          </p:blipFill>
          <p:spPr>
            <a:xfrm>
              <a:off x="7439470" y="3650730"/>
              <a:ext cx="1440100" cy="1274357"/>
            </a:xfrm>
            <a:prstGeom prst="rect">
              <a:avLst/>
            </a:prstGeom>
            <a:ln>
              <a:solidFill>
                <a:srgbClr val="FF0000"/>
              </a:solidFill>
            </a:ln>
          </p:spPr>
        </p:pic>
        <p:pic>
          <p:nvPicPr>
            <p:cNvPr id="208" name="图片 207"/>
            <p:cNvPicPr>
              <a:picLocks noChangeAspect="1"/>
            </p:cNvPicPr>
            <p:nvPr/>
          </p:nvPicPr>
          <p:blipFill>
            <a:blip r:embed="rId10"/>
            <a:stretch>
              <a:fillRect/>
            </a:stretch>
          </p:blipFill>
          <p:spPr>
            <a:xfrm>
              <a:off x="8974724" y="3636438"/>
              <a:ext cx="1544621" cy="1279988"/>
            </a:xfrm>
            <a:prstGeom prst="rect">
              <a:avLst/>
            </a:prstGeom>
            <a:ln>
              <a:solidFill>
                <a:srgbClr val="FF0000"/>
              </a:solidFill>
            </a:ln>
          </p:spPr>
        </p:pic>
        <p:pic>
          <p:nvPicPr>
            <p:cNvPr id="209" name="图片 208"/>
            <p:cNvPicPr>
              <a:picLocks noChangeAspect="1"/>
            </p:cNvPicPr>
            <p:nvPr/>
          </p:nvPicPr>
          <p:blipFill>
            <a:blip r:embed="rId11"/>
            <a:stretch>
              <a:fillRect/>
            </a:stretch>
          </p:blipFill>
          <p:spPr>
            <a:xfrm>
              <a:off x="10569061" y="3636438"/>
              <a:ext cx="1521542" cy="1289420"/>
            </a:xfrm>
            <a:prstGeom prst="rect">
              <a:avLst/>
            </a:prstGeom>
            <a:ln>
              <a:solidFill>
                <a:srgbClr val="FF0000"/>
              </a:solidFill>
            </a:ln>
          </p:spPr>
        </p:pic>
        <p:sp>
          <p:nvSpPr>
            <p:cNvPr id="210" name="文本框 209"/>
            <p:cNvSpPr txBox="1"/>
            <p:nvPr/>
          </p:nvSpPr>
          <p:spPr>
            <a:xfrm>
              <a:off x="9198489" y="4929097"/>
              <a:ext cx="1044233" cy="336695"/>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离职跳槽</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sp>
          <p:nvSpPr>
            <p:cNvPr id="211" name="文本框 210"/>
            <p:cNvSpPr txBox="1"/>
            <p:nvPr/>
          </p:nvSpPr>
          <p:spPr>
            <a:xfrm>
              <a:off x="7716957" y="4925858"/>
              <a:ext cx="799751" cy="336695"/>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网络泄密</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sp>
          <p:nvSpPr>
            <p:cNvPr id="212" name="文本框 211"/>
            <p:cNvSpPr txBox="1"/>
            <p:nvPr/>
          </p:nvSpPr>
          <p:spPr>
            <a:xfrm>
              <a:off x="10924503" y="4962821"/>
              <a:ext cx="1044233" cy="336695"/>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charset="-122"/>
                  <a:ea typeface="微软雅黑" panose="020B0503020204020204" charset="-122"/>
                </a:rPr>
                <a:t>设备丢失</a:t>
              </a:r>
              <a:endParaRPr lang="en-US" altLang="zh-CN" sz="1200" dirty="0">
                <a:solidFill>
                  <a:prstClr val="black">
                    <a:lumMod val="75000"/>
                    <a:lumOff val="25000"/>
                  </a:prst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tags/tag1.xml><?xml version="1.0" encoding="utf-8"?>
<p:tagLst xmlns:p="http://schemas.openxmlformats.org/presentationml/2006/main">
  <p:tag name="KSO_WM_SLIDE_MODEL_TYPE" val="cover"/>
</p:tagLst>
</file>

<file path=ppt/tags/tag10.xml><?xml version="1.0" encoding="utf-8"?>
<p:tagLst xmlns:p="http://schemas.openxmlformats.org/presentationml/2006/main">
  <p:tag name="KSO_WM_TEMPLATE_CATEGORY" val="diagram"/>
  <p:tag name="KSO_WM_TEMPLATE_INDEX" val="20181220"/>
  <p:tag name="KSO_WM_UNIT_TYPE" val="r_i"/>
  <p:tag name="KSO_WM_UNIT_INDEX" val="1_6"/>
  <p:tag name="KSO_WM_UNIT_ID" val="diagram20181220_1*r_i*1_6"/>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0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4.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p="http://schemas.openxmlformats.org/presentationml/2006/main">
  <p:tag name="KSO_WM_TEMPLATE_CATEGORY" val="diagram"/>
  <p:tag name="KSO_WM_TEMPLATE_INDEX" val="20181220"/>
  <p:tag name="KSO_WM_UNIT_TYPE" val="r_i"/>
  <p:tag name="KSO_WM_UNIT_INDEX" val="1_7"/>
  <p:tag name="KSO_WM_UNIT_ID" val="diagram20181220_1*r_i*1_7"/>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1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p="http://schemas.openxmlformats.org/presentationml/2006/main">
  <p:tag name="PRESENTER_SHAPEINFO" val="&lt;ThreeDShapeInfo&gt;&lt;uuid val=&quot;{503CF032-FF65-41B0-B604-2C9BC94C9490}&quot;/&gt;&lt;isInvalidForFieldText val=&quot;0&quot;/&gt;&lt;Image&gt;&lt;filename val=&quot;C:\Users\Administrator\AppData\Local\Temp\CP88808408719Session\CPTrustFolder88808408719\PPTImport88809264774\data\asimages\{503CF032-FF65-41B0-B604-2C9BC94C9490}_23.png&quot;/&gt;&lt;left val=&quot;320&quot;/&gt;&lt;top val=&quot;79&quot;/&gt;&lt;width val=&quot;285&quot;/&gt;&lt;height val=&quot;84&quot;/&gt;&lt;hasText val=&quot;1&quot;/&gt;&lt;/Image&gt;&lt;/ThreeDShapeInfo&gt;"/>
</p:tagLst>
</file>

<file path=ppt/tags/tag11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p="http://schemas.openxmlformats.org/presentationml/2006/main">
  <p:tag name="KSO_WM_TEMPLATE_CATEGORY" val="diagram"/>
  <p:tag name="KSO_WM_TEMPLATE_INDEX" val="20181220"/>
  <p:tag name="KSO_WM_UNIT_TYPE" val="r_i"/>
  <p:tag name="KSO_WM_UNIT_INDEX" val="1_8"/>
  <p:tag name="KSO_WM_UNIT_ID" val="diagram20181220_1*r_i*1_8"/>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2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p="http://schemas.openxmlformats.org/presentationml/2006/main">
  <p:tag name="KSO_WM_TEMPLATE_CATEGORY" val="diagram"/>
  <p:tag name="KSO_WM_TEMPLATE_INDEX" val="20181220"/>
  <p:tag name="KSO_WM_UNIT_TYPE" val="r_i"/>
  <p:tag name="KSO_WM_UNIT_INDEX" val="1_9"/>
  <p:tag name="KSO_WM_UNIT_ID" val="diagram20181220_1*r_i*1_9"/>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3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p="http://schemas.openxmlformats.org/presentationml/2006/main">
  <p:tag name="PRESENTER_SHAPEINFO" val="&lt;ThreeDShapeInfo&gt;&lt;uuid val=&quot;{F5D482CE-540D-4943-A74A-9DCAEF52B1BF}&quot;/&gt;&lt;isInvalidForFieldText val=&quot;0&quot;/&gt;&lt;Image&gt;&lt;filename val=&quot;C:\Users\Administrator\AppData\Local\Temp\CP88808408719Session\CPTrustFolder88808408719\PPTImport88809264774\data\asimages\{F5D482CE-540D-4943-A74A-9DCAEF52B1BF}_23.png&quot;/&gt;&lt;left val=&quot;398&quot;/&gt;&lt;top val=&quot;192&quot;/&gt;&lt;width val=&quot;91&quot;/&gt;&lt;height val=&quot;42&quot;/&gt;&lt;hasText val=&quot;1&quot;/&gt;&lt;/Image&gt;&lt;/ThreeDShapeInfo&gt;"/>
</p:tagLst>
</file>

<file path=ppt/tags/tag134.xml><?xml version="1.0" encoding="utf-8"?>
<p:tagLst xmlns:p="http://schemas.openxmlformats.org/presentationml/2006/main">
  <p:tag name="PRESENTER_SHAPEINFO" val="&lt;ThreeDShapeInfo&gt;&lt;uuid val=&quot;{F5D482CE-540D-4943-A74A-9DCAEF52B1BF}&quot;/&gt;&lt;isInvalidForFieldText val=&quot;0&quot;/&gt;&lt;Image&gt;&lt;filename val=&quot;C:\Users\Administrator\AppData\Local\Temp\CP88808408719Session\CPTrustFolder88808408719\PPTImport88809264774\data\asimages\{F5D482CE-540D-4943-A74A-9DCAEF52B1BF}_23.png&quot;/&gt;&lt;left val=&quot;398&quot;/&gt;&lt;top val=&quot;192&quot;/&gt;&lt;width val=&quot;91&quot;/&gt;&lt;height val=&quot;42&quot;/&gt;&lt;hasText val=&quot;1&quot;/&gt;&lt;/Image&gt;&lt;/ThreeDShapeInfo&gt;"/>
</p:tagLst>
</file>

<file path=ppt/tags/tag135.xml><?xml version="1.0" encoding="utf-8"?>
<p:tagLst xmlns:p="http://schemas.openxmlformats.org/presentationml/2006/main">
  <p:tag name="PRESENTER_SHAPEINFO" val="&lt;ThreeDShapeInfo&gt;&lt;uuid val=&quot;{503CF032-FF65-41B0-B604-2C9BC94C9490}&quot;/&gt;&lt;isInvalidForFieldText val=&quot;0&quot;/&gt;&lt;Image&gt;&lt;filename val=&quot;C:\Users\Administrator\AppData\Local\Temp\CP88808408719Session\CPTrustFolder88808408719\PPTImport88809264774\data\asimages\{503CF032-FF65-41B0-B604-2C9BC94C9490}_23.png&quot;/&gt;&lt;left val=&quot;320&quot;/&gt;&lt;top val=&quot;79&quot;/&gt;&lt;width val=&quot;285&quot;/&gt;&lt;height val=&quot;84&quot;/&gt;&lt;hasText val=&quot;1&quot;/&gt;&lt;/Image&gt;&lt;/ThreeDShapeInfo&gt;"/>
</p:tagLst>
</file>

<file path=ppt/tags/tag13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p="http://schemas.openxmlformats.org/presentationml/2006/main">
  <p:tag name="KSO_WM_TEMPLATE_CATEGORY" val="diagram"/>
  <p:tag name="KSO_WM_TEMPLATE_INDEX" val="20181220"/>
  <p:tag name="KSO_WM_UNIT_TYPE" val="r_i"/>
  <p:tag name="KSO_WM_UNIT_INDEX" val="1_10"/>
  <p:tag name="KSO_WM_UNIT_ID" val="diagram20181220_1*r_i*1_10"/>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4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p="http://schemas.openxmlformats.org/presentationml/2006/main">
  <p:tag name="KSO_WM_TEMPLATE_CATEGORY" val="diagram"/>
  <p:tag name="KSO_WM_TEMPLATE_INDEX" val="20181220"/>
  <p:tag name="KSO_WM_UNIT_TYPE" val="r_i"/>
  <p:tag name="KSO_WM_UNIT_INDEX" val="1_11"/>
  <p:tag name="KSO_WM_UNIT_ID" val="diagram20181220_1*r_i*1_1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5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p="http://schemas.openxmlformats.org/presentationml/2006/main">
  <p:tag name="HTML_SHAPEINFO" val="&lt;ThreeDShapeInfo&gt;&lt;uuid val=&quot;{9700369F-EB20-4D25-B96B-0890662FB30B}&quot;/&gt;&lt;isInvalidForFieldText val=&quot;0&quot;/&gt;&lt;Image&gt;&lt;filename val=&quot;C:\Users\Administrator\AppData\Local\Temp\CP88808408719Session\CPTrustFolder88808408719\PPTImport88809264774\data\asimages\{9700369F-EB20-4D25-B96B-0890662FB30B}_32.png&quot;/&gt;&lt;left val=&quot;188&quot;/&gt;&lt;top val=&quot;62&quot;/&gt;&lt;width val=&quot;571&quot;/&gt;&lt;height val=&quot;428&quot;/&gt;&lt;hasText val=&quot;1&quot;/&gt;&lt;/Image&gt;&lt;/ThreeDShapeInfo&gt;"/>
  <p:tag name="PRESENTER_SHAPETEXTINFO" val="&lt;ShapeTextInfo&gt;&lt;TableIndex row=&quot;-1&quot; col=&quot;-1&quot;&gt;&lt;linesCount val=&quot;1&quot;/&gt;&lt;lineCharCount val=&quot;4&quot;/&gt;&lt;/TableIndex&gt;&lt;/ShapeTextInfo&gt;"/>
</p:tagLst>
</file>

<file path=ppt/tags/tag15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p="http://schemas.openxmlformats.org/presentationml/2006/main">
  <p:tag name="HTML_SHAPEINFO" val="&lt;ThreeDShapeInfo&gt;&lt;uuid val=&quot;{EE2C3B2D-FA2E-4C2B-BBA3-761E6DE03F57}&quot;/&gt;&lt;isInvalidForFieldText val=&quot;0&quot;/&gt;&lt;Image&gt;&lt;filename val=&quot;C:\Users\Administrator\AppData\Local\Temp\CP88808408719Session\CPTrustFolder88808408719\PPTImport88809264774\data\asimages\{EE2C3B2D-FA2E-4C2B-BBA3-761E6DE03F57}_32.png&quot;/&gt;&lt;left val=&quot;735&quot;/&gt;&lt;top val=&quot;258&quot;/&gt;&lt;width val=&quot;129&quot;/&gt;&lt;height val=&quot;51&quot;/&gt;&lt;hasText val=&quot;1&quot;/&gt;&lt;/Image&gt;&lt;/ThreeDShapeInfo&gt;"/>
  <p:tag name="PRESENTER_SHAPETEXTINFO" val="&lt;ShapeTextInfo&gt;&lt;TableIndex row=&quot;-1&quot; col=&quot;-1&quot;&gt;&lt;linesCount val=&quot;1&quot;/&gt;&lt;lineCharCount val=&quot;4&quot;/&gt;&lt;/TableIndex&gt;&lt;/ShapeTextInfo&gt;"/>
</p:tagLst>
</file>

<file path=ppt/tags/tag155.xml><?xml version="1.0" encoding="utf-8"?>
<p:tagLst xmlns:p="http://schemas.openxmlformats.org/presentationml/2006/main">
  <p:tag name="HTML_SHAPEINFO" val="&lt;ThreeDShapeInfo&gt;&lt;uuid val=&quot;{9700369F-EB20-4D25-B96B-0890662FB30B}&quot;/&gt;&lt;isInvalidForFieldText val=&quot;0&quot;/&gt;&lt;Image&gt;&lt;filename val=&quot;C:\Users\Administrator\AppData\Local\Temp\CP88808408719Session\CPTrustFolder88808408719\PPTImport88809264774\data\asimages\{9700369F-EB20-4D25-B96B-0890662FB30B}_32.png&quot;/&gt;&lt;left val=&quot;188&quot;/&gt;&lt;top val=&quot;62&quot;/&gt;&lt;width val=&quot;571&quot;/&gt;&lt;height val=&quot;428&quot;/&gt;&lt;hasText val=&quot;1&quot;/&gt;&lt;/Image&gt;&lt;/ThreeDShapeInfo&gt;"/>
  <p:tag name="PRESENTER_SHAPETEXTINFO" val="&lt;ShapeTextInfo&gt;&lt;TableIndex row=&quot;-1&quot; col=&quot;-1&quot;&gt;&lt;linesCount val=&quot;1&quot;/&gt;&lt;lineCharCount val=&quot;4&quot;/&gt;&lt;/TableIndex&gt;&lt;/ShapeTextInfo&gt;"/>
</p:tagLst>
</file>

<file path=ppt/tags/tag156.xml><?xml version="1.0" encoding="utf-8"?>
<p:tagLst xmlns:p="http://schemas.openxmlformats.org/presentationml/2006/main">
  <p:tag name="PRESENTER_SHAPETEXTINFO" val="&lt;ShapeTextInfo&gt;&lt;TableIndex row=&quot;-1&quot; col=&quot;-1&quot;&gt;&lt;linesCount val=&quot;1&quot;/&gt;&lt;lineCharCount val=&quot;4&quot;/&gt;&lt;/TableIndex&gt;&lt;/ShapeTextInfo&gt;"/>
</p:tagLst>
</file>

<file path=ppt/tags/tag157.xml><?xml version="1.0" encoding="utf-8"?>
<p:tagLst xmlns:p="http://schemas.openxmlformats.org/presentationml/2006/main">
  <p:tag name="PRESENTER_SHAPETEXTINFO" val="&lt;ShapeTextInfo&gt;&lt;TableIndex row=&quot;-1&quot; col=&quot;-1&quot;&gt;&lt;linesCount val=&quot;1&quot;/&gt;&lt;lineCharCount val=&quot;4&quot;/&gt;&lt;/TableIndex&gt;&lt;/ShapeTextInfo&gt;"/>
</p:tagLst>
</file>

<file path=ppt/tags/tag158.xml><?xml version="1.0" encoding="utf-8"?>
<p:tagLst xmlns:p="http://schemas.openxmlformats.org/presentationml/2006/main">
  <p:tag name="PRESENTER_SHAPETEXTINFO" val="&lt;ShapeTextInfo&gt;&lt;TableIndex row=&quot;-1&quot; col=&quot;-1&quot;&gt;&lt;linesCount val=&quot;1&quot;/&gt;&lt;lineCharCount val=&quot;5&quot;/&gt;&lt;/TableIndex&gt;&lt;/ShapeTextInfo&gt;"/>
</p:tagLst>
</file>

<file path=ppt/tags/tag159.xml><?xml version="1.0" encoding="utf-8"?>
<p:tagLst xmlns:p="http://schemas.openxmlformats.org/presentationml/2006/main">
  <p:tag name="PRESENTER_SHAPETEXTINFO" val="&lt;ShapeTextInfo&gt;&lt;TableIndex row=&quot;-1&quot; col=&quot;-1&quot;&gt;&lt;linesCount val=&quot;1&quot;/&gt;&lt;lineCharCount val=&quot;6&quot;/&gt;&lt;/TableIndex&gt;&lt;/ShapeTextInfo&gt;"/>
</p:tagLst>
</file>

<file path=ppt/tags/tag16.xml><?xml version="1.0" encoding="utf-8"?>
<p:tagLst xmlns:p="http://schemas.openxmlformats.org/presentationml/2006/main">
  <p:tag name="KSO_WM_TEMPLATE_CATEGORY" val="diagram"/>
  <p:tag name="KSO_WM_TEMPLATE_INDEX" val="20181220"/>
  <p:tag name="KSO_WM_UNIT_TYPE" val="r_i"/>
  <p:tag name="KSO_WM_UNIT_INDEX" val="1_12"/>
  <p:tag name="KSO_WM_UNIT_ID" val="diagram20181220_1*r_i*1_12"/>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160.xml><?xml version="1.0" encoding="utf-8"?>
<p:tagLst xmlns:p="http://schemas.openxmlformats.org/presentationml/2006/main">
  <p:tag name="PRESENTER_SHAPETEXTINFO" val="&lt;ShapeTextInfo&gt;&lt;TableIndex row=&quot;-1&quot; col=&quot;-1&quot;&gt;&lt;linesCount val=&quot;1&quot;/&gt;&lt;lineCharCount val=&quot;7&quot;/&gt;&lt;/TableIndex&gt;&lt;/ShapeTextInfo&gt;"/>
</p:tagLst>
</file>

<file path=ppt/tags/tag16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p="http://schemas.openxmlformats.org/presentationml/2006/main">
  <p:tag name="PRESENTER_SHAPETEXTINFO" val="&lt;ShapeTextInfo&gt;&lt;TableIndex row=&quot;-1&quot; col=&quot;-1&quot;&gt;&lt;linesCount val=&quot;1&quot;/&gt;&lt;lineCharCount val=&quot;4&quot;/&gt;&lt;/TableIndex&gt;&lt;/ShapeTextInfo&gt;"/>
</p:tagLst>
</file>

<file path=ppt/tags/tag165.xml><?xml version="1.0" encoding="utf-8"?>
<p:tagLst xmlns:p="http://schemas.openxmlformats.org/presentationml/2006/main">
  <p:tag name="PRESENTER_SHAPETEXTINFO" val="&lt;ShapeTextInfo&gt;&lt;TableIndex row=&quot;-1&quot; col=&quot;-1&quot;&gt;&lt;linesCount val=&quot;1&quot;/&gt;&lt;lineCharCount val=&quot;4&quot;/&gt;&lt;/TableIndex&gt;&lt;/ShapeTextInfo&gt;"/>
</p:tagLst>
</file>

<file path=ppt/tags/tag166.xml><?xml version="1.0" encoding="utf-8"?>
<p:tagLst xmlns:p="http://schemas.openxmlformats.org/presentationml/2006/main">
  <p:tag name="PRESENTER_SHAPETEXTINFO" val="&lt;ShapeTextInfo&gt;&lt;TableIndex row=&quot;-1&quot; col=&quot;-1&quot;&gt;&lt;linesCount val=&quot;1&quot;/&gt;&lt;lineCharCount val=&quot;4&quot;/&gt;&lt;/TableIndex&gt;&lt;/ShapeTextInfo&gt;"/>
</p:tagLst>
</file>

<file path=ppt/tags/tag167.xml><?xml version="1.0" encoding="utf-8"?>
<p:tagLst xmlns:p="http://schemas.openxmlformats.org/presentationml/2006/main">
  <p:tag name="KSO_WM_TAG_VERSION" val="1.0"/>
  <p:tag name="KSO_WM_BEAUTIFY_FLAG" val="#wm#"/>
  <p:tag name="KSO_WM_UNIT_TYPE" val="i"/>
  <p:tag name="KSO_WM_UNIT_ID" val="diagram160136_6*i*1"/>
  <p:tag name="KSO_WM_TEMPLATE_CATEGORY" val="diagram"/>
  <p:tag name="KSO_WM_TEMPLATE_INDEX" val="160136"/>
  <p:tag name="KSO_WM_UNIT_INDEX" val="1"/>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1"/>
  <p:tag name="KSO_WM_UNIT_ID" val="diagram160136_6*m_i*1_1"/>
  <p:tag name="KSO_WM_UNIT_CLEAR" val="1"/>
  <p:tag name="KSO_WM_UNIT_LAYERLEVEL" val="1_1"/>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136"/>
  <p:tag name="KSO_WM_UNIT_TYPE" val="m_h_f"/>
  <p:tag name="KSO_WM_UNIT_INDEX" val="1_1_1"/>
  <p:tag name="KSO_WM_UNIT_ID" val="diagram160136_6*m_h_f*1_1_1"/>
  <p:tag name="KSO_WM_UNIT_CLEAR" val="1"/>
  <p:tag name="KSO_WM_UNIT_LAYERLEVEL" val="1_1_1"/>
  <p:tag name="KSO_WM_UNIT_VALUE" val="11"/>
  <p:tag name="KSO_WM_UNIT_HIGHLIGHT" val="0"/>
  <p:tag name="KSO_WM_UNIT_COMPATIBLE" val="0"/>
  <p:tag name="KSO_WM_UNIT_PRESET_TEXT_INDEX" val="3"/>
  <p:tag name="KSO_WM_DIAGRAM_GROUP_CODE" val="m1-1"/>
  <p:tag name="KSO_WM_UNIT_PRESET_TEXT_LEN" val="1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xml><?xml version="1.0" encoding="utf-8"?>
<p:tagLst xmlns:p="http://schemas.openxmlformats.org/presentationml/2006/main">
  <p:tag name="KSO_WM_TEMPLATE_CATEGORY" val="diagram"/>
  <p:tag name="KSO_WM_TEMPLATE_INDEX" val="20181220"/>
  <p:tag name="KSO_WM_UNIT_TYPE" val="r_i"/>
  <p:tag name="KSO_WM_UNIT_INDEX" val="1_13"/>
  <p:tag name="KSO_WM_UNIT_ID" val="diagram20181220_1*r_i*1_13"/>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2"/>
  <p:tag name="KSO_WM_UNIT_ID" val="diagram160136_6*m_i*1_2"/>
  <p:tag name="KSO_WM_UNIT_CLEAR" val="1"/>
  <p:tag name="KSO_WM_UNIT_LAYERLEVEL" val="1_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1.xml><?xml version="1.0" encoding="utf-8"?>
<p:tagLst xmlns:p="http://schemas.openxmlformats.org/presentationml/2006/main">
  <p:tag name="KSO_WM_TAG_VERSION" val="1.0"/>
  <p:tag name="KSO_WM_BEAUTIFY_FLAG" val="#wm#"/>
  <p:tag name="KSO_WM_UNIT_TYPE" val="i"/>
  <p:tag name="KSO_WM_UNIT_ID" val="diagram160136_6*i*8"/>
  <p:tag name="KSO_WM_TEMPLATE_CATEGORY" val="diagram"/>
  <p:tag name="KSO_WM_TEMPLATE_INDEX" val="160136"/>
  <p:tag name="KSO_WM_UNIT_INDEX" val="8"/>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3"/>
  <p:tag name="KSO_WM_UNIT_ID" val="diagram160136_6*m_i*1_3"/>
  <p:tag name="KSO_WM_UNIT_CLEAR" val="1"/>
  <p:tag name="KSO_WM_UNIT_LAYERLEVEL" val="1_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160136"/>
  <p:tag name="KSO_WM_UNIT_TYPE" val="m_h_f"/>
  <p:tag name="KSO_WM_UNIT_INDEX" val="1_2_1"/>
  <p:tag name="KSO_WM_UNIT_ID" val="diagram160136_6*m_h_f*1_2_1"/>
  <p:tag name="KSO_WM_UNIT_CLEAR" val="1"/>
  <p:tag name="KSO_WM_UNIT_LAYERLEVEL" val="1_1_1"/>
  <p:tag name="KSO_WM_UNIT_VALUE" val="11"/>
  <p:tag name="KSO_WM_UNIT_HIGHLIGHT" val="0"/>
  <p:tag name="KSO_WM_UNIT_COMPATIBLE" val="0"/>
  <p:tag name="KSO_WM_UNIT_PRESET_TEXT_INDEX" val="3"/>
  <p:tag name="KSO_WM_DIAGRAM_GROUP_CODE" val="m1-1"/>
  <p:tag name="KSO_WM_UNIT_PRESET_TEXT_LEN" val="17"/>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4"/>
  <p:tag name="KSO_WM_UNIT_ID" val="diagram160136_6*m_i*1_4"/>
  <p:tag name="KSO_WM_UNIT_CLEAR" val="1"/>
  <p:tag name="KSO_WM_UNIT_LAYERLEVEL" val="1_1"/>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5.xml><?xml version="1.0" encoding="utf-8"?>
<p:tagLst xmlns:p="http://schemas.openxmlformats.org/presentationml/2006/main">
  <p:tag name="KSO_WM_TAG_VERSION" val="1.0"/>
  <p:tag name="KSO_WM_BEAUTIFY_FLAG" val="#wm#"/>
  <p:tag name="KSO_WM_UNIT_TYPE" val="i"/>
  <p:tag name="KSO_WM_UNIT_ID" val="diagram160136_6*i*15"/>
  <p:tag name="KSO_WM_TEMPLATE_CATEGORY" val="diagram"/>
  <p:tag name="KSO_WM_TEMPLATE_INDEX" val="160136"/>
  <p:tag name="KSO_WM_UNIT_INDEX" val="15"/>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5"/>
  <p:tag name="KSO_WM_UNIT_ID" val="diagram160136_6*m_i*1_5"/>
  <p:tag name="KSO_WM_UNIT_CLEAR" val="1"/>
  <p:tag name="KSO_WM_UNIT_LAYERLEVEL" val="1_1"/>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160136"/>
  <p:tag name="KSO_WM_UNIT_TYPE" val="m_h_f"/>
  <p:tag name="KSO_WM_UNIT_INDEX" val="1_3_1"/>
  <p:tag name="KSO_WM_UNIT_ID" val="diagram160136_6*m_h_f*1_3_1"/>
  <p:tag name="KSO_WM_UNIT_CLEAR" val="1"/>
  <p:tag name="KSO_WM_UNIT_LAYERLEVEL" val="1_1_1"/>
  <p:tag name="KSO_WM_UNIT_VALUE" val="11"/>
  <p:tag name="KSO_WM_UNIT_HIGHLIGHT" val="0"/>
  <p:tag name="KSO_WM_UNIT_COMPATIBLE" val="0"/>
  <p:tag name="KSO_WM_UNIT_PRESET_TEXT_INDEX" val="3"/>
  <p:tag name="KSO_WM_DIAGRAM_GROUP_CODE" val="m1-1"/>
  <p:tag name="KSO_WM_UNIT_PRESET_TEXT_LEN" val="17"/>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6"/>
  <p:tag name="KSO_WM_UNIT_ID" val="diagram160136_6*m_i*1_6"/>
  <p:tag name="KSO_WM_UNIT_CLEAR" val="1"/>
  <p:tag name="KSO_WM_UNIT_LAYERLEVEL" val="1_1"/>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9.xml><?xml version="1.0" encoding="utf-8"?>
<p:tagLst xmlns:p="http://schemas.openxmlformats.org/presentationml/2006/main">
  <p:tag name="KSO_WM_TAG_VERSION" val="1.0"/>
  <p:tag name="KSO_WM_BEAUTIFY_FLAG" val="#wm#"/>
  <p:tag name="KSO_WM_UNIT_TYPE" val="i"/>
  <p:tag name="KSO_WM_UNIT_ID" val="diagram160136_6*i*22"/>
  <p:tag name="KSO_WM_TEMPLATE_CATEGORY" val="diagram"/>
  <p:tag name="KSO_WM_TEMPLATE_INDEX" val="160136"/>
  <p:tag name="KSO_WM_UNIT_INDEX" val="22"/>
</p:tagLst>
</file>

<file path=ppt/tags/tag18.xml><?xml version="1.0" encoding="utf-8"?>
<p:tagLst xmlns:p="http://schemas.openxmlformats.org/presentationml/2006/main">
  <p:tag name="KSO_WM_TEMPLATE_CATEGORY" val="diagram"/>
  <p:tag name="KSO_WM_TEMPLATE_INDEX" val="20181220"/>
  <p:tag name="KSO_WM_UNIT_TYPE" val="r_i"/>
  <p:tag name="KSO_WM_UNIT_INDEX" val="1_14"/>
  <p:tag name="KSO_WM_UNIT_ID" val="diagram20181220_1*r_i*1_14"/>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5"/>
  <p:tag name="KSO_WM_UNIT_FILL_TYPE" val="1"/>
  <p:tag name="KSO_WM_UNIT_TEXT_FILL_FORE_SCHEMECOLOR_INDEX" val="13"/>
  <p:tag name="KSO_WM_UNIT_TEXT_FILL_TYPE" val="1"/>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7"/>
  <p:tag name="KSO_WM_UNIT_ID" val="diagram160136_6*m_i*1_7"/>
  <p:tag name="KSO_WM_UNIT_CLEAR" val="1"/>
  <p:tag name="KSO_WM_UNIT_LAYERLEVEL" val="1_1"/>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136"/>
  <p:tag name="KSO_WM_UNIT_TYPE" val="m_h_f"/>
  <p:tag name="KSO_WM_UNIT_INDEX" val="1_4_1"/>
  <p:tag name="KSO_WM_UNIT_ID" val="diagram160136_6*m_h_f*1_4_1"/>
  <p:tag name="KSO_WM_UNIT_CLEAR" val="1"/>
  <p:tag name="KSO_WM_UNIT_LAYERLEVEL" val="1_1_1"/>
  <p:tag name="KSO_WM_UNIT_VALUE" val="11"/>
  <p:tag name="KSO_WM_UNIT_HIGHLIGHT" val="0"/>
  <p:tag name="KSO_WM_UNIT_COMPATIBLE" val="0"/>
  <p:tag name="KSO_WM_UNIT_PRESET_TEXT_INDEX" val="3"/>
  <p:tag name="KSO_WM_DIAGRAM_GROUP_CODE" val="m1-1"/>
  <p:tag name="KSO_WM_UNIT_PRESET_TEXT_LEN" val="1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2.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8"/>
  <p:tag name="KSO_WM_UNIT_ID" val="diagram160136_6*m_i*1_8"/>
  <p:tag name="KSO_WM_UNIT_CLEAR" val="1"/>
  <p:tag name="KSO_WM_UNIT_LAYERLEVEL" val="1_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3.xml><?xml version="1.0" encoding="utf-8"?>
<p:tagLst xmlns:p="http://schemas.openxmlformats.org/presentationml/2006/main">
  <p:tag name="KSO_WM_TAG_VERSION" val="1.0"/>
  <p:tag name="KSO_WM_BEAUTIFY_FLAG" val="#wm#"/>
  <p:tag name="KSO_WM_UNIT_TYPE" val="i"/>
  <p:tag name="KSO_WM_UNIT_ID" val="diagram160136_6*i*29"/>
  <p:tag name="KSO_WM_TEMPLATE_CATEGORY" val="diagram"/>
  <p:tag name="KSO_WM_TEMPLATE_INDEX" val="160136"/>
  <p:tag name="KSO_WM_UNIT_INDEX" val="29"/>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9"/>
  <p:tag name="KSO_WM_UNIT_ID" val="diagram160136_6*m_i*1_9"/>
  <p:tag name="KSO_WM_UNIT_CLEAR" val="1"/>
  <p:tag name="KSO_WM_UNIT_LAYERLEVEL" val="1_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136"/>
  <p:tag name="KSO_WM_UNIT_TYPE" val="m_h_f"/>
  <p:tag name="KSO_WM_UNIT_INDEX" val="1_5_1"/>
  <p:tag name="KSO_WM_UNIT_ID" val="diagram160136_6*m_h_f*1_5_1"/>
  <p:tag name="KSO_WM_UNIT_CLEAR" val="1"/>
  <p:tag name="KSO_WM_UNIT_LAYERLEVEL" val="1_1_1"/>
  <p:tag name="KSO_WM_UNIT_VALUE" val="11"/>
  <p:tag name="KSO_WM_UNIT_HIGHLIGHT" val="0"/>
  <p:tag name="KSO_WM_UNIT_COMPATIBLE" val="0"/>
  <p:tag name="KSO_WM_UNIT_PRESET_TEXT_INDEX" val="3"/>
  <p:tag name="KSO_WM_DIAGRAM_GROUP_CODE" val="m1-1"/>
  <p:tag name="KSO_WM_UNIT_PRESET_TEXT_LEN" val="17"/>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160136"/>
  <p:tag name="KSO_WM_DIAGRAM_GROUP_CODE" val="m1-1"/>
  <p:tag name="KSO_WM_UNIT_TYPE" val="m_i"/>
  <p:tag name="KSO_WM_UNIT_INDEX" val="1_10"/>
  <p:tag name="KSO_WM_UNIT_ID" val="diagram160136_6*m_i*1_10"/>
  <p:tag name="KSO_WM_UNIT_CLEAR" val="1"/>
  <p:tag name="KSO_WM_UNIT_LAYERLEVEL" val="1_1"/>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87.xml><?xml version="1.0" encoding="utf-8"?>
<p:tagLst xmlns:p="http://schemas.openxmlformats.org/presentationml/2006/main">
  <p:tag name="KSO_WM_SLIDE_ITEM_CNT" val="6"/>
</p:tagLst>
</file>

<file path=ppt/tags/tag18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8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p="http://schemas.openxmlformats.org/presentationml/2006/main">
  <p:tag name="KSO_WM_TEMPLATE_CATEGORY" val="diagram"/>
  <p:tag name="KSO_WM_TEMPLATE_INDEX" val="20181220"/>
  <p:tag name="KSO_WM_UNIT_TYPE" val="r_i"/>
  <p:tag name="KSO_WM_UNIT_INDEX" val="1_15"/>
  <p:tag name="KSO_WM_UNIT_ID" val="diagram20181220_1*r_i*1_15"/>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190.xml><?xml version="1.0" encoding="utf-8"?>
<p:tagLst xmlns:p="http://schemas.openxmlformats.org/presentationml/2006/main">
  <p:tag name="HTML_SHAPEINFO" val="&lt;ThreeDShapeInfo&gt;&lt;uuid val=&quot;{F5830F82-491E-4682-97E1-675D658A1BEE}&quot;/&gt;&lt;isInvalidForFieldText val=&quot;0&quot;/&gt;&lt;Image&gt;&lt;filename val=&quot;C:\Users\Administrator\AppData\Local\Temp\CP88808408719Session\CPTrustFolder88808408719\PPTImport88809264774\data\asimages\{F5830F82-491E-4682-97E1-675D658A1BEE}_32.png&quot;/&gt;&lt;left val=&quot;320&quot;/&gt;&lt;top val=&quot;120&quot;/&gt;&lt;width val=&quot;86&quot;/&gt;&lt;height val=&quot;34&quot;/&gt;&lt;hasText val=&quot;1&quot;/&gt;&lt;/Image&gt;&lt;/ThreeDShapeInfo&gt;"/>
  <p:tag name="PRESENTER_SHAPETEXTINFO" val="&lt;ShapeTextInfo&gt;&lt;TableIndex row=&quot;-1&quot; col=&quot;-1&quot;&gt;&lt;linesCount val=&quot;1&quot;/&gt;&lt;lineCharCount val=&quot;4&quot;/&gt;&lt;/TableIndex&gt;&lt;/ShapeTextInfo&gt;"/>
</p:tagLst>
</file>

<file path=ppt/tags/tag19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4.xml><?xml version="1.0" encoding="utf-8"?>
<p:tagLst xmlns:p="http://schemas.openxmlformats.org/presentationml/2006/main">
  <p:tag name="HTML_SHAPEINFO" val="&lt;ThreeDShapeInfo&gt;&lt;uuid val=&quot;{BE631172-8C12-4F0F-9D91-CA85C9C74D87}&quot;/&gt;&lt;isInvalidForFieldText val=&quot;0&quot;/&gt;&lt;Image&gt;&lt;filename val=&quot;C:\Users\Administrator\AppData\Local\Temp\CP88808408719Session\CPTrustFolder88808408719\PPTImport88809264774\data\asimages\{BE631172-8C12-4F0F-9D91-CA85C9C74D87}_32.png&quot;/&gt;&lt;left val=&quot;604&quot;/&gt;&lt;top val=&quot;120&quot;/&gt;&lt;width val=&quot;124&quot;/&gt;&lt;height val=&quot;34&quot;/&gt;&lt;hasText val=&quot;1&quot;/&gt;&lt;/Image&gt;&lt;/ThreeDShapeInfo&gt;"/>
  <p:tag name="PRESENTER_SHAPETEXTINFO" val="&lt;ShapeTextInfo&gt;&lt;TableIndex row=&quot;-1&quot; col=&quot;-1&quot;&gt;&lt;linesCount val=&quot;1&quot;/&gt;&lt;lineCharCount val=&quot;5&quot;/&gt;&lt;/TableIndex&gt;&lt;/ShapeTextInfo&gt;"/>
</p:tagLst>
</file>

<file path=ppt/tags/tag19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99.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p="http://schemas.openxmlformats.org/presentationml/2006/main">
  <p:tag name="KSO_WM_UNIT_TABLE_BEAUTIFY" val="smartTable{bab548d5-95f4-4fd5-8190-4d592065ed35}"/>
  <p:tag name="TABLE_ENDDRAG_ORIGIN_RECT" val="792*151"/>
  <p:tag name="TABLE_ENDDRAG_RECT" val="95*161*792*151"/>
</p:tagLst>
</file>

<file path=ppt/tags/tag20.xml><?xml version="1.0" encoding="utf-8"?>
<p:tagLst xmlns:p="http://schemas.openxmlformats.org/presentationml/2006/main">
  <p:tag name="KSO_WM_TEMPLATE_CATEGORY" val="diagram"/>
  <p:tag name="KSO_WM_TEMPLATE_INDEX" val="20181220"/>
  <p:tag name="KSO_WM_UNIT_TYPE" val="r_i"/>
  <p:tag name="KSO_WM_UNIT_INDEX" val="1_16"/>
  <p:tag name="KSO_WM_UNIT_ID" val="diagram20181220_1*r_i*1_16"/>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6"/>
  <p:tag name="KSO_WM_UNIT_FILL_TYPE" val="1"/>
  <p:tag name="KSO_WM_UNIT_TEXT_FILL_FORE_SCHEMECOLOR_INDEX" val="13"/>
  <p:tag name="KSO_WM_UNIT_TEXT_FILL_TYPE" val="1"/>
</p:tagLst>
</file>

<file path=ppt/tags/tag20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0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0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03.xml><?xml version="1.0" encoding="utf-8"?>
<p:tagLst xmlns:p="http://schemas.openxmlformats.org/presentationml/2006/main">
  <p:tag name="PRESENTER_SHAPEINFO" val="&lt;ThreeDShapeInfo&gt;&lt;uuid val=&quot;{43C8AA5B-D082-4604-988D-A1A7ABF193C9}&quot;/&gt;&lt;isInvalidForFieldText val=&quot;0&quot;/&gt;&lt;Image&gt;&lt;filename val=&quot;C:\Users\Administrator\AppData\Local\Temp\CP88808408719Session\CPTrustFolder88808408719\PPTImport88809264774\data\asimages\{43C8AA5B-D082-4604-988D-A1A7ABF193C9}_32.png&quot;/&gt;&lt;left val=&quot;318&quot;/&gt;&lt;top val=&quot;286&quot;/&gt;&lt;width val=&quot;40&quot;/&gt;&lt;height val=&quot;90&quot;/&gt;&lt;hasText val=&quot;1&quot;/&gt;&lt;/Image&gt;&lt;/ThreeDShapeInfo&gt;"/>
  <p:tag name="PRESENTER_SHAPETEXTINFO" val="&lt;ShapeTextInfo&gt;&lt;TableIndex row=&quot;-1&quot; col=&quot;-1&quot;&gt;&lt;linesCount val=&quot;1&quot;/&gt;&lt;lineCharCount val=&quot;4&quot;/&gt;&lt;/TableIndex&gt;&lt;/ShapeTextInfo&gt;"/>
</p:tagLst>
</file>

<file path=ppt/tags/tag204.xml><?xml version="1.0" encoding="utf-8"?>
<p:tagLst xmlns:p="http://schemas.openxmlformats.org/presentationml/2006/main">
  <p:tag name="PRESENTER_SHAPEINFO" val="&lt;ThreeDShapeInfo&gt;&lt;uuid val=&quot;{3F6FB2EF-480F-48A3-8B4A-143475998408}&quot;/&gt;&lt;isInvalidForFieldText val=&quot;0&quot;/&gt;&lt;Image&gt;&lt;filename val=&quot;C:\Users\Administrator\AppData\Local\Temp\CP88808408719Session\CPTrustFolder88808408719\PPTImport88809264774\data\asimages\{3F6FB2EF-480F-48A3-8B4A-143475998408}_32.png&quot;/&gt;&lt;left val=&quot;651&quot;/&gt;&lt;top val=&quot;286&quot;/&gt;&lt;width val=&quot;40&quot;/&gt;&lt;height val=&quot;85&quot;/&gt;&lt;hasText val=&quot;1&quot;/&gt;&lt;/Image&gt;&lt;/ThreeDShapeInfo&gt;"/>
  <p:tag name="PRESENTER_SHAPETEXTINFO" val="&lt;ShapeTextInfo&gt;&lt;TableIndex row=&quot;-1&quot; col=&quot;-1&quot;&gt;&lt;linesCount val=&quot;1&quot;/&gt;&lt;lineCharCount val=&quot;4&quot;/&gt;&lt;/TableIndex&gt;&lt;/ShapeTextInfo&gt;"/>
</p:tagLst>
</file>

<file path=ppt/tags/tag20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06.xml><?xml version="1.0" encoding="utf-8"?>
<p:tagLst xmlns:p="http://schemas.openxmlformats.org/presentationml/2006/main">
  <p:tag name="HTML_SHAPEINFO" val="&lt;ThreeDShapeInfo&gt;&lt;uuid val=&quot;{F5830F82-491E-4682-97E1-675D658A1BEE}&quot;/&gt;&lt;isInvalidForFieldText val=&quot;0&quot;/&gt;&lt;Image&gt;&lt;filename val=&quot;C:\Users\Administrator\AppData\Local\Temp\CP88808408719Session\CPTrustFolder88808408719\PPTImport88809264774\data\asimages\{F5830F82-491E-4682-97E1-675D658A1BEE}_32.png&quot;/&gt;&lt;left val=&quot;320&quot;/&gt;&lt;top val=&quot;120&quot;/&gt;&lt;width val=&quot;86&quot;/&gt;&lt;height val=&quot;34&quot;/&gt;&lt;hasText val=&quot;1&quot;/&gt;&lt;/Image&gt;&lt;/ThreeDShapeInfo&gt;"/>
  <p:tag name="PRESENTER_SHAPETEXTINFO" val="&lt;ShapeTextInfo&gt;&lt;TableIndex row=&quot;-1&quot; col=&quot;-1&quot;&gt;&lt;linesCount val=&quot;1&quot;/&gt;&lt;lineCharCount val=&quot;4&quot;/&gt;&lt;/TableIndex&gt;&lt;/ShapeTextInfo&gt;"/>
</p:tagLst>
</file>

<file path=ppt/tags/tag207.xml><?xml version="1.0" encoding="utf-8"?>
<p:tagLst xmlns:p="http://schemas.openxmlformats.org/presentationml/2006/main">
  <p:tag name="HTML_SHAPEINFO" val="&lt;ThreeDShapeInfo&gt;&lt;uuid val=&quot;{BE631172-8C12-4F0F-9D91-CA85C9C74D87}&quot;/&gt;&lt;isInvalidForFieldText val=&quot;0&quot;/&gt;&lt;Image&gt;&lt;filename val=&quot;C:\Users\Administrator\AppData\Local\Temp\CP88808408719Session\CPTrustFolder88808408719\PPTImport88809264774\data\asimages\{BE631172-8C12-4F0F-9D91-CA85C9C74D87}_32.png&quot;/&gt;&lt;left val=&quot;604&quot;/&gt;&lt;top val=&quot;120&quot;/&gt;&lt;width val=&quot;124&quot;/&gt;&lt;height val=&quot;34&quot;/&gt;&lt;hasText val=&quot;1&quot;/&gt;&lt;/Image&gt;&lt;/ThreeDShapeInfo&gt;"/>
  <p:tag name="PRESENTER_SHAPETEXTINFO" val="&lt;ShapeTextInfo&gt;&lt;TableIndex row=&quot;-1&quot; col=&quot;-1&quot;&gt;&lt;linesCount val=&quot;1&quot;/&gt;&lt;lineCharCount val=&quot;5&quot;/&gt;&lt;/TableIndex&gt;&lt;/ShapeTextInfo&gt;"/>
</p:tagLst>
</file>

<file path=ppt/tags/tag208.xml><?xml version="1.0" encoding="utf-8"?>
<p:tagLst xmlns:p="http://schemas.openxmlformats.org/presentationml/2006/main">
  <p:tag name="HTML_SHAPEINFO" val="&lt;ThreeDShapeInfo&gt;&lt;uuid val=&quot;{BE631172-8C12-4F0F-9D91-CA85C9C74D87}&quot;/&gt;&lt;isInvalidForFieldText val=&quot;0&quot;/&gt;&lt;Image&gt;&lt;filename val=&quot;C:\Users\Administrator\AppData\Local\Temp\CP88808408719Session\CPTrustFolder88808408719\PPTImport88809264774\data\asimages\{BE631172-8C12-4F0F-9D91-CA85C9C74D87}_32.png&quot;/&gt;&lt;left val=&quot;604&quot;/&gt;&lt;top val=&quot;120&quot;/&gt;&lt;width val=&quot;124&quot;/&gt;&lt;height val=&quot;34&quot;/&gt;&lt;hasText val=&quot;1&quot;/&gt;&lt;/Image&gt;&lt;/ThreeDShapeInfo&gt;"/>
  <p:tag name="PRESENTER_SHAPETEXTINFO" val="&lt;ShapeTextInfo&gt;&lt;TableIndex row=&quot;-1&quot; col=&quot;-1&quot;&gt;&lt;linesCount val=&quot;1&quot;/&gt;&lt;lineCharCount val=&quot;5&quot;/&gt;&lt;/TableIndex&gt;&lt;/ShapeTextInfo&gt;"/>
</p:tagLst>
</file>

<file path=ppt/tags/tag209.xml><?xml version="1.0" encoding="utf-8"?>
<p:tagLst xmlns:p="http://schemas.openxmlformats.org/presentationml/2006/main">
  <p:tag name="HTML_SHAPEINFO" val="&lt;ThreeDShapeInfo&gt;&lt;uuid val=&quot;{F2748538-3237-4615-B4CF-F76FDBACFF72}&quot;/&gt;&lt;isInvalidForFieldText val=&quot;0&quot;/&gt;&lt;Image&gt;&lt;filename val=&quot;C:\Users\Administrator\AppData\Local\Temp\CP88808408719Session\CPTrustFolder88808408719\PPTImport88809264774\data\asimages\{F2748538-3237-4615-B4CF-F76FDBACFF72}_32.png&quot;/&gt;&lt;left val=&quot;796&quot;/&gt;&lt;top val=&quot;398&quot;/&gt;&lt;width val=&quot;136&quot;/&gt;&lt;height val=&quot;34&quot;/&gt;&lt;hasText val=&quot;1&quot;/&gt;&lt;/Image&gt;&lt;/ThreeDShapeInfo&gt;"/>
  <p:tag name="PRESENTER_SHAPETEXTINFO" val="&lt;ShapeTextInfo&gt;&lt;TableIndex row=&quot;-1&quot; col=&quot;-1&quot;&gt;&lt;linesCount val=&quot;1&quot;/&gt;&lt;lineCharCount val=&quot;4&quot;/&gt;&lt;/TableIndex&gt;&lt;/ShapeTextInfo&gt;"/>
</p:tagLst>
</file>

<file path=ppt/tags/tag21.xml><?xml version="1.0" encoding="utf-8"?>
<p:tagLst xmlns:p="http://schemas.openxmlformats.org/presentationml/2006/main">
  <p:tag name="KSO_WM_TEMPLATE_CATEGORY" val="diagram"/>
  <p:tag name="KSO_WM_TEMPLATE_INDEX" val="20181220"/>
  <p:tag name="KSO_WM_UNIT_TYPE" val="r_i"/>
  <p:tag name="KSO_WM_UNIT_INDEX" val="1_17"/>
  <p:tag name="KSO_WM_UNIT_ID" val="diagram20181220_1*r_i*1_17"/>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210.xml><?xml version="1.0" encoding="utf-8"?>
<p:tagLst xmlns:p="http://schemas.openxmlformats.org/presentationml/2006/main">
  <p:tag name="HTML_SHAPEINFO" val="&lt;ThreeDShapeInfo&gt;&lt;uuid val=&quot;{4F19E1E0-915A-45DF-8395-01FB76729F04}&quot;/&gt;&lt;isInvalidForFieldText val=&quot;0&quot;/&gt;&lt;Image&gt;&lt;filename val=&quot;C:\Users\Administrator\AppData\Local\Temp\CP88808408719Session\CPTrustFolder88808408719\PPTImport88809264774\data\asimages\{4F19E1E0-915A-45DF-8395-01FB76729F04}_32.png&quot;/&gt;&lt;left val=&quot;28&quot;/&gt;&lt;top val=&quot;152&quot;/&gt;&lt;width val=&quot;122&quot;/&gt;&lt;height val=&quot;34&quot;/&gt;&lt;hasText val=&quot;1&quot;/&gt;&lt;/Image&gt;&lt;/ThreeDShapeInfo&gt;"/>
  <p:tag name="PRESENTER_SHAPETEXTINFO" val="&lt;ShapeTextInfo&gt;&lt;TableIndex row=&quot;-1&quot; col=&quot;-1&quot;&gt;&lt;linesCount val=&quot;1&quot;/&gt;&lt;lineCharCount val=&quot;6&quot;/&gt;&lt;/TableIndex&gt;&lt;/ShapeTextInfo&gt;"/>
</p:tagLst>
</file>

<file path=ppt/tags/tag21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12.xml><?xml version="1.0" encoding="utf-8"?>
<p:tagLst xmlns:p="http://schemas.openxmlformats.org/presentationml/2006/main">
  <p:tag name="HTML_SHAPEINFO" val="&lt;ThreeDShapeInfo&gt;&lt;uuid val=&quot;{4F19E1E0-915A-45DF-8395-01FB76729F04}&quot;/&gt;&lt;isInvalidForFieldText val=&quot;0&quot;/&gt;&lt;Image&gt;&lt;filename val=&quot;C:\Users\Administrator\AppData\Local\Temp\CP88808408719Session\CPTrustFolder88808408719\PPTImport88809264774\data\asimages\{4F19E1E0-915A-45DF-8395-01FB76729F04}_32.png&quot;/&gt;&lt;left val=&quot;28&quot;/&gt;&lt;top val=&quot;152&quot;/&gt;&lt;width val=&quot;122&quot;/&gt;&lt;height val=&quot;34&quot;/&gt;&lt;hasText val=&quot;1&quot;/&gt;&lt;/Image&gt;&lt;/ThreeDShapeInfo&gt;"/>
  <p:tag name="PRESENTER_SHAPETEXTINFO" val="&lt;ShapeTextInfo&gt;&lt;TableIndex row=&quot;-1&quot; col=&quot;-1&quot;&gt;&lt;linesCount val=&quot;1&quot;/&gt;&lt;lineCharCount val=&quot;6&quot;/&gt;&lt;/TableIndex&gt;&lt;/ShapeTextInfo&gt;"/>
</p:tagLst>
</file>

<file path=ppt/tags/tag213.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14.xml><?xml version="1.0" encoding="utf-8"?>
<p:tagLst xmlns:p="http://schemas.openxmlformats.org/presentationml/2006/main">
  <p:tag name="HTML_SHAPEINFO" val="&lt;ThreeDShapeInfo&gt;&lt;uuid val=&quot;{F5830F82-491E-4682-97E1-675D658A1BEE}&quot;/&gt;&lt;isInvalidForFieldText val=&quot;0&quot;/&gt;&lt;Image&gt;&lt;filename val=&quot;C:\Users\Administrator\AppData\Local\Temp\CP88808408719Session\CPTrustFolder88808408719\PPTImport88809264774\data\asimages\{F5830F82-491E-4682-97E1-675D658A1BEE}_32.png&quot;/&gt;&lt;left val=&quot;320&quot;/&gt;&lt;top val=&quot;120&quot;/&gt;&lt;width val=&quot;86&quot;/&gt;&lt;height val=&quot;34&quot;/&gt;&lt;hasText val=&quot;1&quot;/&gt;&lt;/Image&gt;&lt;/ThreeDShapeInfo&gt;"/>
  <p:tag name="PRESENTER_SHAPETEXTINFO" val="&lt;ShapeTextInfo&gt;&lt;TableIndex row=&quot;-1&quot; col=&quot;-1&quot;&gt;&lt;linesCount val=&quot;1&quot;/&gt;&lt;lineCharCount val=&quot;4&quot;/&gt;&lt;/TableIndex&gt;&lt;/ShapeTextInfo&gt;"/>
</p:tagLst>
</file>

<file path=ppt/tags/tag215.xml><?xml version="1.0" encoding="utf-8"?>
<p:tagLst xmlns:p="http://schemas.openxmlformats.org/presentationml/2006/main">
  <p:tag name="HTML_SHAPEINFO" val="&lt;ThreeDShapeInfo&gt;&lt;uuid val=&quot;{BE631172-8C12-4F0F-9D91-CA85C9C74D87}&quot;/&gt;&lt;isInvalidForFieldText val=&quot;0&quot;/&gt;&lt;Image&gt;&lt;filename val=&quot;C:\Users\Administrator\AppData\Local\Temp\CP88808408719Session\CPTrustFolder88808408719\PPTImport88809264774\data\asimages\{BE631172-8C12-4F0F-9D91-CA85C9C74D87}_32.png&quot;/&gt;&lt;left val=&quot;604&quot;/&gt;&lt;top val=&quot;120&quot;/&gt;&lt;width val=&quot;124&quot;/&gt;&lt;height val=&quot;34&quot;/&gt;&lt;hasText val=&quot;1&quot;/&gt;&lt;/Image&gt;&lt;/ThreeDShapeInfo&gt;"/>
  <p:tag name="PRESENTER_SHAPETEXTINFO" val="&lt;ShapeTextInfo&gt;&lt;TableIndex row=&quot;-1&quot; col=&quot;-1&quot;&gt;&lt;linesCount val=&quot;1&quot;/&gt;&lt;lineCharCount val=&quot;5&quot;/&gt;&lt;/TableIndex&gt;&lt;/ShapeTextInfo&gt;"/>
</p:tagLst>
</file>

<file path=ppt/tags/tag21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17.xml><?xml version="1.0" encoding="utf-8"?>
<p:tagLst xmlns:p="http://schemas.openxmlformats.org/presentationml/2006/main">
  <p:tag name="HTML_SHAPEINFO" val="&lt;ThreeDShapeInfo&gt;&lt;uuid val=&quot;{4F19E1E0-915A-45DF-8395-01FB76729F04}&quot;/&gt;&lt;isInvalidForFieldText val=&quot;0&quot;/&gt;&lt;Image&gt;&lt;filename val=&quot;C:\Users\Administrator\AppData\Local\Temp\CP88808408719Session\CPTrustFolder88808408719\PPTImport88809264774\data\asimages\{4F19E1E0-915A-45DF-8395-01FB76729F04}_32.png&quot;/&gt;&lt;left val=&quot;28&quot;/&gt;&lt;top val=&quot;152&quot;/&gt;&lt;width val=&quot;122&quot;/&gt;&lt;height val=&quot;34&quot;/&gt;&lt;hasText val=&quot;1&quot;/&gt;&lt;/Image&gt;&lt;/ThreeDShapeInfo&gt;"/>
  <p:tag name="PRESENTER_SHAPETEXTINFO" val="&lt;ShapeTextInfo&gt;&lt;TableIndex row=&quot;-1&quot; col=&quot;-1&quot;&gt;&lt;linesCount val=&quot;1&quot;/&gt;&lt;lineCharCount val=&quot;6&quot;/&gt;&lt;/TableIndex&gt;&lt;/ShapeTextInfo&gt;"/>
</p:tagLst>
</file>

<file path=ppt/tags/tag218.xml><?xml version="1.0" encoding="utf-8"?>
<p:tagLst xmlns:p="http://schemas.openxmlformats.org/presentationml/2006/main">
  <p:tag name="KSO_WPP_MARK_KEY" val="c8b1bae0-7311-47df-b1f0-5580941cc4bd"/>
  <p:tag name="COMMONDATA" val="eyJoZGlkIjoiYzUyOWU5NTc3MWJkOWY5OGFhZDcxMDYzOGY1NzRlZmUifQ=="/>
  <p:tag name="resource_record_key" val="{&quot;70&quot;:[3325359,3321640]}"/>
</p:tagLst>
</file>

<file path=ppt/tags/tag22.xml><?xml version="1.0" encoding="utf-8"?>
<p:tagLst xmlns:p="http://schemas.openxmlformats.org/presentationml/2006/main">
  <p:tag name="KSO_WM_TEMPLATE_CATEGORY" val="diagram"/>
  <p:tag name="KSO_WM_TEMPLATE_INDEX" val="20181220"/>
  <p:tag name="KSO_WM_UNIT_TYPE" val="r_i"/>
  <p:tag name="KSO_WM_UNIT_INDEX" val="1_18"/>
  <p:tag name="KSO_WM_UNIT_ID" val="diagram20181220_1*r_i*1_18"/>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5"/>
  <p:tag name="KSO_WM_UNIT_FILL_TYPE" val="1"/>
  <p:tag name="KSO_WM_UNIT_TEXT_FILL_FORE_SCHEMECOLOR_INDEX" val="13"/>
  <p:tag name="KSO_WM_UNIT_TEXT_FILL_TYPE" val="1"/>
</p:tagLst>
</file>

<file path=ppt/tags/tag23.xml><?xml version="1.0" encoding="utf-8"?>
<p:tagLst xmlns:p="http://schemas.openxmlformats.org/presentationml/2006/main">
  <p:tag name="KSO_WM_TEMPLATE_CATEGORY" val="diagram"/>
  <p:tag name="KSO_WM_TEMPLATE_INDEX" val="20181220"/>
  <p:tag name="KSO_WM_UNIT_TYPE" val="r_i"/>
  <p:tag name="KSO_WM_UNIT_INDEX" val="1_19"/>
  <p:tag name="KSO_WM_UNIT_ID" val="diagram20181220_1*r_i*1_19"/>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24.xml><?xml version="1.0" encoding="utf-8"?>
<p:tagLst xmlns:p="http://schemas.openxmlformats.org/presentationml/2006/main">
  <p:tag name="KSO_WM_TEMPLATE_CATEGORY" val="diagram"/>
  <p:tag name="KSO_WM_TEMPLATE_INDEX" val="20181220"/>
  <p:tag name="KSO_WM_UNIT_TYPE" val="r_i"/>
  <p:tag name="KSO_WM_UNIT_INDEX" val="1_20"/>
  <p:tag name="KSO_WM_UNIT_ID" val="diagram20181220_1*r_i*1_20"/>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25.xml><?xml version="1.0" encoding="utf-8"?>
<p:tagLst xmlns:p="http://schemas.openxmlformats.org/presentationml/2006/main">
  <p:tag name="KSO_WM_TEMPLATE_CATEGORY" val="diagram"/>
  <p:tag name="KSO_WM_TEMPLATE_INDEX" val="20181220"/>
  <p:tag name="KSO_WM_UNIT_TYPE" val="r_i"/>
  <p:tag name="KSO_WM_UNIT_INDEX" val="1_21"/>
  <p:tag name="KSO_WM_UNIT_ID" val="diagram20181220_1*r_i*1_2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26.xml><?xml version="1.0" encoding="utf-8"?>
<p:tagLst xmlns:p="http://schemas.openxmlformats.org/presentationml/2006/main">
  <p:tag name="KSO_WM_TEMPLATE_CATEGORY" val="diagram"/>
  <p:tag name="KSO_WM_TEMPLATE_INDEX" val="20181220"/>
  <p:tag name="KSO_WM_UNIT_TYPE" val="r_i"/>
  <p:tag name="KSO_WM_UNIT_INDEX" val="1_22"/>
  <p:tag name="KSO_WM_UNIT_ID" val="diagram20181220_1*r_i*1_22"/>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27.xml><?xml version="1.0" encoding="utf-8"?>
<p:tagLst xmlns:p="http://schemas.openxmlformats.org/presentationml/2006/main">
  <p:tag name="KSO_WM_TEMPLATE_CATEGORY" val="diagram"/>
  <p:tag name="KSO_WM_TEMPLATE_INDEX" val="20181220"/>
  <p:tag name="KSO_WM_UNIT_TYPE" val="r_i"/>
  <p:tag name="KSO_WM_UNIT_INDEX" val="1_23"/>
  <p:tag name="KSO_WM_UNIT_ID" val="diagram20181220_1*r_i*1_23"/>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28.xml><?xml version="1.0" encoding="utf-8"?>
<p:tagLst xmlns:p="http://schemas.openxmlformats.org/presentationml/2006/main">
  <p:tag name="KSO_WM_TEMPLATE_CATEGORY" val="diagram"/>
  <p:tag name="KSO_WM_TEMPLATE_INDEX" val="20181220"/>
  <p:tag name="KSO_WM_UNIT_TYPE" val="r_i"/>
  <p:tag name="KSO_WM_UNIT_INDEX" val="1_24"/>
  <p:tag name="KSO_WM_UNIT_ID" val="diagram20181220_1*r_i*1_24"/>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29.xml><?xml version="1.0" encoding="utf-8"?>
<p:tagLst xmlns:p="http://schemas.openxmlformats.org/presentationml/2006/main">
  <p:tag name="KSO_WM_TEMPLATE_CATEGORY" val="diagram"/>
  <p:tag name="KSO_WM_TEMPLATE_INDEX" val="20181220"/>
  <p:tag name="KSO_WM_UNIT_TYPE" val="r_i"/>
  <p:tag name="KSO_WM_UNIT_INDEX" val="1_25"/>
  <p:tag name="KSO_WM_UNIT_ID" val="diagram20181220_1*r_i*1_25"/>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UNIT_TABLE_BEAUTIFY" val="smartTable{a1bf17ac-f4cd-44f6-9c74-c34ba264d70b}"/>
  <p:tag name="TABLE_ENDDRAG_ORIGIN_RECT" val="453*140"/>
  <p:tag name="TABLE_ENDDRAG_RECT" val="433*355*453*140"/>
</p:tagLst>
</file>

<file path=ppt/tags/tag30.xml><?xml version="1.0" encoding="utf-8"?>
<p:tagLst xmlns:p="http://schemas.openxmlformats.org/presentationml/2006/main">
  <p:tag name="KSO_WM_TEMPLATE_CATEGORY" val="diagram"/>
  <p:tag name="KSO_WM_TEMPLATE_INDEX" val="20181220"/>
  <p:tag name="KSO_WM_UNIT_TYPE" val="r_i"/>
  <p:tag name="KSO_WM_UNIT_INDEX" val="1_26"/>
  <p:tag name="KSO_WM_UNIT_ID" val="diagram20181220_1*r_i*1_26"/>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31.xml><?xml version="1.0" encoding="utf-8"?>
<p:tagLst xmlns:p="http://schemas.openxmlformats.org/presentationml/2006/main">
  <p:tag name="KSO_WM_TEMPLATE_CATEGORY" val="diagram"/>
  <p:tag name="KSO_WM_TEMPLATE_INDEX" val="20181220"/>
  <p:tag name="KSO_WM_UNIT_TYPE" val="r_i"/>
  <p:tag name="KSO_WM_UNIT_INDEX" val="1_27"/>
  <p:tag name="KSO_WM_UNIT_ID" val="diagram20181220_1*r_i*1_27"/>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32.xml><?xml version="1.0" encoding="utf-8"?>
<p:tagLst xmlns:p="http://schemas.openxmlformats.org/presentationml/2006/main">
  <p:tag name="KSO_WM_TEMPLATE_CATEGORY" val="diagram"/>
  <p:tag name="KSO_WM_TEMPLATE_INDEX" val="20181220"/>
  <p:tag name="KSO_WM_UNIT_TYPE" val="r_i"/>
  <p:tag name="KSO_WM_UNIT_INDEX" val="1_28"/>
  <p:tag name="KSO_WM_UNIT_ID" val="diagram20181220_1*r_i*1_28"/>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33.xml><?xml version="1.0" encoding="utf-8"?>
<p:tagLst xmlns:p="http://schemas.openxmlformats.org/presentationml/2006/main">
  <p:tag name="KSO_WM_TEMPLATE_CATEGORY" val="diagram"/>
  <p:tag name="KSO_WM_TEMPLATE_INDEX" val="20181220"/>
  <p:tag name="KSO_WM_UNIT_TYPE" val="r_i"/>
  <p:tag name="KSO_WM_UNIT_INDEX" val="1_29"/>
  <p:tag name="KSO_WM_UNIT_ID" val="diagram20181220_1*r_i*1_29"/>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8"/>
  <p:tag name="KSO_WM_UNIT_FILL_TYPE" val="1"/>
  <p:tag name="KSO_WM_UNIT_TEXT_FILL_FORE_SCHEMECOLOR_INDEX" val="13"/>
  <p:tag name="KSO_WM_UNIT_TEXT_FILL_TYPE" val="1"/>
</p:tagLst>
</file>

<file path=ppt/tags/tag34.xml><?xml version="1.0" encoding="utf-8"?>
<p:tagLst xmlns:p="http://schemas.openxmlformats.org/presentationml/2006/main">
  <p:tag name="KSO_WM_TEMPLATE_CATEGORY" val="diagram"/>
  <p:tag name="KSO_WM_TEMPLATE_INDEX" val="20181220"/>
  <p:tag name="KSO_WM_UNIT_TYPE" val="r_i"/>
  <p:tag name="KSO_WM_UNIT_INDEX" val="1_30"/>
  <p:tag name="KSO_WM_UNIT_ID" val="diagram20181220_1*r_i*1_30"/>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35.xml><?xml version="1.0" encoding="utf-8"?>
<p:tagLst xmlns:p="http://schemas.openxmlformats.org/presentationml/2006/main">
  <p:tag name="KSO_WM_TEMPLATE_CATEGORY" val="diagram"/>
  <p:tag name="KSO_WM_TEMPLATE_INDEX" val="20181220"/>
  <p:tag name="KSO_WM_UNIT_TYPE" val="r_i"/>
  <p:tag name="KSO_WM_UNIT_INDEX" val="1_31"/>
  <p:tag name="KSO_WM_UNIT_ID" val="diagram20181220_1*r_i*1_3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36.xml><?xml version="1.0" encoding="utf-8"?>
<p:tagLst xmlns:p="http://schemas.openxmlformats.org/presentationml/2006/main">
  <p:tag name="KSO_WM_TEMPLATE_CATEGORY" val="diagram"/>
  <p:tag name="KSO_WM_TEMPLATE_INDEX" val="20181220"/>
  <p:tag name="KSO_WM_UNIT_TYPE" val="r_i"/>
  <p:tag name="KSO_WM_UNIT_INDEX" val="1_32"/>
  <p:tag name="KSO_WM_UNIT_ID" val="diagram20181220_1*r_i*1_32"/>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37.xml><?xml version="1.0" encoding="utf-8"?>
<p:tagLst xmlns:p="http://schemas.openxmlformats.org/presentationml/2006/main">
  <p:tag name="KSO_WM_TEMPLATE_CATEGORY" val="diagram"/>
  <p:tag name="KSO_WM_TEMPLATE_INDEX" val="20181220"/>
  <p:tag name="KSO_WM_UNIT_TYPE" val="r_i"/>
  <p:tag name="KSO_WM_UNIT_INDEX" val="1_33"/>
  <p:tag name="KSO_WM_UNIT_ID" val="diagram20181220_1*r_i*1_33"/>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38.xml><?xml version="1.0" encoding="utf-8"?>
<p:tagLst xmlns:p="http://schemas.openxmlformats.org/presentationml/2006/main">
  <p:tag name="KSO_WM_TEMPLATE_CATEGORY" val="diagram"/>
  <p:tag name="KSO_WM_TEMPLATE_INDEX" val="20181220"/>
  <p:tag name="KSO_WM_UNIT_TYPE" val="r_i"/>
  <p:tag name="KSO_WM_UNIT_INDEX" val="1_34"/>
  <p:tag name="KSO_WM_UNIT_ID" val="diagram20181220_1*r_i*1_34"/>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39.xml><?xml version="1.0" encoding="utf-8"?>
<p:tagLst xmlns:p="http://schemas.openxmlformats.org/presentationml/2006/main">
  <p:tag name="KSO_WM_TEMPLATE_CATEGORY" val="diagram"/>
  <p:tag name="KSO_WM_TEMPLATE_INDEX" val="20181220"/>
  <p:tag name="KSO_WM_UNIT_TYPE" val="r_i"/>
  <p:tag name="KSO_WM_UNIT_INDEX" val="1_35"/>
  <p:tag name="KSO_WM_UNIT_ID" val="diagram20181220_1*r_i*1_35"/>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TEMPLATE_CATEGORY" val="diagram"/>
  <p:tag name="KSO_WM_TEMPLATE_INDEX" val="160556"/>
  <p:tag name="KSO_WM_UNIT_TYPE" val="n_h_f"/>
  <p:tag name="KSO_WM_UNIT_INDEX" val="1_2_1"/>
  <p:tag name="KSO_WM_UNIT_ID" val="259*n_h_f*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n1-1"/>
  <p:tag name="KSO_WM_UNIT_PRESET_TEXT" val="SED DO EIUSMOD TEMPOR INCIDIDUNT"/>
  <p:tag name="KSO_WM_UNIT_TEXT_FILL_FORE_SCHEMECOLOR_INDEX" val="13"/>
  <p:tag name="KSO_WM_UNIT_TEXT_FILL_TYPE" val="1"/>
</p:tagLst>
</file>

<file path=ppt/tags/tag40.xml><?xml version="1.0" encoding="utf-8"?>
<p:tagLst xmlns:p="http://schemas.openxmlformats.org/presentationml/2006/main">
  <p:tag name="KSO_WM_TEMPLATE_CATEGORY" val="diagram"/>
  <p:tag name="KSO_WM_TEMPLATE_INDEX" val="20181220"/>
  <p:tag name="KSO_WM_UNIT_TYPE" val="r_i"/>
  <p:tag name="KSO_WM_UNIT_INDEX" val="1_36"/>
  <p:tag name="KSO_WM_UNIT_ID" val="diagram20181220_1*r_i*1_36"/>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41.xml><?xml version="1.0" encoding="utf-8"?>
<p:tagLst xmlns:p="http://schemas.openxmlformats.org/presentationml/2006/main">
  <p:tag name="KSO_WM_TEMPLATE_CATEGORY" val="diagram"/>
  <p:tag name="KSO_WM_TEMPLATE_INDEX" val="20181220"/>
  <p:tag name="KSO_WM_UNIT_TYPE" val="r_i"/>
  <p:tag name="KSO_WM_UNIT_INDEX" val="1_37"/>
  <p:tag name="KSO_WM_UNIT_ID" val="diagram20181220_1*r_i*1_37"/>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6"/>
  <p:tag name="KSO_WM_UNIT_FILL_TYPE" val="1"/>
  <p:tag name="KSO_WM_UNIT_TEXT_FILL_FORE_SCHEMECOLOR_INDEX" val="13"/>
  <p:tag name="KSO_WM_UNIT_TEXT_FILL_TYPE" val="1"/>
</p:tagLst>
</file>

<file path=ppt/tags/tag42.xml><?xml version="1.0" encoding="utf-8"?>
<p:tagLst xmlns:p="http://schemas.openxmlformats.org/presentationml/2006/main">
  <p:tag name="KSO_WM_TEMPLATE_CATEGORY" val="diagram"/>
  <p:tag name="KSO_WM_TEMPLATE_INDEX" val="20181220"/>
  <p:tag name="KSO_WM_UNIT_TYPE" val="r_i"/>
  <p:tag name="KSO_WM_UNIT_INDEX" val="1_38"/>
  <p:tag name="KSO_WM_UNIT_ID" val="diagram20181220_1*r_i*1_38"/>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43.xml><?xml version="1.0" encoding="utf-8"?>
<p:tagLst xmlns:p="http://schemas.openxmlformats.org/presentationml/2006/main">
  <p:tag name="KSO_WM_TEMPLATE_CATEGORY" val="diagram"/>
  <p:tag name="KSO_WM_TEMPLATE_INDEX" val="20181220"/>
  <p:tag name="KSO_WM_UNIT_TYPE" val="r_i"/>
  <p:tag name="KSO_WM_UNIT_INDEX" val="1_39"/>
  <p:tag name="KSO_WM_UNIT_ID" val="diagram20181220_1*r_i*1_39"/>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44.xml><?xml version="1.0" encoding="utf-8"?>
<p:tagLst xmlns:p="http://schemas.openxmlformats.org/presentationml/2006/main">
  <p:tag name="KSO_WM_TEMPLATE_CATEGORY" val="diagram"/>
  <p:tag name="KSO_WM_TEMPLATE_INDEX" val="20181220"/>
  <p:tag name="KSO_WM_UNIT_TYPE" val="r_i"/>
  <p:tag name="KSO_WM_UNIT_INDEX" val="1_40"/>
  <p:tag name="KSO_WM_UNIT_ID" val="diagram20181220_1*r_i*1_40"/>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45.xml><?xml version="1.0" encoding="utf-8"?>
<p:tagLst xmlns:p="http://schemas.openxmlformats.org/presentationml/2006/main">
  <p:tag name="KSO_WM_TEMPLATE_CATEGORY" val="diagram"/>
  <p:tag name="KSO_WM_TEMPLATE_INDEX" val="20181220"/>
  <p:tag name="KSO_WM_UNIT_TYPE" val="r_i"/>
  <p:tag name="KSO_WM_UNIT_INDEX" val="1_41"/>
  <p:tag name="KSO_WM_UNIT_ID" val="diagram20181220_1*r_i*1_4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46.xml><?xml version="1.0" encoding="utf-8"?>
<p:tagLst xmlns:p="http://schemas.openxmlformats.org/presentationml/2006/main">
  <p:tag name="KSO_WM_TEMPLATE_CATEGORY" val="diagram"/>
  <p:tag name="KSO_WM_TEMPLATE_INDEX" val="20181220"/>
  <p:tag name="KSO_WM_UNIT_TYPE" val="r_i"/>
  <p:tag name="KSO_WM_UNIT_INDEX" val="1_42"/>
  <p:tag name="KSO_WM_UNIT_ID" val="diagram20181220_1*r_i*1_42"/>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47.xml><?xml version="1.0" encoding="utf-8"?>
<p:tagLst xmlns:p="http://schemas.openxmlformats.org/presentationml/2006/main">
  <p:tag name="KSO_WM_TEMPLATE_CATEGORY" val="diagram"/>
  <p:tag name="KSO_WM_TEMPLATE_INDEX" val="20181220"/>
  <p:tag name="KSO_WM_UNIT_TYPE" val="r_i"/>
  <p:tag name="KSO_WM_UNIT_INDEX" val="1_43"/>
  <p:tag name="KSO_WM_UNIT_ID" val="diagram20181220_1*r_i*1_43"/>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8"/>
  <p:tag name="KSO_WM_UNIT_FILL_TYPE" val="1"/>
  <p:tag name="KSO_WM_UNIT_TEXT_FILL_FORE_SCHEMECOLOR_INDEX" val="13"/>
  <p:tag name="KSO_WM_UNIT_TEXT_FILL_TYPE" val="1"/>
</p:tagLst>
</file>

<file path=ppt/tags/tag48.xml><?xml version="1.0" encoding="utf-8"?>
<p:tagLst xmlns:p="http://schemas.openxmlformats.org/presentationml/2006/main">
  <p:tag name="KSO_WM_TEMPLATE_CATEGORY" val="diagram"/>
  <p:tag name="KSO_WM_TEMPLATE_INDEX" val="20181220"/>
  <p:tag name="KSO_WM_UNIT_TYPE" val="r_i"/>
  <p:tag name="KSO_WM_UNIT_INDEX" val="1_45"/>
  <p:tag name="KSO_WM_UNIT_ID" val="diagram20181220_1*r_i*1_45"/>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49.xml><?xml version="1.0" encoding="utf-8"?>
<p:tagLst xmlns:p="http://schemas.openxmlformats.org/presentationml/2006/main">
  <p:tag name="KSO_WM_TEMPLATE_CATEGORY" val="diagram"/>
  <p:tag name="KSO_WM_TEMPLATE_INDEX" val="20181220"/>
  <p:tag name="KSO_WM_UNIT_TYPE" val="r_i"/>
  <p:tag name="KSO_WM_UNIT_INDEX" val="1_46"/>
  <p:tag name="KSO_WM_UNIT_ID" val="diagram20181220_1*r_i*1_46"/>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5.xml><?xml version="1.0" encoding="utf-8"?>
<p:tagLst xmlns:p="http://schemas.openxmlformats.org/presentationml/2006/main">
  <p:tag name="KSO_WM_TEMPLATE_CATEGORY" val="diagram"/>
  <p:tag name="KSO_WM_TEMPLATE_INDEX" val="20181220"/>
  <p:tag name="KSO_WM_UNIT_TYPE" val="r_i"/>
  <p:tag name="KSO_WM_UNIT_INDEX" val="1_1"/>
  <p:tag name="KSO_WM_UNIT_ID" val="diagram20181220_1*r_i*1_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50.xml><?xml version="1.0" encoding="utf-8"?>
<p:tagLst xmlns:p="http://schemas.openxmlformats.org/presentationml/2006/main">
  <p:tag name="KSO_WM_TEMPLATE_CATEGORY" val="diagram"/>
  <p:tag name="KSO_WM_TEMPLATE_INDEX" val="20181220"/>
  <p:tag name="KSO_WM_UNIT_TYPE" val="r_i"/>
  <p:tag name="KSO_WM_UNIT_INDEX" val="1_47"/>
  <p:tag name="KSO_WM_UNIT_ID" val="diagram20181220_1*r_i*1_47"/>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7"/>
  <p:tag name="KSO_WM_UNIT_FILL_TYPE" val="1"/>
  <p:tag name="KSO_WM_UNIT_TEXT_FILL_FORE_SCHEMECOLOR_INDEX" val="13"/>
  <p:tag name="KSO_WM_UNIT_TEXT_FILL_TYPE" val="1"/>
</p:tagLst>
</file>

<file path=ppt/tags/tag51.xml><?xml version="1.0" encoding="utf-8"?>
<p:tagLst xmlns:p="http://schemas.openxmlformats.org/presentationml/2006/main">
  <p:tag name="KSO_WM_TEMPLATE_CATEGORY" val="diagram"/>
  <p:tag name="KSO_WM_TEMPLATE_INDEX" val="20181220"/>
  <p:tag name="KSO_WM_UNIT_TYPE" val="r_i"/>
  <p:tag name="KSO_WM_UNIT_INDEX" val="1_49"/>
  <p:tag name="KSO_WM_UNIT_ID" val="diagram20181220_1*r_i*1_49"/>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52.xml><?xml version="1.0" encoding="utf-8"?>
<p:tagLst xmlns:p="http://schemas.openxmlformats.org/presentationml/2006/main">
  <p:tag name="KSO_WM_TEMPLATE_CATEGORY" val="diagram"/>
  <p:tag name="KSO_WM_TEMPLATE_INDEX" val="20181220"/>
  <p:tag name="KSO_WM_UNIT_TYPE" val="r_i"/>
  <p:tag name="KSO_WM_UNIT_INDEX" val="1_50"/>
  <p:tag name="KSO_WM_UNIT_ID" val="diagram20181220_1*r_i*1_50"/>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TEXT_FILL_FORE_SCHEMECOLOR_INDEX" val="13"/>
  <p:tag name="KSO_WM_UNIT_TEXT_FILL_TYPE" val="1"/>
</p:tagLst>
</file>

<file path=ppt/tags/tag53.xml><?xml version="1.0" encoding="utf-8"?>
<p:tagLst xmlns:p="http://schemas.openxmlformats.org/presentationml/2006/main">
  <p:tag name="KSO_WM_TEMPLATE_CATEGORY" val="diagram"/>
  <p:tag name="KSO_WM_TEMPLATE_INDEX" val="20181220"/>
  <p:tag name="KSO_WM_UNIT_TYPE" val="r_i"/>
  <p:tag name="KSO_WM_UNIT_INDEX" val="1_51"/>
  <p:tag name="KSO_WM_UNIT_ID" val="diagram20181220_1*r_i*1_51"/>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8"/>
  <p:tag name="KSO_WM_UNIT_FILL_TYPE" val="1"/>
  <p:tag name="KSO_WM_UNIT_TEXT_FILL_FORE_SCHEMECOLOR_INDEX" val="13"/>
  <p:tag name="KSO_WM_UNIT_TEXT_FILL_TYPE" val="1"/>
</p:tagLst>
</file>

<file path=ppt/tags/tag54.xml><?xml version="1.0" encoding="utf-8"?>
<p:tagLst xmlns:p="http://schemas.openxmlformats.org/presentationml/2006/main">
  <p:tag name="KSO_WM_TEMPLATE_CATEGORY" val="diagram"/>
  <p:tag name="KSO_WM_TEMPLATE_INDEX" val="20181220"/>
  <p:tag name="KSO_WM_UNIT_TYPE" val="r_v"/>
  <p:tag name="KSO_WM_UNIT_INDEX" val="1_2"/>
  <p:tag name="KSO_WM_UNIT_ID" val="diagram20181220_1*r_v*1_2"/>
  <p:tag name="KSO_WM_UNIT_LAYERLEVEL" val="1_1"/>
  <p:tag name="KSO_WM_UNIT_DIAGRAM_CONTRAST_TITLE_CNT" val="1"/>
  <p:tag name="KSO_WM_UNIT_DIAGRAM_DIMENSION_TITLE_CNT" val="2"/>
  <p:tag name="KSO_WM_UNIT_VALUE" val="28"/>
  <p:tag name="KSO_WM_UNIT_HIGHLIGHT" val="0"/>
  <p:tag name="KSO_WM_UNIT_COMPATIBLE" val="0"/>
  <p:tag name="KSO_WM_UNIT_CLEAR" val="0"/>
  <p:tag name="KSO_WM_BEAUTIFY_FLAG" val="#wm#"/>
  <p:tag name="KSO_WM_TAG_VERSION" val="1.0"/>
  <p:tag name="KSO_WM_DIAGRAM_GROUP_CODE" val="r1-1"/>
  <p:tag name="KSO_WM_UNIT_PRESET_TEXT" val="请在这里输入您的内容文字请在这里输入您的内容文字"/>
  <p:tag name="KSO_WM_UNIT_TEXT_FILL_FORE_SCHEMECOLOR_INDEX" val="2"/>
  <p:tag name="KSO_WM_UNIT_TEXT_FILL_TYPE" val="1"/>
</p:tagLst>
</file>

<file path=ppt/tags/tag55.xml><?xml version="1.0" encoding="utf-8"?>
<p:tagLst xmlns:p="http://schemas.openxmlformats.org/presentationml/2006/main">
  <p:tag name="KSO_WM_TEMPLATE_CATEGORY" val="diagram"/>
  <p:tag name="KSO_WM_TEMPLATE_INDEX" val="20181220"/>
  <p:tag name="KSO_WM_UNIT_TYPE" val="r_t"/>
  <p:tag name="KSO_WM_UNIT_INDEX" val="1_1"/>
  <p:tag name="KSO_WM_UNIT_ID" val="diagram20181220_1*r_t*1_1"/>
  <p:tag name="KSO_WM_UNIT_LAYERLEVEL" val="1_1"/>
  <p:tag name="KSO_WM_UNIT_DIAGRAM_CONTRAST_TITLE_CNT" val="1"/>
  <p:tag name="KSO_WM_UNIT_DIAGRAM_DIMENSION_TITLE_CNT" val="2"/>
  <p:tag name="KSO_WM_UNIT_VALUE" val="4"/>
  <p:tag name="KSO_WM_UNIT_HIGHLIGHT" val="0"/>
  <p:tag name="KSO_WM_UNIT_COMPATIBLE" val="0"/>
  <p:tag name="KSO_WM_UNIT_CLEAR" val="0"/>
  <p:tag name="KSO_WM_BEAUTIFY_FLAG" val="#wm#"/>
  <p:tag name="KSO_WM_TAG_VERSION" val="1.0"/>
  <p:tag name="KSO_WM_DIAGRAM_GROUP_CODE" val="r1-1"/>
  <p:tag name="KSO_WM_UNIT_PRESET_TEXT" val="内容文字"/>
  <p:tag name="KSO_WM_UNIT_TEXT_FILL_FORE_SCHEMECOLOR_INDEX" val="2"/>
  <p:tag name="KSO_WM_UNIT_TEXT_FILL_TYPE" val="1"/>
</p:tagLst>
</file>

<file path=ppt/tags/tag56.xml><?xml version="1.0" encoding="utf-8"?>
<p:tagLst xmlns:p="http://schemas.openxmlformats.org/presentationml/2006/main">
  <p:tag name="KSO_WM_TEMPLATE_CATEGORY" val="diagram"/>
  <p:tag name="KSO_WM_TEMPLATE_INDEX" val="20181220"/>
  <p:tag name="KSO_WM_UNIT_TYPE" val="r_v"/>
  <p:tag name="KSO_WM_UNIT_INDEX" val="1_1"/>
  <p:tag name="KSO_WM_UNIT_ID" val="diagram20181220_1*r_v*1_1"/>
  <p:tag name="KSO_WM_UNIT_LAYERLEVEL" val="1_1"/>
  <p:tag name="KSO_WM_UNIT_DIAGRAM_CONTRAST_TITLE_CNT" val="1"/>
  <p:tag name="KSO_WM_UNIT_DIAGRAM_DIMENSION_TITLE_CNT" val="2"/>
  <p:tag name="KSO_WM_UNIT_VALUE" val="28"/>
  <p:tag name="KSO_WM_UNIT_HIGHLIGHT" val="0"/>
  <p:tag name="KSO_WM_UNIT_COMPATIBLE" val="0"/>
  <p:tag name="KSO_WM_UNIT_CLEAR" val="0"/>
  <p:tag name="KSO_WM_BEAUTIFY_FLAG" val="#wm#"/>
  <p:tag name="KSO_WM_TAG_VERSION" val="1.0"/>
  <p:tag name="KSO_WM_DIAGRAM_GROUP_CODE" val="r1-1"/>
  <p:tag name="KSO_WM_UNIT_PRESET_TEXT" val="请在这里输入您的内容文字请在这里输入您的内容文字"/>
  <p:tag name="KSO_WM_UNIT_TEXT_FILL_FORE_SCHEMECOLOR_INDEX" val="2"/>
  <p:tag name="KSO_WM_UNIT_TEXT_FILL_TYPE" val="1"/>
</p:tagLst>
</file>

<file path=ppt/tags/tag57.xml><?xml version="1.0" encoding="utf-8"?>
<p:tagLst xmlns:p="http://schemas.openxmlformats.org/presentationml/2006/main">
  <p:tag name="KSO_WM_TEMPLATE_CATEGORY" val="diagram"/>
  <p:tag name="KSO_WM_TEMPLATE_INDEX" val="160556"/>
  <p:tag name="KSO_WM_UNIT_TYPE" val="n_i"/>
  <p:tag name="KSO_WM_UNIT_INDEX" val="1_2"/>
  <p:tag name="KSO_WM_UNIT_ID" val="259*n_i*1_2"/>
  <p:tag name="KSO_WM_UNIT_CLEAR" val="1"/>
  <p:tag name="KSO_WM_UNIT_LAYERLEVEL" val="1_1"/>
  <p:tag name="KSO_WM_BEAUTIFY_FLAG" val="#wm#"/>
  <p:tag name="KSO_WM_TAG_VERSION" val="1.0"/>
  <p:tag name="KSO_WM_DIAGRAM_GROUP_CODE" val="n1-1"/>
  <p:tag name="KSO_WM_UNIT_FILL_FORE_SCHEMECOLOR_INDEX" val="5"/>
  <p:tag name="KSO_WM_UNIT_FILL_TYPE" val="1"/>
</p:tagLst>
</file>

<file path=ppt/tags/tag58.xml><?xml version="1.0" encoding="utf-8"?>
<p:tagLst xmlns:p="http://schemas.openxmlformats.org/presentationml/2006/main">
  <p:tag name="KSO_WM_TEMPLATE_CATEGORY" val="diagram"/>
  <p:tag name="KSO_WM_TEMPLATE_INDEX" val="160556"/>
  <p:tag name="KSO_WM_UNIT_TYPE" val="n_i"/>
  <p:tag name="KSO_WM_UNIT_INDEX" val="1_3"/>
  <p:tag name="KSO_WM_UNIT_ID" val="259*n_i*1_3"/>
  <p:tag name="KSO_WM_UNIT_CLEAR" val="1"/>
  <p:tag name="KSO_WM_UNIT_LAYERLEVEL" val="1_1"/>
  <p:tag name="KSO_WM_BEAUTIFY_FLAG" val="#wm#"/>
  <p:tag name="KSO_WM_TAG_VERSION" val="1.0"/>
  <p:tag name="KSO_WM_DIAGRAM_GROUP_CODE" val="n1-1"/>
  <p:tag name="KSO_WM_UNIT_FILL_FORE_SCHEMECOLOR_INDEX" val="6"/>
  <p:tag name="KSO_WM_UNIT_FILL_TYPE" val="1"/>
</p:tagLst>
</file>

<file path=ppt/tags/tag59.xml><?xml version="1.0" encoding="utf-8"?>
<p:tagLst xmlns:p="http://schemas.openxmlformats.org/presentationml/2006/main">
  <p:tag name="KSO_WM_TEMPLATE_CATEGORY" val="diagram"/>
  <p:tag name="KSO_WM_TEMPLATE_INDEX" val="160556"/>
  <p:tag name="KSO_WM_UNIT_TYPE" val="n_h_f"/>
  <p:tag name="KSO_WM_UNIT_INDEX" val="1_1_1"/>
  <p:tag name="KSO_WM_UNIT_ID" val="259*n_h_f*1_1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TEMPLATE_CATEGORY" val="diagram"/>
  <p:tag name="KSO_WM_TEMPLATE_INDEX" val="20181220"/>
  <p:tag name="KSO_WM_UNIT_TYPE" val="r_i"/>
  <p:tag name="KSO_WM_UNIT_INDEX" val="1_2"/>
  <p:tag name="KSO_WM_UNIT_ID" val="diagram20181220_1*r_i*1_2"/>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60.xml><?xml version="1.0" encoding="utf-8"?>
<p:tagLst xmlns:p="http://schemas.openxmlformats.org/presentationml/2006/main">
  <p:tag name="KSO_WM_TEMPLATE_CATEGORY" val="diagram"/>
  <p:tag name="KSO_WM_TEMPLATE_INDEX" val="160556"/>
  <p:tag name="KSO_WM_UNIT_TYPE" val="n_i"/>
  <p:tag name="KSO_WM_UNIT_INDEX" val="1_3"/>
  <p:tag name="KSO_WM_UNIT_ID" val="259*n_i*1_3"/>
  <p:tag name="KSO_WM_UNIT_CLEAR" val="1"/>
  <p:tag name="KSO_WM_UNIT_LAYERLEVEL" val="1_1"/>
  <p:tag name="KSO_WM_BEAUTIFY_FLAG" val="#wm#"/>
  <p:tag name="KSO_WM_TAG_VERSION" val="1.0"/>
  <p:tag name="KSO_WM_DIAGRAM_GROUP_CODE" val="n1-1"/>
  <p:tag name="KSO_WM_UNIT_FILL_FORE_SCHEMECOLOR_INDEX" val="6"/>
  <p:tag name="KSO_WM_UNIT_FILL_TYPE" val="1"/>
</p:tagLst>
</file>

<file path=ppt/tags/tag61.xml><?xml version="1.0" encoding="utf-8"?>
<p:tagLst xmlns:p="http://schemas.openxmlformats.org/presentationml/2006/main">
  <p:tag name="KSO_WM_TAG_VERSION" val="1.0"/>
  <p:tag name="KSO_WM_BEAUTIFY_FLAG" val="#wm#"/>
  <p:tag name="KSO_WM_UNIT_TYPE" val="i"/>
  <p:tag name="KSO_WM_UNIT_ID" val="diagram160670_6*i*1"/>
  <p:tag name="KSO_WM_TEMPLATE_CATEGORY" val="diagram"/>
  <p:tag name="KSO_WM_TEMPLATE_INDEX" val="160670"/>
  <p:tag name="KSO_WM_UNIT_INDEX" val="1"/>
</p:tagLst>
</file>

<file path=ppt/tags/tag62.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
  <p:tag name="KSO_WM_UNIT_ID" val="diagram160670_6*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1_1"/>
  <p:tag name="KSO_WM_UNIT_ID" val="diagram160670_6*l_h_f*1_1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2"/>
  <p:tag name="KSO_WM_UNIT_ID" val="diagram160670_6*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TAG_VERSION" val="1.0"/>
  <p:tag name="KSO_WM_BEAUTIFY_FLAG" val="#wm#"/>
  <p:tag name="KSO_WM_UNIT_TYPE" val="i"/>
  <p:tag name="KSO_WM_UNIT_ID" val="diagram160670_6*i*8"/>
  <p:tag name="KSO_WM_TEMPLATE_CATEGORY" val="diagram"/>
  <p:tag name="KSO_WM_TEMPLATE_INDEX" val="160670"/>
  <p:tag name="KSO_WM_UNIT_INDEX" val="8"/>
</p:tagLst>
</file>

<file path=ppt/tags/tag66.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3"/>
  <p:tag name="KSO_WM_UNIT_ID" val="diagram160670_6*l_i*1_3"/>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7.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4_1"/>
  <p:tag name="KSO_WM_UNIT_ID" val="diagram160670_6*l_h_f*1_4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4"/>
  <p:tag name="KSO_WM_UNIT_ID" val="diagram160670_6*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9.xml><?xml version="1.0" encoding="utf-8"?>
<p:tagLst xmlns:p="http://schemas.openxmlformats.org/presentationml/2006/main">
  <p:tag name="KSO_WM_TAG_VERSION" val="1.0"/>
  <p:tag name="KSO_WM_BEAUTIFY_FLAG" val="#wm#"/>
  <p:tag name="KSO_WM_UNIT_TYPE" val="i"/>
  <p:tag name="KSO_WM_UNIT_ID" val="diagram160670_6*i*15"/>
  <p:tag name="KSO_WM_TEMPLATE_CATEGORY" val="diagram"/>
  <p:tag name="KSO_WM_TEMPLATE_INDEX" val="160670"/>
  <p:tag name="KSO_WM_UNIT_INDEX" val="15"/>
</p:tagLst>
</file>

<file path=ppt/tags/tag7.xml><?xml version="1.0" encoding="utf-8"?>
<p:tagLst xmlns:p="http://schemas.openxmlformats.org/presentationml/2006/main">
  <p:tag name="KSO_WM_TEMPLATE_CATEGORY" val="diagram"/>
  <p:tag name="KSO_WM_TEMPLATE_INDEX" val="20181220"/>
  <p:tag name="KSO_WM_UNIT_TYPE" val="r_i"/>
  <p:tag name="KSO_WM_UNIT_INDEX" val="1_3"/>
  <p:tag name="KSO_WM_UNIT_ID" val="diagram20181220_1*r_i*1_3"/>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70.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5"/>
  <p:tag name="KSO_WM_UNIT_ID" val="diagram160670_6*l_i*1_5"/>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71.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2_1"/>
  <p:tag name="KSO_WM_UNIT_ID" val="diagram160670_6*l_h_f*1_2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6"/>
  <p:tag name="KSO_WM_UNIT_ID" val="diagram160670_6*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73.xml><?xml version="1.0" encoding="utf-8"?>
<p:tagLst xmlns:p="http://schemas.openxmlformats.org/presentationml/2006/main">
  <p:tag name="KSO_WM_TAG_VERSION" val="1.0"/>
  <p:tag name="KSO_WM_BEAUTIFY_FLAG" val="#wm#"/>
  <p:tag name="KSO_WM_UNIT_TYPE" val="i"/>
  <p:tag name="KSO_WM_UNIT_ID" val="diagram160670_6*i*22"/>
  <p:tag name="KSO_WM_TEMPLATE_CATEGORY" val="diagram"/>
  <p:tag name="KSO_WM_TEMPLATE_INDEX" val="160670"/>
  <p:tag name="KSO_WM_UNIT_INDEX" val="22"/>
</p:tagLst>
</file>

<file path=ppt/tags/tag74.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7"/>
  <p:tag name="KSO_WM_UNIT_ID" val="diagram160670_6*l_i*1_7"/>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75.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5_1"/>
  <p:tag name="KSO_WM_UNIT_ID" val="diagram160670_6*l_h_f*1_5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8"/>
  <p:tag name="KSO_WM_UNIT_ID" val="diagram160670_6*l_i*1_8"/>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77.xml><?xml version="1.0" encoding="utf-8"?>
<p:tagLst xmlns:p="http://schemas.openxmlformats.org/presentationml/2006/main">
  <p:tag name="KSO_WM_TAG_VERSION" val="1.0"/>
  <p:tag name="KSO_WM_BEAUTIFY_FLAG" val="#wm#"/>
  <p:tag name="KSO_WM_UNIT_TYPE" val="i"/>
  <p:tag name="KSO_WM_UNIT_ID" val="diagram160670_6*i*29"/>
  <p:tag name="KSO_WM_TEMPLATE_CATEGORY" val="diagram"/>
  <p:tag name="KSO_WM_TEMPLATE_INDEX" val="160670"/>
  <p:tag name="KSO_WM_UNIT_INDEX" val="29"/>
</p:tagLst>
</file>

<file path=ppt/tags/tag78.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9"/>
  <p:tag name="KSO_WM_UNIT_ID" val="diagram160670_6*l_i*1_9"/>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79.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3_1"/>
  <p:tag name="KSO_WM_UNIT_ID" val="diagram160670_6*l_h_f*1_3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TEMPLATE_CATEGORY" val="diagram"/>
  <p:tag name="KSO_WM_TEMPLATE_INDEX" val="20181220"/>
  <p:tag name="KSO_WM_UNIT_TYPE" val="r_i"/>
  <p:tag name="KSO_WM_UNIT_INDEX" val="1_4"/>
  <p:tag name="KSO_WM_UNIT_ID" val="diagram20181220_1*r_i*1_4"/>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80.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0"/>
  <p:tag name="KSO_WM_UNIT_ID" val="diagram160670_6*l_i*1_10"/>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81.xml><?xml version="1.0" encoding="utf-8"?>
<p:tagLst xmlns:p="http://schemas.openxmlformats.org/presentationml/2006/main">
  <p:tag name="KSO_WM_TAG_VERSION" val="1.0"/>
  <p:tag name="KSO_WM_BEAUTIFY_FLAG" val="#wm#"/>
  <p:tag name="KSO_WM_UNIT_TYPE" val="i"/>
  <p:tag name="KSO_WM_UNIT_ID" val="diagram160670_6*i*36"/>
  <p:tag name="KSO_WM_TEMPLATE_CATEGORY" val="diagram"/>
  <p:tag name="KSO_WM_TEMPLATE_INDEX" val="160670"/>
  <p:tag name="KSO_WM_UNIT_INDEX" val="36"/>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1"/>
  <p:tag name="KSO_WM_UNIT_ID" val="diagram160670_6*l_i*1_1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6_1"/>
  <p:tag name="KSO_WM_UNIT_ID" val="diagram160670_6*l_h_f*1_6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84.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2"/>
  <p:tag name="KSO_WM_UNIT_ID" val="diagram160670_6*l_i*1_1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85.xml><?xml version="1.0" encoding="utf-8"?>
<p:tagLst xmlns:p="http://schemas.openxmlformats.org/presentationml/2006/main">
  <p:tag name="KSO_WM_TAG_VERSION" val="1.0"/>
  <p:tag name="KSO_WM_BEAUTIFY_FLAG" val="#wm#"/>
  <p:tag name="KSO_WM_UNIT_TYPE" val="i"/>
  <p:tag name="KSO_WM_UNIT_ID" val="diagram160670_6*i*1"/>
  <p:tag name="KSO_WM_TEMPLATE_CATEGORY" val="diagram"/>
  <p:tag name="KSO_WM_TEMPLATE_INDEX" val="160670"/>
  <p:tag name="KSO_WM_UNIT_INDEX" val="1"/>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
  <p:tag name="KSO_WM_UNIT_ID" val="diagram160670_6*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1_1"/>
  <p:tag name="KSO_WM_UNIT_ID" val="diagram160670_6*l_h_f*1_1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88.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2"/>
  <p:tag name="KSO_WM_UNIT_ID" val="diagram160670_6*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89.xml><?xml version="1.0" encoding="utf-8"?>
<p:tagLst xmlns:p="http://schemas.openxmlformats.org/presentationml/2006/main">
  <p:tag name="KSO_WM_TAG_VERSION" val="1.0"/>
  <p:tag name="KSO_WM_BEAUTIFY_FLAG" val="#wm#"/>
  <p:tag name="KSO_WM_UNIT_TYPE" val="i"/>
  <p:tag name="KSO_WM_UNIT_ID" val="diagram160670_6*i*1"/>
  <p:tag name="KSO_WM_TEMPLATE_CATEGORY" val="diagram"/>
  <p:tag name="KSO_WM_TEMPLATE_INDEX" val="160670"/>
  <p:tag name="KSO_WM_UNIT_INDEX" val="1"/>
</p:tagLst>
</file>

<file path=ppt/tags/tag9.xml><?xml version="1.0" encoding="utf-8"?>
<p:tagLst xmlns:p="http://schemas.openxmlformats.org/presentationml/2006/main">
  <p:tag name="KSO_WM_TEMPLATE_CATEGORY" val="diagram"/>
  <p:tag name="KSO_WM_TEMPLATE_INDEX" val="20181220"/>
  <p:tag name="KSO_WM_UNIT_TYPE" val="r_i"/>
  <p:tag name="KSO_WM_UNIT_INDEX" val="1_5"/>
  <p:tag name="KSO_WM_UNIT_ID" val="diagram20181220_1*r_i*1_5"/>
  <p:tag name="KSO_WM_UNIT_LAYERLEVEL" val="1_1"/>
  <p:tag name="KSO_WM_BEAUTIFY_FLAG" val="#wm#"/>
  <p:tag name="KSO_WM_TAG_VERSION" val="1.0"/>
  <p:tag name="KSO_WM_DIAGRAM_GROUP_CODE" val="r1-1"/>
  <p:tag name="KSO_WM_UNIT_DIAGRAM_CONTRAST_TITLE_CNT" val="1"/>
  <p:tag name="KSO_WM_UNIT_DIAGRAM_DIMENSION_TITLE_CNT" val="2"/>
  <p:tag name="KSO_WM_UNIT_FILL_FORE_SCHEMECOLOR_INDEX" val="10"/>
  <p:tag name="KSO_WM_UNIT_FILL_TYPE" val="1"/>
  <p:tag name="KSO_WM_UNIT_TEXT_FILL_FORE_SCHEMECOLOR_INDEX" val="13"/>
  <p:tag name="KSO_WM_UNIT_TEXT_FILL_TYPE" val="1"/>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
  <p:tag name="KSO_WM_UNIT_ID" val="diagram160670_6*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1_1"/>
  <p:tag name="KSO_WM_UNIT_ID" val="diagram160670_6*l_h_f*1_1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TEMPLATE_CATEGORY" val="diagram"/>
  <p:tag name="KSO_WM_TEMPLATE_INDEX" val="160670"/>
  <p:tag name="KSO_WM_UNIT_TYPE" val="l_i"/>
  <p:tag name="KSO_WM_UNIT_INDEX" val="1_2"/>
  <p:tag name="KSO_WM_UNIT_ID" val="diagram160670_6*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93.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i"/>
  <p:tag name="KSO_WM_UNIT_INDEX" val="1_2_6"/>
  <p:tag name="KSO_WM_UNIT_ID" val="diagram20185875_1*n_h_i*1_2_6"/>
  <p:tag name="KSO_WM_UNIT_LAYERLEVEL" val="1_1_1"/>
  <p:tag name="KSO_WM_DIAGRAM_GROUP_CODE" val="n1-1"/>
  <p:tag name="KSO_WM_UNIT_LINE_FORE_SCHEMECOLOR_INDEX" val="8"/>
  <p:tag name="KSO_WM_UNIT_LINE_FILL_TYPE" val="2"/>
</p:tagLst>
</file>

<file path=ppt/tags/tag94.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i"/>
  <p:tag name="KSO_WM_UNIT_INDEX" val="1_1_1"/>
  <p:tag name="KSO_WM_UNIT_ID" val="diagram20185875_1*n_h_i*1_1_1"/>
  <p:tag name="KSO_WM_UNIT_LAYERLEVEL" val="1_1_1"/>
  <p:tag name="KSO_WM_DIAGRAM_GROUP_CODE" val="n1-1"/>
  <p:tag name="KSO_WM_UNIT_FILL_FORE_SCHEMECOLOR_INDEX" val="9"/>
  <p:tag name="KSO_WM_UNIT_FILL_TYPE" val="1"/>
  <p:tag name="KSO_WM_UNIT_TEXT_FILL_FORE_SCHEMECOLOR_INDEX" val="13"/>
  <p:tag name="KSO_WM_UNIT_TEXT_FILL_TYPE" val="1"/>
</p:tagLst>
</file>

<file path=ppt/tags/tag95.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i"/>
  <p:tag name="KSO_WM_UNIT_INDEX" val="1_1_2"/>
  <p:tag name="KSO_WM_UNIT_ID" val="diagram20185875_1*n_h_i*1_1_2"/>
  <p:tag name="KSO_WM_UNIT_LAYERLEVEL" val="1_1_1"/>
  <p:tag name="KSO_WM_DIAGRAM_GROUP_CODE" val="n1-1"/>
  <p:tag name="KSO_WM_UNIT_FILL_FORE_SCHEMECOLOR_INDEX" val="14"/>
  <p:tag name="KSO_WM_UNIT_FILL_TYPE" val="1"/>
  <p:tag name="KSO_WM_UNIT_TEXT_FILL_FORE_SCHEMECOLOR_INDEX" val="2"/>
  <p:tag name="KSO_WM_UNIT_TEXT_FILL_TYPE" val="1"/>
</p:tagLst>
</file>

<file path=ppt/tags/tag96.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i"/>
  <p:tag name="KSO_WM_UNIT_INDEX" val="1_2_4"/>
  <p:tag name="KSO_WM_UNIT_ID" val="diagram20185875_1*n_h_i*1_2_4"/>
  <p:tag name="KSO_WM_UNIT_LAYERLEVEL" val="1_1_1"/>
  <p:tag name="KSO_WM_DIAGRAM_GROUP_CODE" val="n1-1"/>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Lst>
</file>

<file path=ppt/tags/tag97.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i"/>
  <p:tag name="KSO_WM_UNIT_INDEX" val="1_1_3"/>
  <p:tag name="KSO_WM_UNIT_ID" val="diagram20185875_1*n_h_i*1_1_3"/>
  <p:tag name="KSO_WM_UNIT_LAYERLEVEL" val="1_1_1"/>
  <p:tag name="KSO_WM_DIAGRAM_GROUP_CODE" val="n1-1"/>
  <p:tag name="KSO_WM_UNIT_FILL_FORE_SCHEMECOLOR_INDEX" val="9"/>
  <p:tag name="KSO_WM_UNIT_FILL_TYPE" val="1"/>
  <p:tag name="KSO_WM_UNIT_TEXT_FILL_FORE_SCHEMECOLOR_INDEX" val="13"/>
  <p:tag name="KSO_WM_UNIT_TEXT_FILL_TYPE" val="1"/>
</p:tagLst>
</file>

<file path=ppt/tags/tag98.xml><?xml version="1.0" encoding="utf-8"?>
<p:tagLst xmlns:p="http://schemas.openxmlformats.org/presentationml/2006/main">
  <p:tag name="KSO_WM_TEMPLATE_CATEGORY" val="diagram"/>
  <p:tag name="KSO_WM_TEMPLATE_INDEX" val="20185875"/>
  <p:tag name="KSO_WM_TAG_VERSION" val="1.0"/>
  <p:tag name="KSO_WM_BEAUTIFY_FLAG" val="#wm#"/>
  <p:tag name="KSO_WM_UNIT_TYPE" val="n_h_a"/>
  <p:tag name="KSO_WM_UNIT_INDEX" val="1_1_1"/>
  <p:tag name="KSO_WM_UNIT_ID" val="diagram20185875_1*n_h_a*1_1_1"/>
  <p:tag name="KSO_WM_UNIT_LAYERLEVEL" val="1_1_1"/>
  <p:tag name="KSO_WM_UNIT_VALUE" val="12"/>
  <p:tag name="KSO_WM_UNIT_HIGHLIGHT" val="0"/>
  <p:tag name="KSO_WM_UNIT_COMPATIBLE" val="0"/>
  <p:tag name="KSO_WM_UNIT_CLEAR" val="0"/>
  <p:tag name="KSO_WM_UNIT_PRESET_TEXT_INDEX" val="3"/>
  <p:tag name="KSO_WM_UNIT_PRESET_TEXT_LEN" val="11"/>
  <p:tag name="KSO_WM_DIAGRAM_GROUP_CODE" val="n1-1"/>
  <p:tag name="KSO_WM_UNIT_TEXT_FILL_FORE_SCHEMECOLOR_INDEX" val="9"/>
  <p:tag name="KSO_WM_UNIT_TEXT_FILL_TYPE" val="1"/>
</p:tagLst>
</file>

<file path=ppt/tags/tag99.xml><?xml version="1.0" encoding="utf-8"?>
<p:tagLst xmlns:p="http://schemas.openxmlformats.org/presentationml/2006/main">
  <p:tag name="PRESENTER_SHAPEINFO" val="&lt;ThreeDShapeInfo&gt;&lt;uuid val=&quot;{503CF032-FF65-41B0-B604-2C9BC94C9490}&quot;/&gt;&lt;isInvalidForFieldText val=&quot;0&quot;/&gt;&lt;Image&gt;&lt;filename val=&quot;C:\Users\Administrator\AppData\Local\Temp\CP88808408719Session\CPTrustFolder88808408719\PPTImport88809264774\data\asimages\{503CF032-FF65-41B0-B604-2C9BC94C9490}_23.png&quot;/&gt;&lt;left val=&quot;320&quot;/&gt;&lt;top val=&quot;79&quot;/&gt;&lt;width val=&quot;285&quot;/&gt;&lt;height val=&quot;84&quot;/&gt;&lt;hasText val=&quot;1&quot;/&gt;&lt;/Image&gt;&lt;/ThreeDShape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12012</Words>
  <Application>WPS 演示</Application>
  <PresentationFormat>宽屏</PresentationFormat>
  <Paragraphs>1796</Paragraphs>
  <Slides>49</Slides>
  <Notes>48</Notes>
  <HiddenSlides>0</HiddenSlides>
  <MMClips>0</MMClips>
  <ScaleCrop>false</ScaleCrop>
  <HeadingPairs>
    <vt:vector size="8" baseType="variant">
      <vt:variant>
        <vt:lpstr>已用的字体</vt:lpstr>
      </vt:variant>
      <vt:variant>
        <vt:i4>20</vt:i4>
      </vt:variant>
      <vt:variant>
        <vt:lpstr>主题</vt:lpstr>
      </vt:variant>
      <vt:variant>
        <vt:i4>8</vt:i4>
      </vt:variant>
      <vt:variant>
        <vt:lpstr>嵌入 OLE 服务器</vt:lpstr>
      </vt:variant>
      <vt:variant>
        <vt:i4>0</vt:i4>
      </vt:variant>
      <vt:variant>
        <vt:lpstr>幻灯片标题</vt:lpstr>
      </vt:variant>
      <vt:variant>
        <vt:i4>49</vt:i4>
      </vt:variant>
    </vt:vector>
  </HeadingPairs>
  <TitlesOfParts>
    <vt:vector size="77" baseType="lpstr">
      <vt:lpstr>Arial</vt:lpstr>
      <vt:lpstr>宋体</vt:lpstr>
      <vt:lpstr>Wingdings</vt:lpstr>
      <vt:lpstr>微软雅黑 Light</vt:lpstr>
      <vt:lpstr>微软雅黑</vt:lpstr>
      <vt:lpstr>字魂59号-创粗黑</vt:lpstr>
      <vt:lpstr>Lato Light</vt:lpstr>
      <vt:lpstr>Calibri</vt:lpstr>
      <vt:lpstr>MS PGothic</vt:lpstr>
      <vt:lpstr>Arial Unicode MS</vt:lpstr>
      <vt:lpstr>Wingdings</vt:lpstr>
      <vt:lpstr>Verdana</vt:lpstr>
      <vt:lpstr>黑体</vt:lpstr>
      <vt:lpstr>Times New Roman</vt:lpstr>
      <vt:lpstr>Gill Sans</vt:lpstr>
      <vt:lpstr>Calibri</vt:lpstr>
      <vt:lpstr>Tahoma</vt:lpstr>
      <vt:lpstr>Segoe Print</vt:lpstr>
      <vt:lpstr>Gill Sans MT</vt:lpstr>
      <vt:lpstr>+中文正文</vt:lpstr>
      <vt:lpstr>Office 主题</vt:lpstr>
      <vt:lpstr>1_Office 主题</vt:lpstr>
      <vt:lpstr>2_Office 主题</vt:lpstr>
      <vt:lpstr>4_Office 主题</vt:lpstr>
      <vt:lpstr>7_Office 主题</vt:lpstr>
      <vt:lpstr>9_Office 主题</vt:lpstr>
      <vt:lpstr>10_Office 主题</vt:lpstr>
      <vt:lpstr>11_Office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apple</dc:creator>
  <cp:lastModifiedBy>数据安全-张祖辉</cp:lastModifiedBy>
  <cp:revision>1200</cp:revision>
  <dcterms:created xsi:type="dcterms:W3CDTF">2017-08-03T09:01:00Z</dcterms:created>
  <dcterms:modified xsi:type="dcterms:W3CDTF">2024-08-13T14:54:03Z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KSORubyTemplateID">
    <vt:lpwstr>13</vt:lpwstr>
  </property>
  <property fmtid="{D5CDD505-2E9C-101B-9397-08002B2CF9AE}" pid="4" name="ICV">
    <vt:lpwstr>F7B44665CC6049BF8E7C80D11DAA28A5_13</vt:lpwstr>
  </property>
</Properties>
</file>