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0" r:id="rId3"/>
  </p:sldMasterIdLst>
  <p:notesMasterIdLst>
    <p:notesMasterId r:id="rId28"/>
  </p:notesMasterIdLst>
  <p:handoutMasterIdLst>
    <p:handoutMasterId r:id="rId29"/>
  </p:handoutMasterIdLst>
  <p:sldIdLst>
    <p:sldId id="4624" r:id="rId4"/>
    <p:sldId id="4579" r:id="rId5"/>
    <p:sldId id="4571" r:id="rId6"/>
    <p:sldId id="4582" r:id="rId7"/>
    <p:sldId id="4625" r:id="rId8"/>
    <p:sldId id="4583" r:id="rId9"/>
    <p:sldId id="4626" r:id="rId10"/>
    <p:sldId id="4584" r:id="rId11"/>
    <p:sldId id="4585" r:id="rId12"/>
    <p:sldId id="4586" r:id="rId13"/>
    <p:sldId id="4588" r:id="rId14"/>
    <p:sldId id="4587" r:id="rId15"/>
    <p:sldId id="4595" r:id="rId16"/>
    <p:sldId id="4596" r:id="rId17"/>
    <p:sldId id="4627" r:id="rId18"/>
    <p:sldId id="4597" r:id="rId19"/>
    <p:sldId id="4598" r:id="rId20"/>
    <p:sldId id="4628" r:id="rId21"/>
    <p:sldId id="4599" r:id="rId22"/>
    <p:sldId id="4629" r:id="rId23"/>
    <p:sldId id="4602" r:id="rId24"/>
    <p:sldId id="4603" r:id="rId25"/>
    <p:sldId id="4604" r:id="rId26"/>
    <p:sldId id="4632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CD2A1B4-F891-4BF9-9477-8D5993112E4A}">
          <p14:sldIdLst>
            <p14:sldId id="4624"/>
            <p14:sldId id="4579"/>
            <p14:sldId id="4571"/>
            <p14:sldId id="4582"/>
            <p14:sldId id="4625"/>
            <p14:sldId id="4583"/>
            <p14:sldId id="4626"/>
            <p14:sldId id="4584"/>
            <p14:sldId id="4585"/>
            <p14:sldId id="4586"/>
            <p14:sldId id="4588"/>
            <p14:sldId id="4587"/>
            <p14:sldId id="4595"/>
            <p14:sldId id="4596"/>
            <p14:sldId id="4627"/>
            <p14:sldId id="4597"/>
            <p14:sldId id="4598"/>
            <p14:sldId id="4628"/>
            <p14:sldId id="4599"/>
            <p14:sldId id="4629"/>
            <p14:sldId id="4602"/>
            <p14:sldId id="4603"/>
            <p14:sldId id="4604"/>
            <p14:sldId id="4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A7C6E5"/>
    <a:srgbClr val="92D050"/>
    <a:srgbClr val="D0DFF0"/>
    <a:srgbClr val="DCE8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86900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660" y="120"/>
      </p:cViewPr>
      <p:guideLst>
        <p:guide orient="horz" pos="3884"/>
        <p:guide pos="3911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B3841218-847A-1041-AB46-FD6B030F505B}" type="datetimeFigureOut">
              <a:rPr lang="zh-CN" altLang="en-US"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FB955AAB-4F72-BE45-B55E-2324A71CCBB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55AAB-4F72-BE45-B55E-2324A71CCBB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EFB2-B74D-B040-A749-6D6653FDEF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EBF0-2CC0-7E40-BF75-561E4CF9B4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D23A-656A-6546-A395-432B5EC4D2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FBD1-9148-244B-AE4C-35857AB247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C503-05A3-354D-904F-468788B407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-背景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4" descr="01_tcloud_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24445" y="136525"/>
            <a:ext cx="11461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/>
          <a:srcRect l="13068" t="6850" r="8161"/>
          <a:stretch>
            <a:fillRect/>
          </a:stretch>
        </p:blipFill>
        <p:spPr>
          <a:xfrm>
            <a:off x="467360" y="132080"/>
            <a:ext cx="1991058" cy="254346"/>
          </a:xfrm>
          <a:prstGeom prst="rect">
            <a:avLst/>
          </a:prstGeom>
        </p:spPr>
      </p:pic>
      <p:pic>
        <p:nvPicPr>
          <p:cNvPr id="6" name="图片 5" descr="图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1" y="88149"/>
            <a:ext cx="315299" cy="273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EFB2-B74D-B040-A749-6D6653FDEF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-背景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4" descr="01_tcloud_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24445" y="136525"/>
            <a:ext cx="11461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3-背景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36525"/>
            <a:ext cx="10972800" cy="11430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3200" b="1" i="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centSans W7" panose="020C04030202040F0204" pitchFamily="34" charset="-122"/>
                <a:ea typeface="TencentSans W7" panose="020C04030202040F0204" pitchFamily="34" charset="-122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/>
          <a:srcRect l="12896" r="8160"/>
          <a:stretch>
            <a:fillRect/>
          </a:stretch>
        </p:blipFill>
        <p:spPr>
          <a:xfrm>
            <a:off x="10058400" y="136525"/>
            <a:ext cx="1995430" cy="273050"/>
          </a:xfrm>
          <a:prstGeom prst="rect">
            <a:avLst/>
          </a:prstGeom>
        </p:spPr>
      </p:pic>
      <p:pic>
        <p:nvPicPr>
          <p:cNvPr id="4" name="图片 3" descr="图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01" y="125095"/>
            <a:ext cx="315299" cy="273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/>
          <a:srcRect l="13068" t="6850" r="8161"/>
          <a:stretch>
            <a:fillRect/>
          </a:stretch>
        </p:blipFill>
        <p:spPr>
          <a:xfrm>
            <a:off x="467360" y="132080"/>
            <a:ext cx="1991058" cy="254346"/>
          </a:xfrm>
          <a:prstGeom prst="rect">
            <a:avLst/>
          </a:prstGeom>
        </p:spPr>
      </p:pic>
      <p:pic>
        <p:nvPicPr>
          <p:cNvPr id="6" name="图片 5" descr="图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1" y="88149"/>
            <a:ext cx="315299" cy="273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BB9D-7AAF-614B-BCFF-D9E4DA2639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BD96E-2F70-C54A-BA4F-0435EF0D2B8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EFB2-B74D-B040-A749-6D6653FDEF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BB9D-7AAF-614B-BCFF-D9E4DA2639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997B-9BEC-764D-83AA-EBF99D7554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6FC-30D1-074A-A2F4-C0A3CE0F0F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1ECC-BA31-864C-874A-129F6FB633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CD5-B4B2-BC4B-B126-1FF3E83223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-背景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4" descr="01_tcloud_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47350" y="296863"/>
            <a:ext cx="11461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188B-449B-FE4D-BA8B-ADFBDF6C85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EBF0-2CC0-7E40-BF75-561E4CF9B4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D23A-656A-6546-A395-432B5EC4D2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997B-9BEC-764D-83AA-EBF99D7554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FBD1-9148-244B-AE4C-35857AB247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C503-05A3-354D-904F-468788B407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6FC-30D1-074A-A2F4-C0A3CE0F0F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1ECC-BA31-864C-874A-129F6FB633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CD5-B4B2-BC4B-B126-1FF3E83223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 descr="E:\5月\五月PPT\腾讯云相关课程模板(待确认版)\腾讯云课程.jpg腾讯云课程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4"/>
            <a:ext cx="12227121" cy="6872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16550" y="1140787"/>
            <a:ext cx="1626564" cy="434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742557" y="136525"/>
            <a:ext cx="2449443" cy="263124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247363" y="2201068"/>
            <a:ext cx="11564937" cy="2455863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4800"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5pPr>
          </a:lstStyle>
          <a:p>
            <a:pPr lvl="0"/>
            <a:r>
              <a:rPr kumimoji="1" lang="zh-CN" altLang="en-US" dirty="0"/>
              <a:t>请输入标题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-背景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188B-449B-FE4D-BA8B-ADFBDF6C8506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09600" y="136525"/>
            <a:ext cx="10972800" cy="11430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3200" b="1" i="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centSans W7" panose="020C04030202040F0204" pitchFamily="34" charset="-122"/>
                <a:ea typeface="TencentSans W7" panose="020C04030202040F0204" pitchFamily="34" charset="-122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8" name="图片 7" descr="图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01" y="125095"/>
            <a:ext cx="315299" cy="27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/>
          <a:srcRect l="12896" r="8160"/>
          <a:stretch>
            <a:fillRect/>
          </a:stretch>
        </p:blipFill>
        <p:spPr>
          <a:xfrm>
            <a:off x="10058400" y="136525"/>
            <a:ext cx="1995430" cy="273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1887" b="13748"/>
          <a:stretch>
            <a:fillRect/>
          </a:stretch>
        </p:blipFill>
        <p:spPr>
          <a:xfrm flipH="1">
            <a:off x="-11045" y="0"/>
            <a:ext cx="12203043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0" y="0"/>
            <a:ext cx="12203043" cy="6858000"/>
          </a:xfrm>
          <a:prstGeom prst="rect">
            <a:avLst/>
          </a:prstGeom>
          <a:gradFill flip="none" rotWithShape="1">
            <a:gsLst>
              <a:gs pos="25000">
                <a:srgbClr val="00B0F0"/>
              </a:gs>
              <a:gs pos="100000">
                <a:schemeClr val="bg1">
                  <a:alpha val="336"/>
                </a:schemeClr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1608666" y="1743604"/>
            <a:ext cx="3826933" cy="2743729"/>
          </a:xfrm>
        </p:spPr>
        <p:txBody>
          <a:bodyPr/>
          <a:lstStyle>
            <a:lvl1pPr marL="717550" indent="-701675">
              <a:lnSpc>
                <a:spcPct val="150000"/>
              </a:lnSpc>
              <a:buFont typeface="+mj-lt"/>
              <a:buAutoNum type="romanUcPeriod"/>
              <a:defRPr sz="2400"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FontName" panose="02010600010101010101" pitchFamily="2" charset="-122"/>
                <a:ea typeface="FontName" panose="02010600010101010101" pitchFamily="2" charset="-122"/>
              </a:defRPr>
            </a:lvl5pPr>
          </a:lstStyle>
          <a:p>
            <a:pPr lvl="0"/>
            <a:r>
              <a:rPr kumimoji="1" lang="zh-CN" altLang="en-US" dirty="0"/>
              <a:t>标题</a:t>
            </a:r>
            <a:r>
              <a:rPr kumimoji="1" lang="en-US" altLang="zh-CN" dirty="0"/>
              <a:t>1</a:t>
            </a:r>
          </a:p>
          <a:p>
            <a:pPr lvl="0"/>
            <a:r>
              <a:rPr kumimoji="1" lang="zh-CN" altLang="en-US" dirty="0"/>
              <a:t>标题</a:t>
            </a:r>
            <a:r>
              <a:rPr kumimoji="1" lang="en-US" altLang="zh-CN" dirty="0"/>
              <a:t>2</a:t>
            </a:r>
          </a:p>
          <a:p>
            <a:pPr lvl="0"/>
            <a:r>
              <a:rPr kumimoji="1" lang="zh-CN" altLang="en-US" dirty="0"/>
              <a:t>标题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pic>
        <p:nvPicPr>
          <p:cNvPr id="6" name="图片 5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5371" r="15610" b="15208"/>
          <a:stretch>
            <a:fillRect/>
          </a:stretch>
        </p:blipFill>
        <p:spPr>
          <a:xfrm>
            <a:off x="96026" y="164113"/>
            <a:ext cx="316522" cy="270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biLevel thresh="25000"/>
          </a:blip>
          <a:srcRect l="13359" t="5813" r="8161" b="1"/>
          <a:stretch>
            <a:fillRect/>
          </a:stretch>
        </p:blipFill>
        <p:spPr>
          <a:xfrm>
            <a:off x="454693" y="185264"/>
            <a:ext cx="1983707" cy="257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43BD96E-2F70-C54A-BA4F-0435EF0D2B8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43BD96E-2F70-C54A-BA4F-0435EF0D2B8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90204" pitchFamily="34" charset="0"/>
              <a:buNone/>
              <a:defRPr sz="1400"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43BD96E-2F70-C54A-BA4F-0435EF0D2B8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26642" b="34559"/>
          <a:stretch>
            <a:fillRect/>
          </a:stretch>
        </p:blipFill>
        <p:spPr>
          <a:xfrm>
            <a:off x="7301891" y="0"/>
            <a:ext cx="489010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069953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364717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13359" t="5813" r="8161" b="1"/>
          <a:stretch>
            <a:fillRect/>
          </a:stretch>
        </p:blipFill>
        <p:spPr>
          <a:xfrm>
            <a:off x="454693" y="185264"/>
            <a:ext cx="1983707" cy="257175"/>
          </a:xfrm>
          <a:prstGeom prst="rect">
            <a:avLst/>
          </a:prstGeom>
        </p:spPr>
      </p:pic>
      <p:pic>
        <p:nvPicPr>
          <p:cNvPr id="8" name="图片 7" descr="图片包含 徽标&#10;&#10;描述已自动生成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5371" r="15610" b="15208"/>
          <a:stretch>
            <a:fillRect/>
          </a:stretch>
        </p:blipFill>
        <p:spPr>
          <a:xfrm>
            <a:off x="96026" y="164113"/>
            <a:ext cx="316522" cy="2702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2548" y="2268055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北京百众云智技术有限公司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2548" y="3315147"/>
            <a:ext cx="3643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MSP </a:t>
            </a:r>
            <a:r>
              <a:rPr kumimoji="1" lang="zh-CN" altLang="en-US" sz="3200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迁移服务介绍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2548" y="5725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202</a:t>
            </a:r>
            <a:r>
              <a:rPr lang="en-US" altLang="zh-CN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.0</a:t>
            </a:r>
            <a:r>
              <a:rPr lang="en-US" altLang="zh-CN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.</a:t>
            </a:r>
            <a:r>
              <a:rPr lang="en-US" altLang="zh-CN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24</a:t>
            </a:r>
            <a:r>
              <a:rPr lang="zh-CN" altLang="en-US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    </a:t>
            </a:r>
          </a:p>
          <a:p>
            <a:r>
              <a:rPr lang="zh-CN" altLang="en-US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演讲者姓名  团队名称  职位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需求调研阶段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2717800" y="1714500"/>
            <a:ext cx="0" cy="41910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îṣḷide"/>
          <p:cNvGrpSpPr/>
          <p:nvPr/>
        </p:nvGrpSpPr>
        <p:grpSpPr>
          <a:xfrm>
            <a:off x="609600" y="2070421"/>
            <a:ext cx="1735876" cy="3479157"/>
            <a:chOff x="673100" y="2667643"/>
            <a:chExt cx="1735876" cy="3479157"/>
          </a:xfrm>
        </p:grpSpPr>
        <p:grpSp>
          <p:nvGrpSpPr>
            <p:cNvPr id="16" name="îṡḷïḍè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18" name="išlîḑê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19" name="iṣḷíḑe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ED7D31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需求调研</a:t>
                </a:r>
              </a:p>
            </p:txBody>
          </p:sp>
        </p:grpSp>
        <p:sp>
          <p:nvSpPr>
            <p:cNvPr id="17" name="ïsḻîḋè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业务架构调研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基础架构调研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业务连续性调研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运维自动化调研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423677" y="1714501"/>
            <a:ext cx="2126849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业务架构调研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业务归属团队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业务拓扑架构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业务依赖关系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业务弹性要求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业务技术架构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36677" y="1714500"/>
            <a:ext cx="2126849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基础架构调研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私有云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/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混合云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网络拓扑架构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Hypervisor 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技术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PaaS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使用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计算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/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存储方案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性能与容量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23677" y="3806297"/>
            <a:ext cx="2126849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业务连续性调研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业务重要级别定义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RTO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/ RPO 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定义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业务高可用架构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数据备份与归档策略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双活与灾备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36678" y="3806297"/>
            <a:ext cx="2126849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运维自动化调研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监控获取途径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监控指标定义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告警阈值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自动化平台使用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自动化任务管理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078" y="3656058"/>
            <a:ext cx="2606322" cy="1455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078" y="1936020"/>
            <a:ext cx="2606322" cy="1213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方案设计阶段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2717800" y="1714500"/>
            <a:ext cx="0" cy="41910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î$ḷîḍé"/>
          <p:cNvGrpSpPr/>
          <p:nvPr/>
        </p:nvGrpSpPr>
        <p:grpSpPr>
          <a:xfrm>
            <a:off x="609600" y="2070421"/>
            <a:ext cx="1735876" cy="3479157"/>
            <a:chOff x="673100" y="2667643"/>
            <a:chExt cx="1735876" cy="3479157"/>
          </a:xfrm>
        </p:grpSpPr>
        <p:grpSp>
          <p:nvGrpSpPr>
            <p:cNvPr id="16" name="îs1íďé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18" name="îṩļîḓê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19" name="išľídê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A5A5A5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方案设计</a:t>
                </a:r>
              </a:p>
            </p:txBody>
          </p:sp>
        </p:grpSp>
        <p:sp>
          <p:nvSpPr>
            <p:cNvPr id="17" name="îSļïďe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云架构规划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云性能规划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云安全规划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迁移方案规划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回退计划定制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POC</a:t>
              </a: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 验证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423677" y="1714501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云架构规划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IaaS / PaaS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选型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网络拓扑设计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安全架构设计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用户权限设计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自动化运维设计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36677" y="1714500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云性能规划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业务场景分类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计算方案选型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存储方案选型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数据库架构优化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网络访问加速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23677" y="3806297"/>
            <a:ext cx="2126849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迁移方案规划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业务重要等级分类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迁移复杂度分类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迁移风险度分类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制定迁移策略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选择迁移工具与方法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制定迁移实施步骤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制定迁移时间计划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836678" y="3806297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回退计划定制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回退触发条件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回退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CAB 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流程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回退实施方案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回退数据验证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49677" y="1701398"/>
            <a:ext cx="2126849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云安全规划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安全产品选型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安全策略设计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系统加固与增强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49676" y="3806297"/>
            <a:ext cx="2126849" cy="142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dirty="0">
                <a:latin typeface="FontName" panose="02010600010101010101" pitchFamily="2" charset="-122"/>
                <a:ea typeface="FontName" panose="02010600010101010101" pitchFamily="2" charset="-122"/>
              </a:rPr>
              <a:t>POC</a:t>
            </a: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 验证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选取代表性的系统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迁移方案模拟实施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发现问题、优化方案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形成可行的迁移方案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实施迁移阶段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2717800" y="1714500"/>
            <a:ext cx="0" cy="41910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íṩḻiḑé"/>
          <p:cNvGrpSpPr/>
          <p:nvPr/>
        </p:nvGrpSpPr>
        <p:grpSpPr>
          <a:xfrm>
            <a:off x="609600" y="2070421"/>
            <a:ext cx="1735876" cy="3479157"/>
            <a:chOff x="673100" y="2667643"/>
            <a:chExt cx="1735876" cy="3479157"/>
          </a:xfrm>
        </p:grpSpPr>
        <p:grpSp>
          <p:nvGrpSpPr>
            <p:cNvPr id="11" name="ïšlîḑè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13" name="í$1iďê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14" name="íslïḓé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FFC000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迁移实施</a:t>
                </a:r>
              </a:p>
            </p:txBody>
          </p:sp>
        </p:grpSp>
        <p:sp>
          <p:nvSpPr>
            <p:cNvPr id="12" name="iṣliḑê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影响告知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数据备份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工具迁移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应急预案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423677" y="1714501"/>
            <a:ext cx="2126849" cy="142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影响告知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与业务团队、客户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通知迁移窗口与影响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记录迁移关键节点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形成迁移纪要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6677" y="1714500"/>
            <a:ext cx="2126849" cy="142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数据备份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结构化数据备份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非结构化数据备份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YAML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备份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23677" y="3806297"/>
            <a:ext cx="2126849" cy="142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工具迁移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结合不同迁移类型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选择迁移工具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结合停机窗口容忍度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选择迁移工具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36678" y="3806297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应急预案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监控业务系统关键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指标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设立关键检查点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出现偏差立刻回退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420" y="1714500"/>
            <a:ext cx="2043981" cy="1976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20" y="3994781"/>
            <a:ext cx="2043981" cy="1233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过渡交割阶段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2717800" y="1714500"/>
            <a:ext cx="0" cy="41910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ïṣḻîďê"/>
          <p:cNvGrpSpPr/>
          <p:nvPr/>
        </p:nvGrpSpPr>
        <p:grpSpPr>
          <a:xfrm>
            <a:off x="609600" y="2070421"/>
            <a:ext cx="1735876" cy="3479157"/>
            <a:chOff x="673100" y="2667643"/>
            <a:chExt cx="1735876" cy="3479157"/>
          </a:xfrm>
        </p:grpSpPr>
        <p:grpSp>
          <p:nvGrpSpPr>
            <p:cNvPr id="11" name="îsḻïḓé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13" name="iṩľiḋe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14" name="ïš1iḓé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5B9BD5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过渡交割</a:t>
                </a:r>
              </a:p>
            </p:txBody>
          </p:sp>
        </p:grpSp>
        <p:sp>
          <p:nvSpPr>
            <p:cNvPr id="12" name="iŝḷïḍè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功能验证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性能验证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数据验证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HA</a:t>
              </a: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 验证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业务团队确认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423677" y="1714501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功能验证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业务团队确认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业务功能正常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业务团队确认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应用正常响应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6677" y="1714500"/>
            <a:ext cx="2126849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性能验证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业务团队确认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性能在预期范围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23677" y="3806297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数据验证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业务团队确认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数据全部迁移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业务团队确认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数据合法一致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36678" y="3806297"/>
            <a:ext cx="2126849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dirty="0">
                <a:latin typeface="FontName" panose="02010600010101010101" pitchFamily="2" charset="-122"/>
                <a:ea typeface="FontName" panose="02010600010101010101" pitchFamily="2" charset="-122"/>
              </a:rPr>
              <a:t>HA</a:t>
            </a: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 验证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配合业务团队进行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集群高可用验证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49677" y="1714500"/>
            <a:ext cx="2126849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业务团队确认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与业务团队确认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迁移结果可接受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书面确认迁移完成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监控优化阶段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2717800" y="1714500"/>
            <a:ext cx="0" cy="41910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î$1íďé"/>
          <p:cNvGrpSpPr/>
          <p:nvPr/>
        </p:nvGrpSpPr>
        <p:grpSpPr>
          <a:xfrm>
            <a:off x="609600" y="2070421"/>
            <a:ext cx="1735876" cy="3479157"/>
            <a:chOff x="673100" y="2667643"/>
            <a:chExt cx="1735876" cy="3479157"/>
          </a:xfrm>
        </p:grpSpPr>
        <p:grpSp>
          <p:nvGrpSpPr>
            <p:cNvPr id="11" name="ïṣlíďê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13" name="iṥļiḍè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14" name="îṧľíḋé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70AD47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FontName" panose="02010600010101010101" pitchFamily="2" charset="-122"/>
                    <a:ea typeface="FontName" panose="02010600010101010101" pitchFamily="2" charset="-122"/>
                  </a:rPr>
                  <a:t>监控</a:t>
                </a: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优化</a:t>
                </a:r>
              </a:p>
            </p:txBody>
          </p:sp>
        </p:grpSp>
        <p:sp>
          <p:nvSpPr>
            <p:cNvPr id="12" name="îSḻîďe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性能监控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容量监控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日志监控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持续优化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423677" y="1714501"/>
            <a:ext cx="2126849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性能监控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持续监控性能负载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配合业务团队对基础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架构改进、性能优化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6677" y="1714500"/>
            <a:ext cx="2126849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容量监控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持续监控容量用量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对异常增量进行故障排查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持续优化调整资源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规格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23677" y="3806297"/>
            <a:ext cx="2126849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日志监控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排查日志监控告警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配合业务团队问题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定位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36678" y="3806297"/>
            <a:ext cx="2126849" cy="142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持续优化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结合自动化工具和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运行数据，持续优化基础架构和平台服务规格与参数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4658"/>
          <a:stretch>
            <a:fillRect/>
          </a:stretch>
        </p:blipFill>
        <p:spPr>
          <a:xfrm>
            <a:off x="9014583" y="1898604"/>
            <a:ext cx="2474581" cy="1327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583" y="3604857"/>
            <a:ext cx="2474581" cy="131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6202" y="1208328"/>
            <a:ext cx="3770489" cy="444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公司简介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云迁移服务目录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云迁移实施方法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solidFill>
                  <a:srgbClr val="0070C0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云迁移工具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价目表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案例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腾讯官方工具</a:t>
            </a: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2032000" y="1634065"/>
          <a:ext cx="8127999" cy="276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工具名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go2tencentcloud</a:t>
                      </a:r>
                      <a:endParaRPr lang="zh-CN" altLang="en-US" sz="20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DTS</a:t>
                      </a:r>
                      <a:endParaRPr lang="zh-CN" altLang="en-US" sz="20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03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使用场景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Linux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操作系统的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P2V / V2V / C2C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迁移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数据库迁移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362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优势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腾讯原生工具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支持市面上绝大多数 </a:t>
                      </a:r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Linux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迁移场景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腾讯原生工具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支持多种数据库的迁移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03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劣势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仅限 </a:t>
                      </a:r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Linux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操作系统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对数据库内容有迁移限制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仅适用于相对轻量的场景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第三方迁移工具</a:t>
            </a: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1574800" y="1634066"/>
          <a:ext cx="9042400" cy="405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86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工具名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Disk2vhd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CloneZilla</a:t>
                      </a:r>
                      <a:endParaRPr lang="zh-CN" altLang="en-US" sz="20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英方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94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使用场景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Windows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操作系统的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P2V / V2V / C2C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迁移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Windows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</a:t>
                      </a:r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/ Linux</a:t>
                      </a:r>
                    </a:p>
                    <a:p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操作系统的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P2V / V2V / C2C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迁移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Windows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</a:t>
                      </a:r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/ Linux</a:t>
                      </a:r>
                    </a:p>
                    <a:p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操作系统的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P2V / V2V / C2C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迁移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94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优势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免费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微软官方工具，可靠性高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支持对运行中的主机制作镜像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免费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支持多种操作系统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支持在线迁移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对停机窗口敏感型业务适用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15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劣势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仅限 </a:t>
                      </a:r>
                      <a:r>
                        <a:rPr lang="en-US" altLang="zh-CN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Windows</a:t>
                      </a: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 操作系统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仅支持离线迁移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操作略复杂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对网络环境要求较高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需被迁移主机关机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仅支持离线迁移</a:t>
                      </a:r>
                      <a:endParaRPr lang="en-US" altLang="zh-CN" sz="1600" dirty="0"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作为备份方案使用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600" dirty="0"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有额外工具成本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6202" y="1208328"/>
            <a:ext cx="3770489" cy="444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公司简介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云迁移服务目录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云迁移实施方法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云迁移工具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solidFill>
                  <a:srgbClr val="0070C0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价目表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案例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云迁移服务定价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819834" y="1279525"/>
          <a:ext cx="8552331" cy="4707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1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迁移项目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迁移类型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迁移源数据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迁移目标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单价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3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云主机迁移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跨账号迁移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按实例数收取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1,200/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实例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跨云迁移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阿里云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AWS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Azure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V2C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虚拟化上云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VMware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KVM (OpenStack)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Hyper-V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XenServer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物理机上云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x86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按工作量收取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2,000/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人天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53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数据库迁移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C2C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云数据库</a:t>
                      </a:r>
                      <a:b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</a:br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(</a:t>
                      </a:r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MySQL / SQL Server)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按实例数收取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1,200/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实例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阿里云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Azure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130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P2C / V2C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MySQL / SQL Server / Oracle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自建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按工作量收取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2,000/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人天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K8s 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C2C / P2C / V2C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K8s 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集群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按工作量收取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2,000/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人天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872765" y="5987019"/>
            <a:ext cx="46346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00" dirty="0">
                <a:latin typeface="FontName" panose="02010600010101010101" pitchFamily="2" charset="-122"/>
                <a:ea typeface="FontName" panose="02010600010101010101" pitchFamily="2" charset="-122"/>
              </a:rPr>
              <a:t>注：</a:t>
            </a:r>
            <a:endParaRPr kumimoji="1" lang="en-US" altLang="zh-CN" sz="7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28600" indent="-228600">
              <a:buAutoNum type="arabicPeriod"/>
            </a:pPr>
            <a:r>
              <a:rPr kumimoji="1" lang="zh-CN" altLang="en-US" sz="700" dirty="0">
                <a:latin typeface="FontName" panose="02010600010101010101" pitchFamily="2" charset="-122"/>
                <a:ea typeface="FontName" panose="02010600010101010101" pitchFamily="2" charset="-122"/>
              </a:rPr>
              <a:t>以上报价，如按实例数收取，仅适用有停机窗口的迁移服务；实时在线迁移涉及第三方工具，需另行评估；</a:t>
            </a:r>
            <a:endParaRPr kumimoji="1" lang="en-US" altLang="zh-CN" sz="7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28600" indent="-228600">
              <a:buAutoNum type="arabicPeriod"/>
            </a:pPr>
            <a:r>
              <a:rPr kumimoji="1" lang="zh-CN" altLang="en-US" sz="700" dirty="0">
                <a:latin typeface="FontName" panose="02010600010101010101" pitchFamily="2" charset="-122"/>
                <a:ea typeface="FontName" panose="02010600010101010101" pitchFamily="2" charset="-122"/>
              </a:rPr>
              <a:t>以上报价，如按工作量收取，需评估迁移复杂度、工作量，具体报价以实际评估为准。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6202" y="1208328"/>
            <a:ext cx="3770489" cy="444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solidFill>
                  <a:srgbClr val="0070C0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公司简介</a:t>
            </a:r>
            <a:endParaRPr kumimoji="1" lang="en-US" altLang="zh-CN" sz="3200" b="1" dirty="0">
              <a:solidFill>
                <a:srgbClr val="0070C0"/>
              </a:solidFill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云迁移服务目录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云迁移实施方法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云迁移工具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价目表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案例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6202" y="1208328"/>
            <a:ext cx="3770489" cy="444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公司简介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云迁移服务目录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云迁移实施方法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云迁移工具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价目表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solidFill>
                  <a:srgbClr val="0070C0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案例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国际大型饮料公司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609600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09600" y="1279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项目关键字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" y="1899305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V2C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、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P2C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、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C2C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阿里云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0072" y="127952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迁云背景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0072" y="1899305"/>
            <a:ext cx="340526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各工厂自建机房，基础架构不统一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部分工厂使用公有云，缺乏管理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存在过渡采购的问题，成本不可控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总部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IT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，难以实施集中管理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9" name="直线连接符 8"/>
          <p:cNvCxnSpPr/>
          <p:nvPr/>
        </p:nvCxnSpPr>
        <p:spPr bwMode="auto">
          <a:xfrm>
            <a:off x="3700072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4" y="3192206"/>
            <a:ext cx="1638926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700072" y="33533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客户选择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00072" y="3973130"/>
            <a:ext cx="34052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建立“央服”概念，集中于一朵云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统一管理，成本分摊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各工厂业务上云，轻资产化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选择经验丰富的服务提供商，完成调研和迁移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3" name="直线连接符 12"/>
          <p:cNvCxnSpPr/>
          <p:nvPr/>
        </p:nvCxnSpPr>
        <p:spPr bwMode="auto">
          <a:xfrm>
            <a:off x="3700072" y="3868198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884827" y="1279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我们的服务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84827" y="1899305"/>
            <a:ext cx="340526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基于业务，于阿里云规划业务分区，实施安全管控策略，构建云底座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工厂迁移上云，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VMware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虚机和物理机迁移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公有云跨厂商、跨账号迁移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数据库迁移上云，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RDS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服务无法满足客户需求，迁移至 </a:t>
            </a:r>
            <a:r>
              <a:rPr kumimoji="1" lang="en-US" altLang="zh-CN" sz="1400" dirty="0" err="1">
                <a:latin typeface="FontName" panose="02010600010101010101" pitchFamily="2" charset="-122"/>
                <a:ea typeface="FontName" panose="02010600010101010101" pitchFamily="2" charset="-122"/>
              </a:rPr>
              <a:t>MyBase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服务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基于标签，为客户提供账单拆分服务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完成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50</a:t>
            </a:r>
            <a:r>
              <a:rPr kumimoji="1" lang="en-US" altLang="zh-CN" sz="1400" baseline="30000" dirty="0">
                <a:latin typeface="FontName" panose="02010600010101010101" pitchFamily="2" charset="-122"/>
                <a:ea typeface="FontName" panose="02010600010101010101" pitchFamily="2" charset="-122"/>
              </a:rPr>
              <a:t>+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实例的上云迁移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6" name="直线连接符 15"/>
          <p:cNvCxnSpPr/>
          <p:nvPr/>
        </p:nvCxnSpPr>
        <p:spPr bwMode="auto">
          <a:xfrm>
            <a:off x="7884827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884827" y="43100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迁移工具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84827" y="4929817"/>
            <a:ext cx="3405266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SMC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DTS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备份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-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恢复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镜像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9" name="直线连接符 18"/>
          <p:cNvCxnSpPr/>
          <p:nvPr/>
        </p:nvCxnSpPr>
        <p:spPr bwMode="auto">
          <a:xfrm>
            <a:off x="7884827" y="4824885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本土餐饮快消企业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0" y="1899305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C2C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迁移、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RDS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阿里云、腾讯云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2052" name="Picture 4" descr="乳白色, 咖啡, 圖書 的 免费素材图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3" y="3042305"/>
            <a:ext cx="1543987" cy="23159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线连接符 8"/>
          <p:cNvCxnSpPr/>
          <p:nvPr/>
        </p:nvCxnSpPr>
        <p:spPr bwMode="auto">
          <a:xfrm>
            <a:off x="609600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9600" y="1279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项目关键字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00072" y="127952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迁云背景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4" name="直线连接符 13"/>
          <p:cNvCxnSpPr/>
          <p:nvPr/>
        </p:nvCxnSpPr>
        <p:spPr bwMode="auto">
          <a:xfrm>
            <a:off x="3700072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700072" y="1899305"/>
            <a:ext cx="3405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客户在使用阿里云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阿里云价格略高，考虑降低成本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会员系统、点单系统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00072" y="33533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客户选择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00072" y="3973130"/>
            <a:ext cx="340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由阿里云迁移至腾讯云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8" name="直线连接符 17"/>
          <p:cNvCxnSpPr/>
          <p:nvPr/>
        </p:nvCxnSpPr>
        <p:spPr bwMode="auto">
          <a:xfrm>
            <a:off x="3700072" y="3868198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884827" y="1279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我们的服务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84827" y="1899305"/>
            <a:ext cx="340526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跨云迁移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云服务器迁移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MySQL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RDS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完成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10</a:t>
            </a:r>
            <a:r>
              <a:rPr kumimoji="1" lang="en-US" altLang="zh-CN" sz="1400" baseline="30000" dirty="0">
                <a:latin typeface="FontName" panose="02010600010101010101" pitchFamily="2" charset="-122"/>
                <a:ea typeface="FontName" panose="02010600010101010101" pitchFamily="2" charset="-122"/>
              </a:rPr>
              <a:t>+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实例的跨云迁移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21" name="直线连接符 20"/>
          <p:cNvCxnSpPr/>
          <p:nvPr/>
        </p:nvCxnSpPr>
        <p:spPr bwMode="auto">
          <a:xfrm>
            <a:off x="7884827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84827" y="43100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迁移工具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84827" y="4929817"/>
            <a:ext cx="3405266" cy="6001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Go2tencentcloud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备份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-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恢复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24" name="直线连接符 23"/>
          <p:cNvCxnSpPr/>
          <p:nvPr/>
        </p:nvCxnSpPr>
        <p:spPr bwMode="auto">
          <a:xfrm>
            <a:off x="7884827" y="4824885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本土时装设计企业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0" y="1899305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C2C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迁移、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RDS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青云、阿里云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8" name="直线连接符 7"/>
          <p:cNvCxnSpPr/>
          <p:nvPr/>
        </p:nvCxnSpPr>
        <p:spPr bwMode="auto">
          <a:xfrm>
            <a:off x="609600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9600" y="1279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项目关键字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0072" y="127952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迁云背景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2" name="直线连接符 11"/>
          <p:cNvCxnSpPr/>
          <p:nvPr/>
        </p:nvCxnSpPr>
        <p:spPr bwMode="auto">
          <a:xfrm>
            <a:off x="3700072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假人模特兒, 側面圖, 光 的 免费素材图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3" y="3042305"/>
            <a:ext cx="1543987" cy="2315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3700072" y="33533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客户选择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00072" y="3973130"/>
            <a:ext cx="3405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100%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从青云迁出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选择主流云厂商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云上架构重新规划梳理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6" name="直线连接符 15"/>
          <p:cNvCxnSpPr/>
          <p:nvPr/>
        </p:nvCxnSpPr>
        <p:spPr bwMode="auto">
          <a:xfrm>
            <a:off x="3700072" y="3868198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884827" y="1279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我们的服务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84827" y="1899305"/>
            <a:ext cx="340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阿里云架构规划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青云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-&gt; 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阿里云跨云迁移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云服务器迁移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MySQL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RDS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完成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20</a:t>
            </a:r>
            <a:r>
              <a:rPr kumimoji="1" lang="en-US" altLang="zh-CN" sz="1400" baseline="30000" dirty="0">
                <a:latin typeface="FontName" panose="02010600010101010101" pitchFamily="2" charset="-122"/>
                <a:ea typeface="FontName" panose="02010600010101010101" pitchFamily="2" charset="-122"/>
              </a:rPr>
              <a:t>+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实例的跨云迁移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19" name="直线连接符 18"/>
          <p:cNvCxnSpPr/>
          <p:nvPr/>
        </p:nvCxnSpPr>
        <p:spPr bwMode="auto">
          <a:xfrm>
            <a:off x="7884827" y="1794373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884827" y="43100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迁移工具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cxnSp>
        <p:nvCxnSpPr>
          <p:cNvPr id="22" name="直线连接符 21"/>
          <p:cNvCxnSpPr/>
          <p:nvPr/>
        </p:nvCxnSpPr>
        <p:spPr bwMode="auto">
          <a:xfrm>
            <a:off x="7884827" y="4824885"/>
            <a:ext cx="180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00072" y="1899305"/>
            <a:ext cx="3405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业务部署于青云公有云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稳定性难以满足客户需求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PaaS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产品能力无法满足业务需要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84827" y="4929817"/>
            <a:ext cx="3405266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SMC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DTS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备份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-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恢复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镜像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26642" b="34559"/>
          <a:stretch>
            <a:fillRect/>
          </a:stretch>
        </p:blipFill>
        <p:spPr>
          <a:xfrm>
            <a:off x="7301891" y="0"/>
            <a:ext cx="489010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069953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256" y="0"/>
            <a:ext cx="9364717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l="13359" t="5813" r="8161" b="1"/>
          <a:stretch>
            <a:fillRect/>
          </a:stretch>
        </p:blipFill>
        <p:spPr>
          <a:xfrm>
            <a:off x="454693" y="185264"/>
            <a:ext cx="1983707" cy="257175"/>
          </a:xfrm>
          <a:prstGeom prst="rect">
            <a:avLst/>
          </a:prstGeom>
        </p:spPr>
      </p:pic>
      <p:pic>
        <p:nvPicPr>
          <p:cNvPr id="8" name="图片 7" descr="图片包含 徽标&#10;&#10;描述已自动生成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5371" r="15610" b="15208"/>
          <a:stretch>
            <a:fillRect/>
          </a:stretch>
        </p:blipFill>
        <p:spPr>
          <a:xfrm>
            <a:off x="96026" y="164113"/>
            <a:ext cx="316522" cy="270279"/>
          </a:xfrm>
          <a:prstGeom prst="rect">
            <a:avLst/>
          </a:prstGeom>
        </p:spPr>
      </p:pic>
      <p:sp>
        <p:nvSpPr>
          <p:cNvPr id="14" name="正方形"/>
          <p:cNvSpPr/>
          <p:nvPr/>
        </p:nvSpPr>
        <p:spPr>
          <a:xfrm>
            <a:off x="412548" y="2032646"/>
            <a:ext cx="4216400" cy="1907117"/>
          </a:xfrm>
          <a:prstGeom prst="rect">
            <a:avLst/>
          </a:prstGeom>
          <a:solidFill>
            <a:srgbClr val="FFFFFF">
              <a:alpha val="98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 b="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 sz="2800" b="0" dirty="0">
              <a:solidFill>
                <a:srgbClr val="FFFFFF"/>
              </a:solidFill>
              <a:latin typeface="Helvetica Neue Medium" panose="02000503000000020004"/>
              <a:ea typeface="Helvetica Neue Medium" panose="02000503000000020004"/>
              <a:cs typeface="Helvetica Neue Medium" panose="02000503000000020004"/>
              <a:sym typeface="Helvetica Neue Medium" panose="020005030000000200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080" y="2462129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感谢倾听</a:t>
            </a:r>
          </a:p>
        </p:txBody>
      </p:sp>
      <p:sp>
        <p:nvSpPr>
          <p:cNvPr id="12" name="正方形"/>
          <p:cNvSpPr/>
          <p:nvPr/>
        </p:nvSpPr>
        <p:spPr>
          <a:xfrm>
            <a:off x="1993920" y="3676349"/>
            <a:ext cx="526828" cy="526828"/>
          </a:xfrm>
          <a:prstGeom prst="rect">
            <a:avLst/>
          </a:prstGeom>
          <a:solidFill>
            <a:srgbClr val="FFFFFF">
              <a:alpha val="49687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 b="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 sz="1600" b="0">
              <a:solidFill>
                <a:srgbClr val="FFFFFF"/>
              </a:solidFill>
              <a:latin typeface="Helvetica Neue Medium" panose="02000503000000020004"/>
              <a:ea typeface="Helvetica Neue Medium" panose="02000503000000020004"/>
              <a:cs typeface="Helvetica Neue Medium" panose="02000503000000020004"/>
              <a:sym typeface="Helvetica Neue Medium" panose="02000503000000020004"/>
            </a:endParaRPr>
          </a:p>
        </p:txBody>
      </p:sp>
      <p:sp>
        <p:nvSpPr>
          <p:cNvPr id="15" name="正方形"/>
          <p:cNvSpPr/>
          <p:nvPr/>
        </p:nvSpPr>
        <p:spPr>
          <a:xfrm>
            <a:off x="4032047" y="1435746"/>
            <a:ext cx="1193801" cy="1193800"/>
          </a:xfrm>
          <a:prstGeom prst="rect">
            <a:avLst/>
          </a:prstGeom>
          <a:solidFill>
            <a:srgbClr val="FFFFFF">
              <a:alpha val="98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 b="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 sz="1600" b="0">
              <a:solidFill>
                <a:srgbClr val="FFFFFF"/>
              </a:solidFill>
              <a:latin typeface="Helvetica Neue Medium" panose="02000503000000020004"/>
              <a:ea typeface="Helvetica Neue Medium" panose="02000503000000020004"/>
              <a:cs typeface="Helvetica Neue Medium" panose="02000503000000020004"/>
              <a:sym typeface="Helvetica Neue Medium" panose="020005030000000200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成熟的 </a:t>
            </a:r>
            <a:r>
              <a:rPr kumimoji="1" lang="en-US" altLang="zh-CN" dirty="0"/>
              <a:t>MSP</a:t>
            </a:r>
            <a:r>
              <a:rPr kumimoji="1" lang="zh-CN" altLang="en-US" dirty="0"/>
              <a:t> 体系和经验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680850" y="1279525"/>
            <a:ext cx="3491346" cy="17130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交付中心</a:t>
            </a:r>
          </a:p>
        </p:txBody>
      </p:sp>
      <p:sp>
        <p:nvSpPr>
          <p:cNvPr id="34" name="圆角矩形 33"/>
          <p:cNvSpPr/>
          <p:nvPr/>
        </p:nvSpPr>
        <p:spPr bwMode="auto">
          <a:xfrm>
            <a:off x="4385952" y="1279525"/>
            <a:ext cx="3491346" cy="17130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产品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8091054" y="1279525"/>
            <a:ext cx="3491346" cy="17130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公有云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/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 混合云客户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6481" y="1797275"/>
            <a:ext cx="3040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80 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人，平均年龄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31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岁，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80%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以上为有认证技术人员</a:t>
            </a:r>
            <a:endParaRPr kumimoji="1" lang="en-US" altLang="zh-CN" sz="11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NOC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、服务台、一线、二线、大客户、公有云</a:t>
            </a:r>
            <a:endParaRPr kumimoji="1" lang="en-US" altLang="zh-CN" sz="11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服务客户超过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200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余家</a:t>
            </a:r>
            <a:endParaRPr kumimoji="1" lang="en-US" altLang="zh-CN" sz="11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ISO 9001 / 20000 / 27001</a:t>
            </a:r>
            <a:endParaRPr kumimoji="1" lang="zh-CN" altLang="en-US" sz="11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75958" y="1773526"/>
            <a:ext cx="3040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HyperX 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混合云管理平台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(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高效纳管腾讯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, 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阿里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, 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华为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, AWS)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整合运维工具集，集监控、漏扫、工单等工具于一身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45436" y="1797275"/>
            <a:ext cx="3040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为广大客户提供上云咨询、实施、迁移与运维等一站式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MSP 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服务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3" y="3182586"/>
            <a:ext cx="3368637" cy="14472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20" y="4724853"/>
            <a:ext cx="3297571" cy="144879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680849" y="3182586"/>
            <a:ext cx="3491347" cy="1448791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680850" y="4726379"/>
            <a:ext cx="3491347" cy="1448791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4385951" y="3181061"/>
            <a:ext cx="3491347" cy="1448791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4385951" y="4724852"/>
            <a:ext cx="3491347" cy="1448791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950" y="3181060"/>
            <a:ext cx="3491346" cy="14472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49" y="4708481"/>
            <a:ext cx="3491345" cy="14651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931" y="3368013"/>
            <a:ext cx="3742636" cy="252062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 bwMode="auto">
          <a:xfrm>
            <a:off x="8104080" y="3179534"/>
            <a:ext cx="3491347" cy="2994109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成熟的交付中心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680850" y="1279525"/>
            <a:ext cx="3491346" cy="50737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交付中心</a:t>
            </a:r>
          </a:p>
        </p:txBody>
      </p:sp>
      <p:sp>
        <p:nvSpPr>
          <p:cNvPr id="34" name="圆角矩形 33"/>
          <p:cNvSpPr/>
          <p:nvPr/>
        </p:nvSpPr>
        <p:spPr bwMode="auto">
          <a:xfrm>
            <a:off x="4385952" y="1279524"/>
            <a:ext cx="3491346" cy="507377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产品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8091054" y="1279525"/>
            <a:ext cx="3491346" cy="50737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FontName" panose="02010600010101010101" pitchFamily="2" charset="-122"/>
                <a:ea typeface="FontName" panose="02010600010101010101" pitchFamily="2" charset="-122"/>
              </a:rPr>
              <a:t>流程体系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6481" y="2012718"/>
            <a:ext cx="3040083" cy="208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80 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人交付团队</a:t>
            </a:r>
            <a:endParaRPr kumimoji="1" lang="en-US" altLang="zh-CN" sz="11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云架构师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+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 云迁移工程师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10+</a:t>
            </a: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云运维工程师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30+</a:t>
            </a:r>
            <a:b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(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腾讯云，阿里云，</a:t>
            </a:r>
            <a:r>
              <a:rPr kumimoji="1" lang="en-GB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AWS</a:t>
            </a: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认证工程师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20+)</a:t>
            </a: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数据库系统专家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10+</a:t>
            </a: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项目经理、大客户服务经理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10+</a:t>
            </a: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系统集成、交付工程师 </a:t>
            </a:r>
            <a:r>
              <a:rPr kumimoji="1" lang="en-US" altLang="zh-CN" sz="11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20+</a:t>
            </a: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11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610127" y="2012718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云资源管理工具 （</a:t>
            </a:r>
            <a:r>
              <a:rPr kumimoji="1" lang="en-US" altLang="zh-CN" sz="14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CMP</a:t>
            </a:r>
            <a:r>
              <a:rPr kumimoji="1" lang="zh-CN" altLang="en-US" sz="14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）</a:t>
            </a:r>
          </a:p>
        </p:txBody>
      </p:sp>
      <p:pic>
        <p:nvPicPr>
          <p:cNvPr id="26" name="图片 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62" y="2444611"/>
            <a:ext cx="3332725" cy="1652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4610127" y="4212619"/>
            <a:ext cx="304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自动化运维工具 （</a:t>
            </a:r>
            <a:r>
              <a:rPr kumimoji="1" lang="en-US" altLang="zh-CN" sz="14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OMP</a:t>
            </a:r>
            <a:r>
              <a:rPr kumimoji="1" lang="zh-CN" altLang="en-US" sz="140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）</a:t>
            </a:r>
            <a:endParaRPr kumimoji="1" lang="en-US" altLang="zh-CN" sz="14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algn="ctr"/>
            <a:r>
              <a:rPr kumimoji="1" lang="zh-CN" altLang="en-US" sz="105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流程管理、监控管理、日志管理、</a:t>
            </a:r>
            <a:endParaRPr kumimoji="1" lang="en-US" altLang="zh-CN" sz="105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algn="ctr"/>
            <a:r>
              <a:rPr kumimoji="1" lang="zh-CN" altLang="en-US" sz="1050" dirty="0">
                <a:solidFill>
                  <a:schemeClr val="bg2">
                    <a:lumMod val="50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备份管理、安全管理</a:t>
            </a:r>
            <a:endParaRPr kumimoji="1" lang="zh-CN" altLang="en-US" sz="1400" dirty="0">
              <a:solidFill>
                <a:schemeClr val="bg2">
                  <a:lumMod val="50000"/>
                </a:schemeClr>
              </a:solidFill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055" y="5060422"/>
            <a:ext cx="521890" cy="260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592" y="5056951"/>
            <a:ext cx="608980" cy="252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428" y="5071672"/>
            <a:ext cx="777539" cy="222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718" y="5508375"/>
            <a:ext cx="710727" cy="413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291" y="5606008"/>
            <a:ext cx="413811" cy="217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3727" y="5606008"/>
            <a:ext cx="653391" cy="21779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256796" y="2298166"/>
            <a:ext cx="3138201" cy="3257061"/>
            <a:chOff x="7757087" y="2037254"/>
            <a:chExt cx="3910276" cy="405837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0384" y="3454532"/>
              <a:ext cx="1956978" cy="1411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97653" y="2037254"/>
              <a:ext cx="1969709" cy="1334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57088" y="4773101"/>
              <a:ext cx="1940565" cy="1322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7088" y="2058919"/>
              <a:ext cx="1940565" cy="1322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57087" y="3411368"/>
              <a:ext cx="1941842" cy="1322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8626172" y="3161453"/>
              <a:ext cx="933977" cy="2300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rial Unicode MS" panose="020B0604020202020204" pitchFamily="34" charset="-128"/>
                </a:rPr>
                <a:t>监控中心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25179" y="4500588"/>
              <a:ext cx="933977" cy="2300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rial Unicode MS" panose="020B0604020202020204" pitchFamily="34" charset="-128"/>
                </a:rPr>
                <a:t>技术支持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643678" y="5840091"/>
              <a:ext cx="933977" cy="2300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ts val="6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rial Unicode MS" panose="020B0604020202020204" pitchFamily="34" charset="-128"/>
                </a:rPr>
                <a:t>客户</a:t>
              </a:r>
              <a:r>
                <a:rPr lang="zh-CN" altLang="en-US" sz="1200" kern="0" dirty="0">
                  <a:solidFill>
                    <a:schemeClr val="bg1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rial Unicode MS" panose="020B0604020202020204" pitchFamily="34" charset="-128"/>
                </a:rPr>
                <a:t>服务</a:t>
              </a: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43" y="4735112"/>
              <a:ext cx="1985220" cy="1360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60" y="4091541"/>
            <a:ext cx="3122791" cy="15348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6202" y="1208328"/>
            <a:ext cx="3770489" cy="444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公司简介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solidFill>
                  <a:srgbClr val="0070C0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云迁移服务目录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云迁移实施方法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云迁移工具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价目表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案例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云迁移服务目录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563"/>
              </p:ext>
            </p:extLst>
          </p:nvPr>
        </p:nvGraphicFramePr>
        <p:xfrm>
          <a:off x="1819834" y="1506910"/>
          <a:ext cx="8552331" cy="442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1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迁移项目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迁移类型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迁移源数据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迁移目标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服务覆盖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3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云主机迁移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跨账号迁移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跨云迁移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阿里云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天翼云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AWS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Azure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V2C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虚拟化上云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VMware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KVM (OpenStack)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Hyper-V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XenServer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物理机上云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x86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53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数据库迁移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C2C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云数据库</a:t>
                      </a:r>
                      <a:b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</a:br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(</a:t>
                      </a:r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MySQL / SQL Server)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腾讯云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阿里云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天翼云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Azure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130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P2C / V2C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MySQL / SQL Server / Oracle /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企业邮箱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自建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K8s 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迁移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C2C / P2C / V2C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K8s </a:t>
                      </a:r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集群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-&gt;</a:t>
                      </a:r>
                      <a:r>
                        <a:rPr lang="zh-CN" altLang="en-US" sz="1200" u="none" strike="noStrike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华为云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FontName" panose="02010600010101010101" pitchFamily="2" charset="-122"/>
                          <a:ea typeface="FontName" panose="02010600010101010101" pitchFamily="2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ontName" panose="02010600010101010101" pitchFamily="2" charset="-122"/>
                        <a:ea typeface="FontName" panose="0201060001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6202" y="1208328"/>
            <a:ext cx="3770489" cy="444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公司简介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云迁移服务目录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FontTx/>
              <a:buAutoNum type="arabicPeriod"/>
            </a:pPr>
            <a:r>
              <a:rPr kumimoji="1" lang="zh-CN" altLang="en-US" sz="3200" b="1" dirty="0">
                <a:solidFill>
                  <a:srgbClr val="0070C0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云迁移实施方法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云迁移工具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价目表</a:t>
            </a:r>
            <a:endParaRPr kumimoji="1" lang="en-US" altLang="zh-CN" sz="3200" b="1" dirty="0">
              <a:latin typeface="TencentSans W7" panose="020C04030202040F0204" pitchFamily="34" charset="-122"/>
              <a:ea typeface="TencentSans W7" panose="020C04030202040F0204" pitchFamily="34" charset="-122"/>
            </a:endParaRPr>
          </a:p>
          <a:p>
            <a:pPr marL="581025" indent="-570230">
              <a:lnSpc>
                <a:spcPct val="150000"/>
              </a:lnSpc>
              <a:buAutoNum type="arabicPeriod"/>
            </a:pPr>
            <a:r>
              <a:rPr kumimoji="1" lang="zh-CN" altLang="en-US" sz="3200" b="1" dirty="0">
                <a:latin typeface="TencentSans W7" panose="020C04030202040F0204" pitchFamily="34" charset="-122"/>
                <a:ea typeface="TencentSans W7" panose="020C04030202040F0204" pitchFamily="34" charset="-122"/>
              </a:rPr>
              <a:t>案例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迁移实施方法</a:t>
            </a:r>
          </a:p>
        </p:txBody>
      </p:sp>
      <p:grpSp>
        <p:nvGrpSpPr>
          <p:cNvPr id="40" name="iṧlíďè"/>
          <p:cNvGrpSpPr/>
          <p:nvPr/>
        </p:nvGrpSpPr>
        <p:grpSpPr>
          <a:xfrm>
            <a:off x="673100" y="1596206"/>
            <a:ext cx="1735876" cy="3479157"/>
            <a:chOff x="673100" y="2667643"/>
            <a:chExt cx="1735876" cy="3479157"/>
          </a:xfrm>
        </p:grpSpPr>
        <p:grpSp>
          <p:nvGrpSpPr>
            <p:cNvPr id="71" name="ïṧ1iḍé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73" name="íśḻíḍè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74" name="ïSḻîdê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4472C4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项目启动</a:t>
                </a:r>
              </a:p>
            </p:txBody>
          </p:sp>
        </p:grpSp>
        <p:sp>
          <p:nvSpPr>
            <p:cNvPr id="72" name="îśļîḓe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项目启动会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明确迁移目标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明确迁移原则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明确职责分工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grpSp>
        <p:nvGrpSpPr>
          <p:cNvPr id="41" name="îṣḷide"/>
          <p:cNvGrpSpPr/>
          <p:nvPr/>
        </p:nvGrpSpPr>
        <p:grpSpPr>
          <a:xfrm>
            <a:off x="2495084" y="1596206"/>
            <a:ext cx="1735876" cy="3479157"/>
            <a:chOff x="673100" y="2667643"/>
            <a:chExt cx="1735876" cy="3479157"/>
          </a:xfrm>
        </p:grpSpPr>
        <p:grpSp>
          <p:nvGrpSpPr>
            <p:cNvPr id="67" name="îṡḷïḍè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69" name="išlîḑê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70" name="iṣḷíḑe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ED7D31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需求调研</a:t>
                </a:r>
              </a:p>
            </p:txBody>
          </p:sp>
        </p:grpSp>
        <p:sp>
          <p:nvSpPr>
            <p:cNvPr id="68" name="ïsḻîḋè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业务架构调研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基础架构调研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业务连续性调研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运维自动化调研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grpSp>
        <p:nvGrpSpPr>
          <p:cNvPr id="42" name="î$ḷîḍé"/>
          <p:cNvGrpSpPr/>
          <p:nvPr/>
        </p:nvGrpSpPr>
        <p:grpSpPr>
          <a:xfrm>
            <a:off x="4317068" y="1596206"/>
            <a:ext cx="1735876" cy="3479157"/>
            <a:chOff x="673100" y="2667643"/>
            <a:chExt cx="1735876" cy="3479157"/>
          </a:xfrm>
        </p:grpSpPr>
        <p:grpSp>
          <p:nvGrpSpPr>
            <p:cNvPr id="63" name="îs1íďé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65" name="îṩļîḓê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66" name="išľídê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A5A5A5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方案设计</a:t>
                </a:r>
              </a:p>
            </p:txBody>
          </p:sp>
        </p:grpSp>
        <p:sp>
          <p:nvSpPr>
            <p:cNvPr id="64" name="îSļïďe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云架构规划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云性能规划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云安全规划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迁移方案规划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回退计划定制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POC</a:t>
              </a: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 验证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grpSp>
        <p:nvGrpSpPr>
          <p:cNvPr id="43" name="íṩḻiḑé"/>
          <p:cNvGrpSpPr/>
          <p:nvPr/>
        </p:nvGrpSpPr>
        <p:grpSpPr>
          <a:xfrm>
            <a:off x="6139052" y="1596206"/>
            <a:ext cx="1735876" cy="3479157"/>
            <a:chOff x="673100" y="2667643"/>
            <a:chExt cx="1735876" cy="3479157"/>
          </a:xfrm>
        </p:grpSpPr>
        <p:grpSp>
          <p:nvGrpSpPr>
            <p:cNvPr id="59" name="ïšlîḑè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61" name="í$1iďê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62" name="íslïḓé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FFC000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迁移实施</a:t>
                </a:r>
              </a:p>
            </p:txBody>
          </p:sp>
        </p:grpSp>
        <p:sp>
          <p:nvSpPr>
            <p:cNvPr id="60" name="iṣliḑê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影响告知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数据备份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工具迁移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应急预案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grpSp>
        <p:nvGrpSpPr>
          <p:cNvPr id="44" name="ïṣḻîďê"/>
          <p:cNvGrpSpPr/>
          <p:nvPr/>
        </p:nvGrpSpPr>
        <p:grpSpPr>
          <a:xfrm>
            <a:off x="7961036" y="1596206"/>
            <a:ext cx="1735876" cy="3479157"/>
            <a:chOff x="673100" y="2667643"/>
            <a:chExt cx="1735876" cy="3479157"/>
          </a:xfrm>
        </p:grpSpPr>
        <p:grpSp>
          <p:nvGrpSpPr>
            <p:cNvPr id="55" name="îsḻïḓé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57" name="iṩľiḋe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58" name="ïš1iḓé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5B9BD5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过渡交割</a:t>
                </a:r>
              </a:p>
            </p:txBody>
          </p:sp>
        </p:grpSp>
        <p:sp>
          <p:nvSpPr>
            <p:cNvPr id="56" name="iŝḷïḍè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功能验证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性能验证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数据验证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HA</a:t>
              </a: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 验证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业务团队确认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grpSp>
        <p:nvGrpSpPr>
          <p:cNvPr id="45" name="î$1íďé"/>
          <p:cNvGrpSpPr/>
          <p:nvPr/>
        </p:nvGrpSpPr>
        <p:grpSpPr>
          <a:xfrm>
            <a:off x="9783024" y="1596206"/>
            <a:ext cx="1735876" cy="3479157"/>
            <a:chOff x="673100" y="2667643"/>
            <a:chExt cx="1735876" cy="3479157"/>
          </a:xfrm>
        </p:grpSpPr>
        <p:grpSp>
          <p:nvGrpSpPr>
            <p:cNvPr id="51" name="ïṣlíďê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53" name="iṥļiḍè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54" name="îṧľíḋé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70AD47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FontName" panose="02010600010101010101" pitchFamily="2" charset="-122"/>
                    <a:ea typeface="FontName" panose="02010600010101010101" pitchFamily="2" charset="-122"/>
                  </a:rPr>
                  <a:t>监控</a:t>
                </a: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优化</a:t>
                </a:r>
              </a:p>
            </p:txBody>
          </p:sp>
        </p:grpSp>
        <p:sp>
          <p:nvSpPr>
            <p:cNvPr id="52" name="îSḻîďe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性能监控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容量监控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rPr>
                <a:t>日志监控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持续优化</a:t>
              </a:r>
              <a:endParaRPr kumimoji="0" lang="en-US" altLang="zh-CN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cxnSp>
        <p:nvCxnSpPr>
          <p:cNvPr id="46" name="iSḻíḑé"/>
          <p:cNvCxnSpPr/>
          <p:nvPr/>
        </p:nvCxnSpPr>
        <p:spPr>
          <a:xfrm>
            <a:off x="2452030" y="3118823"/>
            <a:ext cx="0" cy="2142971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85000"/>
              </a:sysClr>
            </a:solidFill>
            <a:prstDash val="solid"/>
            <a:round/>
          </a:ln>
          <a:effectLst/>
        </p:spPr>
      </p:cxnSp>
      <p:cxnSp>
        <p:nvCxnSpPr>
          <p:cNvPr id="47" name="i$ḷîḍe"/>
          <p:cNvCxnSpPr/>
          <p:nvPr/>
        </p:nvCxnSpPr>
        <p:spPr>
          <a:xfrm>
            <a:off x="4274014" y="3118823"/>
            <a:ext cx="0" cy="2142971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85000"/>
              </a:sysClr>
            </a:solidFill>
            <a:prstDash val="solid"/>
            <a:round/>
          </a:ln>
          <a:effectLst/>
        </p:spPr>
      </p:cxnSp>
      <p:cxnSp>
        <p:nvCxnSpPr>
          <p:cNvPr id="48" name="îšḻïḓe"/>
          <p:cNvCxnSpPr/>
          <p:nvPr/>
        </p:nvCxnSpPr>
        <p:spPr>
          <a:xfrm>
            <a:off x="6095998" y="3118823"/>
            <a:ext cx="0" cy="2142971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85000"/>
              </a:sysClr>
            </a:solidFill>
            <a:prstDash val="solid"/>
            <a:round/>
          </a:ln>
          <a:effectLst/>
        </p:spPr>
      </p:cxnSp>
      <p:cxnSp>
        <p:nvCxnSpPr>
          <p:cNvPr id="49" name="îṧľide"/>
          <p:cNvCxnSpPr/>
          <p:nvPr/>
        </p:nvCxnSpPr>
        <p:spPr>
          <a:xfrm>
            <a:off x="7917982" y="3118823"/>
            <a:ext cx="0" cy="2142971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85000"/>
              </a:sysClr>
            </a:solidFill>
            <a:prstDash val="solid"/>
            <a:round/>
          </a:ln>
          <a:effectLst/>
        </p:spPr>
      </p:cxnSp>
      <p:cxnSp>
        <p:nvCxnSpPr>
          <p:cNvPr id="50" name="ïṡḷîḍe"/>
          <p:cNvCxnSpPr/>
          <p:nvPr/>
        </p:nvCxnSpPr>
        <p:spPr>
          <a:xfrm>
            <a:off x="9739966" y="3118823"/>
            <a:ext cx="0" cy="2142971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85000"/>
              </a:sysClr>
            </a:solidFill>
            <a:prstDash val="solid"/>
            <a:round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项目启动阶段</a:t>
            </a:r>
          </a:p>
        </p:txBody>
      </p:sp>
      <p:cxnSp>
        <p:nvCxnSpPr>
          <p:cNvPr id="4" name="直线连接符 3"/>
          <p:cNvCxnSpPr/>
          <p:nvPr/>
        </p:nvCxnSpPr>
        <p:spPr bwMode="auto">
          <a:xfrm>
            <a:off x="2717800" y="1714500"/>
            <a:ext cx="0" cy="41910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iṧlíďè"/>
          <p:cNvGrpSpPr/>
          <p:nvPr/>
        </p:nvGrpSpPr>
        <p:grpSpPr>
          <a:xfrm>
            <a:off x="609600" y="2070421"/>
            <a:ext cx="1735876" cy="3479157"/>
            <a:chOff x="673100" y="2667643"/>
            <a:chExt cx="1735876" cy="3479157"/>
          </a:xfrm>
        </p:grpSpPr>
        <p:grpSp>
          <p:nvGrpSpPr>
            <p:cNvPr id="6" name="ïṧ1iḍé"/>
            <p:cNvGrpSpPr/>
            <p:nvPr/>
          </p:nvGrpSpPr>
          <p:grpSpPr>
            <a:xfrm>
              <a:off x="673100" y="2667643"/>
              <a:ext cx="1735876" cy="1924360"/>
              <a:chOff x="1236624" y="2576617"/>
              <a:chExt cx="2088232" cy="2314978"/>
            </a:xfrm>
          </p:grpSpPr>
          <p:sp>
            <p:nvSpPr>
              <p:cNvPr id="8" name="íśḻíḍè"/>
              <p:cNvSpPr/>
              <p:nvPr/>
            </p:nvSpPr>
            <p:spPr>
              <a:xfrm>
                <a:off x="1236624" y="2576617"/>
                <a:ext cx="2088232" cy="2088234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Name" panose="02010600010101010101" pitchFamily="2" charset="-122"/>
                  <a:ea typeface="FontName" panose="02010600010101010101" pitchFamily="2" charset="-122"/>
                </a:endParaRPr>
              </a:p>
            </p:txBody>
          </p:sp>
          <p:sp>
            <p:nvSpPr>
              <p:cNvPr id="9" name="ïSḻîdê"/>
              <p:cNvSpPr/>
              <p:nvPr/>
            </p:nvSpPr>
            <p:spPr>
              <a:xfrm>
                <a:off x="1525278" y="4422522"/>
                <a:ext cx="1510928" cy="469073"/>
              </a:xfrm>
              <a:prstGeom prst="roundRect">
                <a:avLst>
                  <a:gd name="adj" fmla="val 15146"/>
                </a:avLst>
              </a:prstGeom>
              <a:solidFill>
                <a:srgbClr val="4472C4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ontName" panose="02010600010101010101" pitchFamily="2" charset="-122"/>
                    <a:ea typeface="FontName" panose="02010600010101010101" pitchFamily="2" charset="-122"/>
                  </a:rPr>
                  <a:t>项目启动</a:t>
                </a:r>
              </a:p>
            </p:txBody>
          </p:sp>
        </p:grpSp>
        <p:sp>
          <p:nvSpPr>
            <p:cNvPr id="7" name="îśļîḓe"/>
            <p:cNvSpPr txBox="1"/>
            <p:nvPr/>
          </p:nvSpPr>
          <p:spPr>
            <a:xfrm>
              <a:off x="723271" y="4663025"/>
              <a:ext cx="1635534" cy="148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项目启动会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明确迁移目标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明确迁移原则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FontName" panose="02010600010101010101" pitchFamily="2" charset="-122"/>
                  <a:ea typeface="FontName" panose="02010600010101010101" pitchFamily="2" charset="-122"/>
                </a:rPr>
                <a:t>明确职责分工</a:t>
              </a:r>
              <a:endParaRPr lang="en-US" altLang="zh-CN" sz="1100" dirty="0">
                <a:solidFill>
                  <a:prstClr val="black"/>
                </a:solidFill>
                <a:latin typeface="FontName" panose="02010600010101010101" pitchFamily="2" charset="-122"/>
                <a:ea typeface="FontName" panose="0201060001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415336" y="1718897"/>
            <a:ext cx="2126849" cy="142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明确迁移目标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明确迁移背景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明确迁移范围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明确迁移时间计划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535" y="1911365"/>
            <a:ext cx="2126863" cy="123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5886502" y="1718897"/>
            <a:ext cx="2126848" cy="168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明确迁移原则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明确业务重构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明确云原生适配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明确迁移优先级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明确迁移窗口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3678" y="3795122"/>
            <a:ext cx="2126848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FontName" panose="02010600010101010101" pitchFamily="2" charset="-122"/>
                <a:ea typeface="FontName" panose="02010600010101010101" pitchFamily="2" charset="-122"/>
              </a:rPr>
              <a:t>明确迁移分工</a:t>
            </a:r>
            <a:endParaRPr kumimoji="1" lang="en-US" altLang="zh-CN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Steering Group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确保高层级决策支持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明确甲 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/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 乙方工作</a:t>
            </a:r>
            <a:b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</a:b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内容与责任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精确到部门</a:t>
            </a:r>
            <a:r>
              <a:rPr kumimoji="1" lang="en-US" altLang="zh-CN" sz="1400" dirty="0">
                <a:latin typeface="FontName" panose="02010600010101010101" pitchFamily="2" charset="-122"/>
                <a:ea typeface="FontName" panose="02010600010101010101" pitchFamily="2" charset="-122"/>
              </a:rPr>
              <a:t>/</a:t>
            </a:r>
            <a:r>
              <a:rPr kumimoji="1" lang="zh-CN" altLang="en-US" sz="1400" dirty="0">
                <a:latin typeface="FontName" panose="02010600010101010101" pitchFamily="2" charset="-122"/>
                <a:ea typeface="FontName" panose="02010600010101010101" pitchFamily="2" charset="-122"/>
              </a:rPr>
              <a:t>人</a:t>
            </a:r>
            <a:endParaRPr kumimoji="1" lang="en-US" altLang="zh-CN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kumimoji="1" lang="zh-CN" altLang="en-US" sz="14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535" y="3463130"/>
            <a:ext cx="2126863" cy="1894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ln w="25400">
          <a:solidFill>
            <a:srgbClr val="92D050"/>
          </a:solidFill>
          <a:headEnd type="none" w="med" len="med"/>
          <a:tailEnd type="triangl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ln w="25400">
          <a:solidFill>
            <a:srgbClr val="92D050"/>
          </a:solidFill>
          <a:headEnd type="none" w="med" len="med"/>
          <a:tailEnd type="triangl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</a:spPr>
      <a:bodyPr/>
      <a:lstStyle/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运维服务商调研v1.2</Template>
  <TotalTime>1</TotalTime>
  <Words>1893</Words>
  <Application>Microsoft Office PowerPoint</Application>
  <PresentationFormat>宽屏</PresentationFormat>
  <Paragraphs>523</Paragraphs>
  <Slides>24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FontName</vt:lpstr>
      <vt:lpstr>Helvetica Neue Medium</vt:lpstr>
      <vt:lpstr>TencentSans W7</vt:lpstr>
      <vt:lpstr>Arial</vt:lpstr>
      <vt:lpstr>Calibri</vt:lpstr>
      <vt:lpstr>默认设计模板</vt:lpstr>
      <vt:lpstr>2_默认设计模板</vt:lpstr>
      <vt:lpstr>1_默认设计模板</vt:lpstr>
      <vt:lpstr>PowerPoint 演示文稿</vt:lpstr>
      <vt:lpstr>PowerPoint 演示文稿</vt:lpstr>
      <vt:lpstr>成熟的 MSP 体系和经验</vt:lpstr>
      <vt:lpstr>成熟的交付中心</vt:lpstr>
      <vt:lpstr>PowerPoint 演示文稿</vt:lpstr>
      <vt:lpstr>云迁移服务目录</vt:lpstr>
      <vt:lpstr>PowerPoint 演示文稿</vt:lpstr>
      <vt:lpstr>迁移实施方法</vt:lpstr>
      <vt:lpstr>项目启动阶段</vt:lpstr>
      <vt:lpstr>需求调研阶段</vt:lpstr>
      <vt:lpstr>方案设计阶段</vt:lpstr>
      <vt:lpstr>实施迁移阶段</vt:lpstr>
      <vt:lpstr>过渡交割阶段</vt:lpstr>
      <vt:lpstr>监控优化阶段</vt:lpstr>
      <vt:lpstr>PowerPoint 演示文稿</vt:lpstr>
      <vt:lpstr>腾讯官方工具</vt:lpstr>
      <vt:lpstr>第三方迁移工具</vt:lpstr>
      <vt:lpstr>PowerPoint 演示文稿</vt:lpstr>
      <vt:lpstr>云迁移服务定价</vt:lpstr>
      <vt:lpstr>PowerPoint 演示文稿</vt:lpstr>
      <vt:lpstr>国际大型饮料公司</vt:lpstr>
      <vt:lpstr>本土餐饮快消企业</vt:lpstr>
      <vt:lpstr>本土时装设计企业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jiazhuang721@126.com</dc:creator>
  <cp:lastModifiedBy>Michael Shan</cp:lastModifiedBy>
  <cp:revision>1704</cp:revision>
  <dcterms:created xsi:type="dcterms:W3CDTF">2024-08-02T08:27:36Z</dcterms:created>
  <dcterms:modified xsi:type="dcterms:W3CDTF">2024-08-02T09:19:34Z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D86116D72D70B2477898AC666EC2489E_42</vt:lpwstr>
  </property>
</Properties>
</file>