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35"/>
  </p:handoutMasterIdLst>
  <p:sldIdLst>
    <p:sldId id="11089323" r:id="rId3"/>
    <p:sldId id="11089384" r:id="rId5"/>
    <p:sldId id="11089322" r:id="rId6"/>
    <p:sldId id="11089385" r:id="rId7"/>
    <p:sldId id="11089347" r:id="rId8"/>
    <p:sldId id="11089328" r:id="rId9"/>
    <p:sldId id="11089388" r:id="rId10"/>
    <p:sldId id="11089355" r:id="rId11"/>
    <p:sldId id="11089356" r:id="rId12"/>
    <p:sldId id="11089389" r:id="rId13"/>
    <p:sldId id="11089357" r:id="rId14"/>
    <p:sldId id="11089360" r:id="rId15"/>
    <p:sldId id="11089363" r:id="rId16"/>
    <p:sldId id="11089364" r:id="rId17"/>
    <p:sldId id="11089365" r:id="rId18"/>
    <p:sldId id="11089366" r:id="rId19"/>
    <p:sldId id="11089361" r:id="rId20"/>
    <p:sldId id="11089362" r:id="rId21"/>
    <p:sldId id="11089375" r:id="rId22"/>
    <p:sldId id="11089367" r:id="rId23"/>
    <p:sldId id="11089370" r:id="rId24"/>
    <p:sldId id="11089371" r:id="rId25"/>
    <p:sldId id="11089369" r:id="rId26"/>
    <p:sldId id="11089372" r:id="rId27"/>
    <p:sldId id="11089373" r:id="rId28"/>
    <p:sldId id="11089374" r:id="rId29"/>
    <p:sldId id="11089376" r:id="rId30"/>
    <p:sldId id="11089377" r:id="rId31"/>
    <p:sldId id="11089378" r:id="rId32"/>
    <p:sldId id="11089383" r:id="rId33"/>
    <p:sldId id="11089379" r:id="rId34"/>
  </p:sldIdLst>
  <p:sldSz cx="12192000" cy="6858000"/>
  <p:notesSz cx="7103745" cy="10234295"/>
  <p:custDataLst>
    <p:tags r:id="rId4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204" userDrawn="1">
          <p15:clr>
            <a:srgbClr val="A4A3A4"/>
          </p15:clr>
        </p15:guide>
        <p15:guide id="5" pos="417" userDrawn="1">
          <p15:clr>
            <a:srgbClr val="A4A3A4"/>
          </p15:clr>
        </p15:guide>
        <p15:guide id="7" pos="3812" userDrawn="1">
          <p15:clr>
            <a:srgbClr val="A4A3A4"/>
          </p15:clr>
        </p15:guide>
        <p15:guide id="9" pos="7559" userDrawn="1">
          <p15:clr>
            <a:srgbClr val="A4A3A4"/>
          </p15:clr>
        </p15:guide>
        <p15:guide id="10" orient="horz" pos="21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月" initials="LY" lastIdx="1" clrIdx="0"/>
  <p:cmAuthor id="2" name="Macroinf-PC146" initials="M" lastIdx="1" clrIdx="1"/>
  <p:cmAuthor id="3" name="frank _lee" initials="f_" lastIdx="10" clrIdx="2"/>
  <p:cmAuthor id="4" name="郭 云龙" initials="郭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99E"/>
    <a:srgbClr val="808080"/>
    <a:srgbClr val="006FC0"/>
    <a:srgbClr val="4C5255"/>
    <a:srgbClr val="6096CA"/>
    <a:srgbClr val="75A6D4"/>
    <a:srgbClr val="0070C0"/>
    <a:srgbClr val="F39800"/>
    <a:srgbClr val="D0D2D4"/>
    <a:srgbClr val="215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14" autoAdjust="0"/>
  </p:normalViewPr>
  <p:slideViewPr>
    <p:cSldViewPr showGuides="1">
      <p:cViewPr varScale="1">
        <p:scale>
          <a:sx n="79" d="100"/>
          <a:sy n="79" d="100"/>
        </p:scale>
        <p:origin x="850" y="106"/>
      </p:cViewPr>
      <p:guideLst>
        <p:guide pos="7204"/>
        <p:guide pos="417"/>
        <p:guide pos="3812"/>
        <p:guide pos="7559"/>
        <p:guide orient="horz" pos="2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9786"/>
    </p:cViewPr>
  </p:sorterViewPr>
  <p:notesViewPr>
    <p:cSldViewPr>
      <p:cViewPr varScale="1">
        <p:scale>
          <a:sx n="63" d="100"/>
          <a:sy n="63" d="100"/>
        </p:scale>
        <p:origin x="3134" y="58"/>
      </p:cViewPr>
      <p:guideLst>
        <p:guide orient="horz" pos="3246"/>
        <p:guide pos="22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gs" Target="tags/tag5.xml"/><Relationship Id="rId4" Type="http://schemas.openxmlformats.org/officeDocument/2006/relationships/notesMaster" Target="notesMasters/notesMaster1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 smtClean="0"/>
            </a:lvl1pPr>
          </a:lstStyle>
          <a:p>
            <a:pPr>
              <a:defRPr/>
            </a:pPr>
            <a:fld id="{F74360C2-689C-416C-98B4-F8B5B8F8C5A8}" type="datetimeFigureOut"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D62B9EC1-F522-46BA-92D4-B0D82494F375}" type="slidenum"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05EF5F1F-0E98-4C40-8F5A-A719099E40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25E7-C96C-4D15-8DE6-DDD17FBDD1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256624" y="6325871"/>
            <a:ext cx="58985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0744A-1BA1-4E9F-956D-4229EC28CC73}" type="slidenum">
              <a:rPr lang="zh-CN" altLang="en-US"/>
            </a:fld>
            <a:endParaRPr lang="zh-CN" altLang="en-US"/>
          </a:p>
        </p:txBody>
      </p:sp>
      <p:sp>
        <p:nvSpPr>
          <p:cNvPr id="4" name="矩形 61"/>
          <p:cNvSpPr/>
          <p:nvPr/>
        </p:nvSpPr>
        <p:spPr bwMode="auto">
          <a:xfrm>
            <a:off x="-1" y="617701"/>
            <a:ext cx="11928649" cy="74603"/>
          </a:xfrm>
          <a:prstGeom prst="rect">
            <a:avLst/>
          </a:prstGeom>
          <a:solidFill>
            <a:srgbClr val="376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3"/>
          <p:cNvCxnSpPr/>
          <p:nvPr/>
        </p:nvCxnSpPr>
        <p:spPr bwMode="auto">
          <a:xfrm flipH="1">
            <a:off x="9004300" y="579552"/>
            <a:ext cx="260351" cy="154292"/>
          </a:xfrm>
          <a:prstGeom prst="line">
            <a:avLst/>
          </a:prstGeom>
          <a:solidFill>
            <a:srgbClr val="006936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 bwMode="auto">
          <a:xfrm>
            <a:off x="7" y="6534506"/>
            <a:ext cx="9169393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 bwMode="auto">
          <a:xfrm flipV="1">
            <a:off x="9336360" y="6318556"/>
            <a:ext cx="0" cy="217538"/>
          </a:xfrm>
          <a:prstGeom prst="line">
            <a:avLst/>
          </a:prstGeom>
          <a:ln w="38100">
            <a:solidFill>
              <a:srgbClr val="3769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 bwMode="auto">
          <a:xfrm flipH="1" flipV="1">
            <a:off x="9433715" y="6390010"/>
            <a:ext cx="0" cy="146084"/>
          </a:xfrm>
          <a:prstGeom prst="line">
            <a:avLst/>
          </a:prstGeom>
          <a:ln w="38100">
            <a:solidFill>
              <a:srgbClr val="F39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9"/>
          <p:cNvSpPr>
            <a:spLocks noGrp="1"/>
          </p:cNvSpPr>
          <p:nvPr>
            <p:ph type="title" hasCustomPrompt="1"/>
          </p:nvPr>
        </p:nvSpPr>
        <p:spPr>
          <a:xfrm>
            <a:off x="119544" y="116653"/>
            <a:ext cx="8064896" cy="45719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4C4C4C"/>
                </a:solidFill>
              </a:defRPr>
            </a:lvl1pPr>
          </a:lstStyle>
          <a:p>
            <a:r>
              <a:rPr lang="en-US" altLang="zh-CN" dirty="0"/>
              <a:t>WMS</a:t>
            </a:r>
            <a:r>
              <a:rPr dirty="0"/>
              <a:t>操作</a:t>
            </a:r>
            <a:r>
              <a:rPr dirty="0"/>
              <a:t>说明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正文母版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266784" y="6318556"/>
            <a:ext cx="58985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0744A-1BA1-4E9F-956D-4229EC28CC73}" type="slidenum">
              <a:rPr lang="zh-CN" altLang="en-US"/>
            </a:fld>
            <a:endParaRPr lang="zh-CN" altLang="en-US"/>
          </a:p>
        </p:txBody>
      </p:sp>
      <p:sp>
        <p:nvSpPr>
          <p:cNvPr id="16" name="TextBox 43"/>
          <p:cNvSpPr txBox="1">
            <a:spLocks noChangeArrowheads="1"/>
          </p:cNvSpPr>
          <p:nvPr userDrawn="1"/>
        </p:nvSpPr>
        <p:spPr bwMode="auto">
          <a:xfrm>
            <a:off x="9503550" y="6318558"/>
            <a:ext cx="1833516" cy="32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363" tIns="53182" rIns="106363" bIns="5318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400" i="1" dirty="0">
                <a:solidFill>
                  <a:srgbClr val="A000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www.macroinf.com</a:t>
            </a:r>
            <a:endParaRPr lang="zh-CN" altLang="en-US" sz="1400" i="1" dirty="0">
              <a:solidFill>
                <a:srgbClr val="A000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 userDrawn="1"/>
        </p:nvCxnSpPr>
        <p:spPr bwMode="auto">
          <a:xfrm>
            <a:off x="7" y="6534506"/>
            <a:ext cx="9169393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 bwMode="auto">
          <a:xfrm flipV="1">
            <a:off x="9336360" y="6318556"/>
            <a:ext cx="0" cy="2175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 bwMode="auto">
          <a:xfrm flipH="1" flipV="1">
            <a:off x="9433715" y="6390010"/>
            <a:ext cx="0" cy="146084"/>
          </a:xfrm>
          <a:prstGeom prst="line">
            <a:avLst/>
          </a:prstGeom>
          <a:ln w="38100">
            <a:solidFill>
              <a:srgbClr val="F39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 userDrawn="1"/>
        </p:nvGrpSpPr>
        <p:grpSpPr>
          <a:xfrm>
            <a:off x="0" y="655752"/>
            <a:ext cx="12192000" cy="154292"/>
            <a:chOff x="0" y="692696"/>
            <a:chExt cx="12192000" cy="154292"/>
          </a:xfrm>
        </p:grpSpPr>
        <p:sp>
          <p:nvSpPr>
            <p:cNvPr id="23" name="矩形 61"/>
            <p:cNvSpPr/>
            <p:nvPr/>
          </p:nvSpPr>
          <p:spPr bwMode="auto">
            <a:xfrm>
              <a:off x="0" y="730845"/>
              <a:ext cx="9169400" cy="7460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62"/>
            <p:cNvSpPr/>
            <p:nvPr/>
          </p:nvSpPr>
          <p:spPr bwMode="auto">
            <a:xfrm>
              <a:off x="9148233" y="730845"/>
              <a:ext cx="3043767" cy="74603"/>
            </a:xfrm>
            <a:prstGeom prst="rect">
              <a:avLst/>
            </a:prstGeom>
            <a:solidFill>
              <a:srgbClr val="F3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63"/>
            <p:cNvCxnSpPr/>
            <p:nvPr/>
          </p:nvCxnSpPr>
          <p:spPr bwMode="auto">
            <a:xfrm flipH="1">
              <a:off x="9004300" y="692696"/>
              <a:ext cx="260351" cy="15429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图片占位符 3"/>
          <p:cNvSpPr>
            <a:spLocks noGrp="1"/>
          </p:cNvSpPr>
          <p:nvPr>
            <p:ph type="pic" sz="quarter" idx="11"/>
          </p:nvPr>
        </p:nvSpPr>
        <p:spPr>
          <a:xfrm>
            <a:off x="2219883" y="2030239"/>
            <a:ext cx="1563624" cy="879539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perspectiveLeft" fov="3804000">
              <a:rot lat="11304000" lon="9462000" rev="10812000"/>
            </a:camera>
            <a:lightRig rig="soft" dir="t"/>
          </a:scene3d>
        </p:spPr>
        <p:txBody>
          <a:bodyPr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7" name="图片占位符 5"/>
          <p:cNvSpPr>
            <a:spLocks noGrp="1"/>
          </p:cNvSpPr>
          <p:nvPr>
            <p:ph type="pic" sz="quarter" idx="13"/>
          </p:nvPr>
        </p:nvSpPr>
        <p:spPr>
          <a:xfrm>
            <a:off x="5393863" y="2162625"/>
            <a:ext cx="1404274" cy="81000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soft" dir="t"/>
          </a:scene3d>
        </p:spPr>
        <p:txBody>
          <a:bodyPr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8" name="图片占位符 7"/>
          <p:cNvSpPr>
            <a:spLocks noGrp="1"/>
          </p:cNvSpPr>
          <p:nvPr>
            <p:ph type="pic" sz="quarter" idx="15"/>
          </p:nvPr>
        </p:nvSpPr>
        <p:spPr>
          <a:xfrm>
            <a:off x="8393176" y="2030238"/>
            <a:ext cx="1563624" cy="879539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perspectiveLeft" fov="4170000">
              <a:rot lat="21156000" lon="1362001" rev="0"/>
            </a:camera>
            <a:lightRig rig="soft" dir="t"/>
          </a:scene3d>
        </p:spPr>
        <p:txBody>
          <a:bodyPr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9" name="图片占位符 11"/>
          <p:cNvSpPr>
            <a:spLocks noGrp="1"/>
          </p:cNvSpPr>
          <p:nvPr>
            <p:ph type="pic" sz="quarter" idx="19"/>
          </p:nvPr>
        </p:nvSpPr>
        <p:spPr>
          <a:xfrm>
            <a:off x="2233599" y="3051906"/>
            <a:ext cx="1536192" cy="864108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perspectiveLeft" fov="4950000">
              <a:rot lat="10806000" lon="9678000" rev="10794000"/>
            </a:camera>
            <a:lightRig rig="soft" dir="t"/>
          </a:scene3d>
        </p:spPr>
        <p:txBody>
          <a:bodyPr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0" name="图片占位符 12"/>
          <p:cNvSpPr>
            <a:spLocks noGrp="1"/>
          </p:cNvSpPr>
          <p:nvPr>
            <p:ph type="pic" sz="quarter" idx="20"/>
          </p:nvPr>
        </p:nvSpPr>
        <p:spPr>
          <a:xfrm>
            <a:off x="2233599" y="4058144"/>
            <a:ext cx="1563624" cy="879539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perspectiveLeft" fov="4470000">
              <a:rot lat="10350000" lon="9480000" rev="10788000"/>
            </a:camera>
            <a:lightRig rig="soft" dir="t"/>
          </a:scene3d>
        </p:spPr>
        <p:txBody>
          <a:bodyPr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1" name="图片占位符 14"/>
          <p:cNvSpPr>
            <a:spLocks noGrp="1"/>
          </p:cNvSpPr>
          <p:nvPr>
            <p:ph type="pic" sz="quarter" idx="22"/>
          </p:nvPr>
        </p:nvSpPr>
        <p:spPr>
          <a:xfrm>
            <a:off x="6892925" y="3081287"/>
            <a:ext cx="1435608" cy="80753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perspectiveLeft" fov="4356000">
              <a:rot lat="10788000" lon="11436000" rev="10800000"/>
            </a:camera>
            <a:lightRig rig="soft" dir="t"/>
          </a:scene3d>
        </p:spPr>
        <p:txBody>
          <a:bodyPr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2" name="图片占位符 15"/>
          <p:cNvSpPr>
            <a:spLocks noGrp="1"/>
          </p:cNvSpPr>
          <p:nvPr>
            <p:ph type="pic" sz="quarter" idx="23"/>
          </p:nvPr>
        </p:nvSpPr>
        <p:spPr>
          <a:xfrm>
            <a:off x="5393864" y="3081288"/>
            <a:ext cx="1404275" cy="78990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soft" dir="t"/>
          </a:scene3d>
        </p:spPr>
        <p:txBody>
          <a:bodyPr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3" name="图片占位符 16"/>
          <p:cNvSpPr>
            <a:spLocks noGrp="1"/>
          </p:cNvSpPr>
          <p:nvPr>
            <p:ph type="pic" sz="quarter" idx="24"/>
          </p:nvPr>
        </p:nvSpPr>
        <p:spPr>
          <a:xfrm>
            <a:off x="3833206" y="3081287"/>
            <a:ext cx="1435608" cy="80753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perspectiveLeft" fov="3882000">
              <a:rot lat="66000" lon="20987999" rev="0"/>
            </a:camera>
            <a:lightRig rig="soft" dir="t"/>
          </a:scene3d>
        </p:spPr>
        <p:txBody>
          <a:bodyPr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4" name="图片占位符 19"/>
          <p:cNvSpPr>
            <a:spLocks noGrp="1"/>
          </p:cNvSpPr>
          <p:nvPr>
            <p:ph type="pic" sz="quarter" idx="27"/>
          </p:nvPr>
        </p:nvSpPr>
        <p:spPr>
          <a:xfrm>
            <a:off x="8393176" y="4058144"/>
            <a:ext cx="1563624" cy="879539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perspectiveLeft" fov="5100000">
              <a:rot lat="10380000" lon="12108000" rev="10782000"/>
            </a:camera>
            <a:lightRig rig="soft" dir="t"/>
          </a:scene3d>
        </p:spPr>
        <p:txBody>
          <a:bodyPr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5" name="图片占位符 20"/>
          <p:cNvSpPr>
            <a:spLocks noGrp="1"/>
          </p:cNvSpPr>
          <p:nvPr>
            <p:ph type="pic" sz="quarter" idx="28"/>
          </p:nvPr>
        </p:nvSpPr>
        <p:spPr>
          <a:xfrm>
            <a:off x="8402320" y="3049334"/>
            <a:ext cx="1545336" cy="86925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perspectiveLeft" fov="5004000">
              <a:rot lat="10776000" lon="11982000" rev="10806000"/>
            </a:camera>
            <a:lightRig rig="soft" dir="t"/>
          </a:scene3d>
        </p:spPr>
        <p:txBody>
          <a:bodyPr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6" name="图片占位符 21"/>
          <p:cNvSpPr>
            <a:spLocks noGrp="1"/>
          </p:cNvSpPr>
          <p:nvPr>
            <p:ph type="pic" sz="quarter" idx="29"/>
          </p:nvPr>
        </p:nvSpPr>
        <p:spPr>
          <a:xfrm>
            <a:off x="5393863" y="4005379"/>
            <a:ext cx="1404276" cy="81000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soft" dir="t"/>
          </a:scene3d>
        </p:spPr>
        <p:txBody>
          <a:bodyPr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7" name="图片占位符 4"/>
          <p:cNvSpPr>
            <a:spLocks noGrp="1"/>
          </p:cNvSpPr>
          <p:nvPr>
            <p:ph type="pic" sz="quarter" idx="30"/>
          </p:nvPr>
        </p:nvSpPr>
        <p:spPr>
          <a:xfrm>
            <a:off x="3833206" y="2128838"/>
            <a:ext cx="1435608" cy="82800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perspectiveLeft" fov="1962000">
              <a:rot lat="11286000" lon="10200000" rev="10806000"/>
            </a:camera>
            <a:lightRig rig="soft" dir="t"/>
          </a:scene3d>
        </p:spPr>
        <p:txBody>
          <a:bodyPr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8" name="图片占位符 6"/>
          <p:cNvSpPr>
            <a:spLocks noGrp="1"/>
          </p:cNvSpPr>
          <p:nvPr>
            <p:ph type="pic" sz="quarter" idx="14"/>
          </p:nvPr>
        </p:nvSpPr>
        <p:spPr>
          <a:xfrm>
            <a:off x="6892924" y="2135750"/>
            <a:ext cx="1445485" cy="82800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perspectiveLeft" fov="4422000">
              <a:rot lat="11052000" lon="11460000" rev="10836000"/>
            </a:camera>
            <a:lightRig rig="soft" dir="t"/>
          </a:scene3d>
        </p:spPr>
        <p:txBody>
          <a:bodyPr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9" name="图片占位符 13"/>
          <p:cNvSpPr>
            <a:spLocks noGrp="1"/>
          </p:cNvSpPr>
          <p:nvPr>
            <p:ph type="pic" sz="quarter" idx="21"/>
          </p:nvPr>
        </p:nvSpPr>
        <p:spPr>
          <a:xfrm>
            <a:off x="3828634" y="4022025"/>
            <a:ext cx="1444752" cy="82800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perspectiveLeft" fov="3042000">
              <a:rot lat="360000" lon="20754000" rev="21594000"/>
            </a:camera>
            <a:lightRig rig="soft" dir="t"/>
          </a:scene3d>
        </p:spPr>
        <p:txBody>
          <a:bodyPr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40" name="图片占位符 18"/>
          <p:cNvSpPr>
            <a:spLocks noGrp="1"/>
          </p:cNvSpPr>
          <p:nvPr>
            <p:ph type="pic" sz="quarter" idx="26"/>
          </p:nvPr>
        </p:nvSpPr>
        <p:spPr>
          <a:xfrm>
            <a:off x="6895592" y="4018966"/>
            <a:ext cx="1435608" cy="82800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perspectiveLeft" fov="4668000">
              <a:rot lat="10506000" lon="11460000" rev="10788000"/>
            </a:camera>
            <a:lightRig rig="soft" dir="t"/>
          </a:scene3d>
        </p:spPr>
        <p:txBody>
          <a:bodyPr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" name="标题 9"/>
          <p:cNvSpPr>
            <a:spLocks noGrp="1"/>
          </p:cNvSpPr>
          <p:nvPr>
            <p:ph type="title"/>
          </p:nvPr>
        </p:nvSpPr>
        <p:spPr>
          <a:xfrm>
            <a:off x="1948112" y="216348"/>
            <a:ext cx="8064896" cy="45719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4C4C4C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vmlDrawing" Target="../drawings/vmlDrawing1.vml"/><Relationship Id="rId7" Type="http://schemas.openxmlformats.org/officeDocument/2006/relationships/image" Target="../media/image1.emf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幻灯片" r:id="rId6" imgW="5715" imgH="5715" progId="TCLayout.ActiveDocument.1">
                  <p:embed/>
                </p:oleObj>
              </mc:Choice>
              <mc:Fallback>
                <p:oleObj name="think-cell 幻灯片" r:id="rId6" imgW="5715" imgH="5715" progId="TCLayout.ActiveDocument.1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 userDrawn="1"/>
        </p:nvSpPr>
        <p:spPr bwMode="gray">
          <a:xfrm>
            <a:off x="-1464840" y="-963488"/>
            <a:ext cx="576064" cy="648072"/>
          </a:xfrm>
          <a:prstGeom prst="rect">
            <a:avLst/>
          </a:prstGeom>
          <a:solidFill>
            <a:srgbClr val="F398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 userDrawn="1"/>
        </p:nvSpPr>
        <p:spPr bwMode="gray">
          <a:xfrm>
            <a:off x="-672752" y="-963488"/>
            <a:ext cx="576064" cy="648072"/>
          </a:xfrm>
          <a:prstGeom prst="rect">
            <a:avLst/>
          </a:prstGeom>
          <a:solidFill>
            <a:srgbClr val="2157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 userDrawn="1"/>
        </p:nvSpPr>
        <p:spPr bwMode="gray">
          <a:xfrm>
            <a:off x="3771" y="-963488"/>
            <a:ext cx="576064" cy="648072"/>
          </a:xfrm>
          <a:prstGeom prst="rect">
            <a:avLst/>
          </a:prstGeom>
          <a:solidFill>
            <a:srgbClr val="4C52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zh-CN" altLang="en-US" sz="2400" b="1" kern="1200" smtClean="0">
          <a:solidFill>
            <a:srgbClr val="4C4C4C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6DF29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6DF29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6DF29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6DF29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D6DF29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D6DF29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D6DF29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D6DF29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9pPr>
    </p:titleStyle>
    <p:bodyStyle>
      <a:lvl1pPr marL="342900" indent="-68580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742950" indent="-102870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143000" indent="-137160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600200" indent="-182880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057400" indent="-228600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7.png"/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1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4.png"/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1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仓库</a:t>
            </a:r>
            <a:r>
              <a:rPr lang="en-US" altLang="zh-CN" dirty="0"/>
              <a:t>- </a:t>
            </a:r>
            <a:r>
              <a:rPr lang="zh-CN" altLang="en-US" dirty="0"/>
              <a:t>主数据</a:t>
            </a:r>
            <a:endParaRPr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9793" y="4393298"/>
          <a:ext cx="2808312" cy="1321200"/>
        </p:xfrm>
        <a:graphic>
          <a:graphicData uri="http://schemas.openxmlformats.org/drawingml/2006/table">
            <a:tbl>
              <a:tblPr/>
              <a:tblGrid>
                <a:gridCol w="2808312"/>
              </a:tblGrid>
              <a:tr h="468000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zh-CN" altLang="en-US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库位</a:t>
                      </a:r>
                      <a:endParaRPr lang="en-US" altLang="zh-CN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5255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171450" indent="-171450" fontAlgn="ct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200" b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微软雅黑" panose="020B0503020204020204" pitchFamily="34" charset="-122"/>
                        </a:rPr>
                        <a:t>库位编码</a:t>
                      </a:r>
                      <a:endParaRPr lang="zh-CN" altLang="en-US" sz="1200" b="0" dirty="0">
                        <a:solidFill>
                          <a:schemeClr val="tx2">
                            <a:lumMod val="10000"/>
                          </a:schemeClr>
                        </a:solidFill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库位名称：待检库位</a:t>
                      </a:r>
                      <a:r>
                        <a:rPr lang="en-US" altLang="zh-CN" sz="1200" b="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01</a:t>
                      </a:r>
                      <a:r>
                        <a:rPr lang="zh-CN" altLang="en-US" sz="1200" b="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、存储区库位</a:t>
                      </a:r>
                      <a:r>
                        <a:rPr lang="en-US" altLang="zh-CN" sz="1200" b="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01</a:t>
                      </a:r>
                      <a:r>
                        <a:rPr lang="zh-CN" altLang="en-US" sz="1200" b="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、在途区库位</a:t>
                      </a:r>
                      <a:r>
                        <a:rPr lang="en-US" altLang="zh-CN" sz="1200" b="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01</a:t>
                      </a:r>
                      <a:endParaRPr lang="zh-CN" altLang="en-US" sz="1200" b="0" kern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744" y="925183"/>
          <a:ext cx="2808312" cy="1659062"/>
        </p:xfrm>
        <a:graphic>
          <a:graphicData uri="http://schemas.openxmlformats.org/drawingml/2006/table">
            <a:tbl>
              <a:tblPr/>
              <a:tblGrid>
                <a:gridCol w="2808312"/>
              </a:tblGrid>
              <a:tr h="415585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zh-CN" altLang="en-US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仓库</a:t>
                      </a:r>
                      <a:endParaRPr lang="en-US" altLang="zh-CN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5255"/>
                    </a:solidFill>
                  </a:tcPr>
                </a:tc>
              </a:tr>
              <a:tr h="329077">
                <a:tc>
                  <a:txBody>
                    <a:bodyPr/>
                    <a:lstStyle/>
                    <a:p>
                      <a:pPr marL="171450" indent="-171450" fontAlgn="ct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200" b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微软雅黑" panose="020B0503020204020204" pitchFamily="34" charset="-122"/>
                        </a:rPr>
                        <a:t>仓库编码：</a:t>
                      </a:r>
                      <a:r>
                        <a:rPr lang="en-US" altLang="zh-CN" sz="1200" b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微软雅黑" panose="020B0503020204020204" pitchFamily="34" charset="-122"/>
                        </a:rPr>
                        <a:t>WH-A/WH-C/WH-F…</a:t>
                      </a:r>
                      <a:endParaRPr lang="en-US" altLang="zh-CN" sz="1200" b="0" dirty="0">
                        <a:solidFill>
                          <a:schemeClr val="tx2">
                            <a:lumMod val="10000"/>
                          </a:schemeClr>
                        </a:solidFill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6919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仓库名称</a:t>
                      </a:r>
                      <a:r>
                        <a:rPr lang="en-US" altLang="zh-CN" sz="1200" b="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  <a:r>
                        <a:rPr lang="zh-CN" altLang="en-US" sz="1200" b="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电芯仓、</a:t>
                      </a:r>
                      <a:r>
                        <a:rPr lang="en-US" altLang="zh-CN" sz="1200" b="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PACK</a:t>
                      </a:r>
                      <a:r>
                        <a:rPr lang="zh-CN" altLang="en-US" sz="1200" b="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原材料仓、</a:t>
                      </a:r>
                      <a:r>
                        <a:rPr lang="en-US" altLang="zh-CN" sz="1200" b="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PACK</a:t>
                      </a:r>
                      <a:r>
                        <a:rPr lang="zh-CN" altLang="en-US" sz="1200" b="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成品仓</a:t>
                      </a:r>
                      <a:endParaRPr lang="en-US" altLang="zh-CN" sz="1200" b="0" kern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6919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仓库类型：原材料仓、合格成品、不合格库</a:t>
                      </a:r>
                      <a:endParaRPr lang="en-US" altLang="zh-CN" sz="1200" b="0" kern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0" y="2633607"/>
          <a:ext cx="2808312" cy="1472231"/>
        </p:xfrm>
        <a:graphic>
          <a:graphicData uri="http://schemas.openxmlformats.org/drawingml/2006/table">
            <a:tbl>
              <a:tblPr/>
              <a:tblGrid>
                <a:gridCol w="2808312"/>
              </a:tblGrid>
              <a:tr h="374540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zh-CN" altLang="en-US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库区</a:t>
                      </a:r>
                      <a:endParaRPr lang="en-US" altLang="zh-CN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5255"/>
                    </a:solidFill>
                  </a:tcPr>
                </a:tc>
              </a:tr>
              <a:tr h="365897">
                <a:tc>
                  <a:txBody>
                    <a:bodyPr/>
                    <a:lstStyle/>
                    <a:p>
                      <a:pPr marL="171450" indent="-171450" fontAlgn="ct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200" b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微软雅黑" panose="020B0503020204020204" pitchFamily="34" charset="-122"/>
                        </a:rPr>
                        <a:t>库区编码</a:t>
                      </a:r>
                      <a:endParaRPr lang="en-US" altLang="zh-CN" sz="1200" b="0" dirty="0">
                        <a:solidFill>
                          <a:schemeClr val="tx2">
                            <a:lumMod val="10000"/>
                          </a:schemeClr>
                        </a:solidFill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5897">
                <a:tc>
                  <a:txBody>
                    <a:bodyPr/>
                    <a:lstStyle/>
                    <a:p>
                      <a:pPr marL="171450" indent="-171450" fontAlgn="ct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200" b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微软雅黑" panose="020B0503020204020204" pitchFamily="34" charset="-122"/>
                        </a:rPr>
                        <a:t>库区名称</a:t>
                      </a:r>
                      <a:endParaRPr lang="en-US" altLang="zh-CN" sz="1200" b="0" dirty="0">
                        <a:solidFill>
                          <a:schemeClr val="tx2">
                            <a:lumMod val="10000"/>
                          </a:schemeClr>
                        </a:solidFill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5897">
                <a:tc>
                  <a:txBody>
                    <a:bodyPr/>
                    <a:lstStyle/>
                    <a:p>
                      <a:pPr marL="171450" indent="-171450" fontAlgn="ct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200" b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微软雅黑" panose="020B0503020204020204" pitchFamily="34" charset="-122"/>
                        </a:rPr>
                        <a:t>库区类型：待检区、存储区、在途区</a:t>
                      </a:r>
                      <a:endParaRPr lang="en-US" altLang="zh-CN" sz="1200" b="0" dirty="0">
                        <a:solidFill>
                          <a:schemeClr val="tx2">
                            <a:lumMod val="10000"/>
                          </a:schemeClr>
                        </a:solidFill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360" y="930236"/>
            <a:ext cx="8987392" cy="15277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360" y="2657198"/>
            <a:ext cx="8993841" cy="14722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6360" y="4393298"/>
            <a:ext cx="8987392" cy="12585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入库成功</a:t>
            </a:r>
            <a:r>
              <a:rPr lang="en-US" altLang="zh-CN" dirty="0"/>
              <a:t>-</a:t>
            </a:r>
            <a:r>
              <a:rPr lang="zh-CN" altLang="en-US" dirty="0"/>
              <a:t>原材料库存</a:t>
            </a:r>
            <a:r>
              <a:rPr lang="en-US" altLang="zh-CN" dirty="0"/>
              <a:t>-</a:t>
            </a:r>
            <a:r>
              <a:rPr lang="zh-CN" altLang="en-US" dirty="0"/>
              <a:t>查询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344" y="764704"/>
            <a:ext cx="7056784" cy="31797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971" y="3287126"/>
            <a:ext cx="6960096" cy="30387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31504" y="142908"/>
            <a:ext cx="8064896" cy="457198"/>
          </a:xfrm>
        </p:spPr>
        <p:txBody>
          <a:bodyPr/>
          <a:lstStyle/>
          <a:p>
            <a:r>
              <a:rPr lang="zh-CN" altLang="en-US" dirty="0"/>
              <a:t>生产管理</a:t>
            </a:r>
            <a:r>
              <a:rPr lang="en-US" altLang="zh-CN" dirty="0"/>
              <a:t>-</a:t>
            </a:r>
            <a:r>
              <a:rPr lang="zh-CN" altLang="en-US" dirty="0"/>
              <a:t>生产领料单</a:t>
            </a:r>
            <a:endParaRPr lang="zh-CN" altLang="en-US" dirty="0"/>
          </a:p>
        </p:txBody>
      </p:sp>
      <p:sp>
        <p:nvSpPr>
          <p:cNvPr id="14" name="object 13"/>
          <p:cNvSpPr txBox="1"/>
          <p:nvPr/>
        </p:nvSpPr>
        <p:spPr>
          <a:xfrm>
            <a:off x="197283" y="721664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生产领料单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28" y="1122408"/>
            <a:ext cx="3601696" cy="29442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object 13"/>
          <p:cNvSpPr txBox="1"/>
          <p:nvPr/>
        </p:nvSpPr>
        <p:spPr>
          <a:xfrm>
            <a:off x="3791744" y="757770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2.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新增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7" y="1070848"/>
            <a:ext cx="8391196" cy="36623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31504" y="142908"/>
            <a:ext cx="8064896" cy="457198"/>
          </a:xfrm>
        </p:spPr>
        <p:txBody>
          <a:bodyPr/>
          <a:lstStyle/>
          <a:p>
            <a:r>
              <a:rPr lang="zh-CN" altLang="en-US" dirty="0"/>
              <a:t>出库任务</a:t>
            </a:r>
            <a:r>
              <a:rPr lang="en-US" altLang="zh-CN" dirty="0"/>
              <a:t>-</a:t>
            </a:r>
            <a:r>
              <a:rPr lang="zh-CN" altLang="en-US" dirty="0"/>
              <a:t>配送</a:t>
            </a:r>
            <a:endParaRPr lang="zh-CN" altLang="en-US" dirty="0"/>
          </a:p>
        </p:txBody>
      </p:sp>
      <p:sp>
        <p:nvSpPr>
          <p:cNvPr id="14" name="object 13"/>
          <p:cNvSpPr txBox="1"/>
          <p:nvPr/>
        </p:nvSpPr>
        <p:spPr>
          <a:xfrm>
            <a:off x="197283" y="721664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出库任务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sp>
        <p:nvSpPr>
          <p:cNvPr id="7" name="object 13"/>
          <p:cNvSpPr txBox="1"/>
          <p:nvPr/>
        </p:nvSpPr>
        <p:spPr>
          <a:xfrm>
            <a:off x="7324188" y="3981554"/>
            <a:ext cx="2868441" cy="684162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4.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填写库位、批次条码、</a:t>
            </a:r>
            <a:endParaRPr lang="en-US" altLang="zh-CN" sz="1400" b="1" spc="-5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  <a:p>
            <a:pPr marL="12700">
              <a:spcBef>
                <a:spcPts val="95"/>
              </a:spcBef>
              <a:defRPr/>
            </a:pP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修改配送数量，调整为</a:t>
            </a:r>
            <a:endParaRPr lang="en-US" altLang="zh-CN" sz="1400" b="1" spc="-5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15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，点击确认出库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283" y="1012066"/>
            <a:ext cx="3345068" cy="5349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828" y="1299116"/>
            <a:ext cx="4744560" cy="2356076"/>
          </a:xfrm>
          <a:prstGeom prst="rect">
            <a:avLst/>
          </a:prstGeom>
        </p:spPr>
      </p:pic>
      <p:sp>
        <p:nvSpPr>
          <p:cNvPr id="12" name="object 13"/>
          <p:cNvSpPr txBox="1"/>
          <p:nvPr/>
        </p:nvSpPr>
        <p:spPr>
          <a:xfrm>
            <a:off x="7324188" y="721664"/>
            <a:ext cx="3932504" cy="455894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3.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批次条码查找库位信息</a:t>
            </a:r>
            <a:endParaRPr lang="en-US" altLang="zh-CN" sz="1400" b="1" spc="-5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  <a:p>
            <a:pPr marL="12700">
              <a:spcBef>
                <a:spcPts val="95"/>
              </a:spcBef>
              <a:defRPr/>
            </a:pPr>
            <a:r>
              <a:rPr lang="en-US" altLang="zh-CN" sz="1400" b="0" i="0" dirty="0">
                <a:solidFill>
                  <a:srgbClr val="3C7FFF"/>
                </a:solidFill>
                <a:effectLst/>
                <a:latin typeface="Avenir"/>
              </a:rPr>
              <a:t>L01.01.01.0.020%L00666%20241011%006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344" y="3691570"/>
            <a:ext cx="1825296" cy="28831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13" y="1012066"/>
            <a:ext cx="3327131" cy="53495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31504" y="142908"/>
            <a:ext cx="8064896" cy="457198"/>
          </a:xfrm>
        </p:spPr>
        <p:txBody>
          <a:bodyPr/>
          <a:lstStyle/>
          <a:p>
            <a:r>
              <a:rPr lang="zh-CN" altLang="en-US" dirty="0"/>
              <a:t>原材料库存</a:t>
            </a:r>
            <a:endParaRPr lang="zh-CN" altLang="en-US" dirty="0"/>
          </a:p>
        </p:txBody>
      </p:sp>
      <p:sp>
        <p:nvSpPr>
          <p:cNvPr id="14" name="object 13"/>
          <p:cNvSpPr txBox="1"/>
          <p:nvPr/>
        </p:nvSpPr>
        <p:spPr>
          <a:xfrm>
            <a:off x="197283" y="721664"/>
            <a:ext cx="5754701" cy="443070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仓库管理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原材料库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库存状态 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– 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批次条码</a:t>
            </a:r>
            <a:r>
              <a:rPr lang="en-US" altLang="zh-CN" sz="1400" b="0" i="0" dirty="0">
                <a:solidFill>
                  <a:srgbClr val="3C7FFF"/>
                </a:solidFill>
                <a:effectLst/>
                <a:latin typeface="Avenir"/>
              </a:rPr>
              <a:t>L01.01.01.0.020%L00666%20241011%006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 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36" y="1303784"/>
            <a:ext cx="7223133" cy="29173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4388986"/>
            <a:ext cx="7223133" cy="14882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31504" y="142908"/>
            <a:ext cx="8064896" cy="457198"/>
          </a:xfrm>
        </p:spPr>
        <p:txBody>
          <a:bodyPr/>
          <a:lstStyle/>
          <a:p>
            <a:r>
              <a:rPr lang="zh-CN" altLang="en-US" dirty="0"/>
              <a:t>线边收料</a:t>
            </a:r>
            <a:endParaRPr lang="zh-CN" altLang="en-US" dirty="0"/>
          </a:p>
        </p:txBody>
      </p:sp>
      <p:sp>
        <p:nvSpPr>
          <p:cNvPr id="14" name="object 13"/>
          <p:cNvSpPr txBox="1"/>
          <p:nvPr/>
        </p:nvSpPr>
        <p:spPr>
          <a:xfrm>
            <a:off x="197283" y="721664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生产执行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线边收料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sp>
        <p:nvSpPr>
          <p:cNvPr id="7" name="object 13"/>
          <p:cNvSpPr txBox="1"/>
          <p:nvPr/>
        </p:nvSpPr>
        <p:spPr>
          <a:xfrm>
            <a:off x="3679553" y="770579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2.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线边收料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283" y="1168679"/>
            <a:ext cx="3251825" cy="51571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553" y="1124744"/>
            <a:ext cx="3248311" cy="52011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895" y="1213649"/>
            <a:ext cx="3248311" cy="5194745"/>
          </a:xfrm>
          <a:prstGeom prst="rect">
            <a:avLst/>
          </a:prstGeom>
        </p:spPr>
      </p:pic>
      <p:sp>
        <p:nvSpPr>
          <p:cNvPr id="11" name="object 13"/>
          <p:cNvSpPr txBox="1"/>
          <p:nvPr/>
        </p:nvSpPr>
        <p:spPr>
          <a:xfrm>
            <a:off x="7383895" y="770579"/>
            <a:ext cx="4808105" cy="443070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2.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线边收料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一键接收，接收完，出货到线边，原材料库存就查不到了，生产管理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线边库管理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库存明细查询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31504" y="142908"/>
            <a:ext cx="8064896" cy="457198"/>
          </a:xfrm>
        </p:spPr>
        <p:txBody>
          <a:bodyPr/>
          <a:lstStyle/>
          <a:p>
            <a:r>
              <a:rPr lang="zh-CN" altLang="en-US" dirty="0"/>
              <a:t>库存明细查询</a:t>
            </a:r>
            <a:r>
              <a:rPr lang="en-US" altLang="zh-CN" dirty="0"/>
              <a:t>-</a:t>
            </a:r>
            <a:r>
              <a:rPr lang="zh-CN" altLang="en-US" dirty="0"/>
              <a:t>批次进入线边仓</a:t>
            </a:r>
            <a:endParaRPr lang="zh-CN" altLang="en-US" dirty="0"/>
          </a:p>
        </p:txBody>
      </p:sp>
      <p:sp>
        <p:nvSpPr>
          <p:cNvPr id="14" name="object 13"/>
          <p:cNvSpPr txBox="1"/>
          <p:nvPr/>
        </p:nvSpPr>
        <p:spPr>
          <a:xfrm>
            <a:off x="197283" y="721664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库存明细查询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sp>
        <p:nvSpPr>
          <p:cNvPr id="7" name="object 13"/>
          <p:cNvSpPr txBox="1"/>
          <p:nvPr/>
        </p:nvSpPr>
        <p:spPr>
          <a:xfrm>
            <a:off x="7320136" y="1240924"/>
            <a:ext cx="2868441" cy="443070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2.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库存明细查询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仓库为</a:t>
            </a:r>
            <a:r>
              <a:rPr lang="en-US" altLang="zh-CN" sz="1400" b="0" i="0" dirty="0">
                <a:solidFill>
                  <a:srgbClr val="3C7FFF"/>
                </a:solidFill>
                <a:effectLst/>
                <a:latin typeface="Avenir"/>
              </a:rPr>
              <a:t>PACK01</a:t>
            </a:r>
            <a:r>
              <a:rPr lang="zh-CN" altLang="en-US" sz="1400" b="0" i="0" dirty="0">
                <a:solidFill>
                  <a:srgbClr val="3C7FFF"/>
                </a:solidFill>
                <a:effectLst/>
                <a:latin typeface="Avenir"/>
              </a:rPr>
              <a:t>线边仓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283" y="969371"/>
            <a:ext cx="6562327" cy="5469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262" y="1520882"/>
            <a:ext cx="8187455" cy="39464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31504" y="142908"/>
            <a:ext cx="8064896" cy="457198"/>
          </a:xfrm>
        </p:spPr>
        <p:txBody>
          <a:bodyPr/>
          <a:lstStyle/>
          <a:p>
            <a:r>
              <a:rPr lang="zh-CN" altLang="en-US" dirty="0"/>
              <a:t>生产退料</a:t>
            </a:r>
            <a:endParaRPr lang="zh-CN" altLang="en-US" dirty="0"/>
          </a:p>
        </p:txBody>
      </p:sp>
      <p:sp>
        <p:nvSpPr>
          <p:cNvPr id="14" name="object 13"/>
          <p:cNvSpPr txBox="1"/>
          <p:nvPr/>
        </p:nvSpPr>
        <p:spPr>
          <a:xfrm>
            <a:off x="197283" y="721664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生产管理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线边出库任务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sp>
        <p:nvSpPr>
          <p:cNvPr id="7" name="object 13"/>
          <p:cNvSpPr txBox="1"/>
          <p:nvPr/>
        </p:nvSpPr>
        <p:spPr>
          <a:xfrm>
            <a:off x="6487811" y="696879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2.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新增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283" y="1050969"/>
            <a:ext cx="5891129" cy="468228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811" y="1050968"/>
            <a:ext cx="4768813" cy="29223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11" y="4119424"/>
            <a:ext cx="4802756" cy="15418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31504" y="142908"/>
            <a:ext cx="8064896" cy="457198"/>
          </a:xfrm>
        </p:spPr>
        <p:txBody>
          <a:bodyPr/>
          <a:lstStyle/>
          <a:p>
            <a:r>
              <a:rPr lang="zh-CN" altLang="en-US" dirty="0"/>
              <a:t>生产执行</a:t>
            </a:r>
            <a:r>
              <a:rPr lang="en-US" altLang="zh-CN" dirty="0"/>
              <a:t>-</a:t>
            </a:r>
            <a:r>
              <a:rPr lang="zh-CN" altLang="en-US" dirty="0"/>
              <a:t>生产退料</a:t>
            </a:r>
            <a:endParaRPr lang="zh-CN" altLang="en-US" dirty="0"/>
          </a:p>
        </p:txBody>
      </p:sp>
      <p:sp>
        <p:nvSpPr>
          <p:cNvPr id="14" name="object 13"/>
          <p:cNvSpPr txBox="1"/>
          <p:nvPr/>
        </p:nvSpPr>
        <p:spPr>
          <a:xfrm>
            <a:off x="197283" y="721664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生产领料单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sp>
        <p:nvSpPr>
          <p:cNvPr id="7" name="object 13"/>
          <p:cNvSpPr txBox="1"/>
          <p:nvPr/>
        </p:nvSpPr>
        <p:spPr>
          <a:xfrm>
            <a:off x="3947639" y="721664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2.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生产退料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36" y="1196752"/>
            <a:ext cx="3188379" cy="508518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1196752"/>
            <a:ext cx="3187634" cy="508518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423" y="1196752"/>
            <a:ext cx="3310758" cy="52292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607287" y="721664"/>
            <a:ext cx="3817305" cy="443070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3.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生产退料 输入条码与修改退料数量，提交</a:t>
            </a:r>
            <a:r>
              <a:rPr lang="en-US" altLang="zh-CN" sz="1400" b="0" i="0" dirty="0">
                <a:solidFill>
                  <a:srgbClr val="3C7FFF"/>
                </a:solidFill>
                <a:effectLst/>
                <a:latin typeface="Avenir"/>
              </a:rPr>
              <a:t>L01.01.01.0.020%L00666%20241011%006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31504" y="142908"/>
            <a:ext cx="8064896" cy="457198"/>
          </a:xfrm>
        </p:spPr>
        <p:txBody>
          <a:bodyPr/>
          <a:lstStyle/>
          <a:p>
            <a:r>
              <a:rPr lang="zh-CN" altLang="en-US" dirty="0"/>
              <a:t>收货入库</a:t>
            </a:r>
            <a:r>
              <a:rPr lang="en-US" altLang="zh-CN" dirty="0"/>
              <a:t>-</a:t>
            </a:r>
            <a:r>
              <a:rPr lang="zh-CN" altLang="en-US" dirty="0"/>
              <a:t>车间接收</a:t>
            </a:r>
            <a:r>
              <a:rPr lang="en-US" altLang="zh-CN" dirty="0"/>
              <a:t>(</a:t>
            </a:r>
            <a:r>
              <a:rPr lang="zh-CN" altLang="en-US" dirty="0"/>
              <a:t>接收至待检区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14" name="object 13"/>
          <p:cNvSpPr txBox="1"/>
          <p:nvPr/>
        </p:nvSpPr>
        <p:spPr>
          <a:xfrm>
            <a:off x="197283" y="721664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收货入库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车间接收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sp>
        <p:nvSpPr>
          <p:cNvPr id="7" name="object 13"/>
          <p:cNvSpPr txBox="1"/>
          <p:nvPr/>
        </p:nvSpPr>
        <p:spPr>
          <a:xfrm>
            <a:off x="3682382" y="715540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2.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车间接收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283" y="1070848"/>
            <a:ext cx="3271646" cy="5221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382" y="1062504"/>
            <a:ext cx="3271646" cy="52384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273" y="1054160"/>
            <a:ext cx="3271646" cy="525134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167481" y="715540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3.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车间接收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31504" y="142908"/>
            <a:ext cx="8064896" cy="457198"/>
          </a:xfrm>
        </p:spPr>
        <p:txBody>
          <a:bodyPr/>
          <a:lstStyle/>
          <a:p>
            <a:r>
              <a:rPr lang="zh-CN" altLang="en-US" dirty="0"/>
              <a:t>收货入库</a:t>
            </a:r>
            <a:r>
              <a:rPr lang="en-US" altLang="zh-CN" dirty="0"/>
              <a:t>-</a:t>
            </a:r>
            <a:r>
              <a:rPr lang="zh-CN" altLang="en-US" dirty="0"/>
              <a:t>车间入库（接收至存储区）</a:t>
            </a:r>
            <a:endParaRPr lang="zh-CN" altLang="en-US" dirty="0"/>
          </a:p>
        </p:txBody>
      </p:sp>
      <p:sp>
        <p:nvSpPr>
          <p:cNvPr id="14" name="object 13"/>
          <p:cNvSpPr txBox="1"/>
          <p:nvPr/>
        </p:nvSpPr>
        <p:spPr>
          <a:xfrm>
            <a:off x="197283" y="721664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收货入库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车间入库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36" y="1110402"/>
            <a:ext cx="3265988" cy="5247312"/>
          </a:xfrm>
          <a:prstGeom prst="rect">
            <a:avLst/>
          </a:prstGeom>
        </p:spPr>
      </p:pic>
      <p:sp>
        <p:nvSpPr>
          <p:cNvPr id="11" name="object 13"/>
          <p:cNvSpPr txBox="1"/>
          <p:nvPr/>
        </p:nvSpPr>
        <p:spPr>
          <a:xfrm>
            <a:off x="3651588" y="721664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2.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车间入库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()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324" y="1115689"/>
            <a:ext cx="3265988" cy="521018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812" y="1110402"/>
            <a:ext cx="3207071" cy="5150366"/>
          </a:xfrm>
          <a:prstGeom prst="rect">
            <a:avLst/>
          </a:prstGeom>
        </p:spPr>
      </p:pic>
      <p:sp>
        <p:nvSpPr>
          <p:cNvPr id="19" name="object 13"/>
          <p:cNvSpPr txBox="1"/>
          <p:nvPr/>
        </p:nvSpPr>
        <p:spPr>
          <a:xfrm>
            <a:off x="7096517" y="721664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3.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车间入库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()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919536" y="147644"/>
            <a:ext cx="8064896" cy="457198"/>
          </a:xfrm>
        </p:spPr>
        <p:txBody>
          <a:bodyPr/>
          <a:lstStyle/>
          <a:p>
            <a:r>
              <a:rPr lang="zh-CN" altLang="en-US" dirty="0"/>
              <a:t>送货单查询</a:t>
            </a:r>
            <a:r>
              <a:rPr lang="en-US" altLang="zh-CN" dirty="0"/>
              <a:t>-</a:t>
            </a:r>
            <a:r>
              <a:rPr lang="zh-CN" altLang="en-US" dirty="0"/>
              <a:t>创建</a:t>
            </a:r>
            <a:r>
              <a:rPr lang="en-US" altLang="zh-CN" dirty="0"/>
              <a:t>-</a:t>
            </a:r>
            <a:r>
              <a:rPr lang="zh-CN" altLang="en-US" dirty="0"/>
              <a:t>生成箱条码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15" name="object 13"/>
          <p:cNvSpPr txBox="1"/>
          <p:nvPr/>
        </p:nvSpPr>
        <p:spPr>
          <a:xfrm>
            <a:off x="119336" y="766395"/>
            <a:ext cx="2970420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送货单查询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新增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sp>
        <p:nvSpPr>
          <p:cNvPr id="34" name="object 13"/>
          <p:cNvSpPr txBox="1"/>
          <p:nvPr/>
        </p:nvSpPr>
        <p:spPr>
          <a:xfrm>
            <a:off x="152412" y="4914036"/>
            <a:ext cx="2970420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送货单明细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新增</a:t>
            </a:r>
            <a:endParaRPr lang="en-US" altLang="zh-CN" sz="1400" b="1" spc="-5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36" y="1151056"/>
            <a:ext cx="9552384" cy="36316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20" y="5141662"/>
            <a:ext cx="9567229" cy="11584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31504" y="142908"/>
            <a:ext cx="8064896" cy="457198"/>
          </a:xfrm>
        </p:spPr>
        <p:txBody>
          <a:bodyPr/>
          <a:lstStyle/>
          <a:p>
            <a:r>
              <a:rPr lang="zh-CN" altLang="en-US" dirty="0"/>
              <a:t>生产退料</a:t>
            </a:r>
            <a:r>
              <a:rPr lang="en-US" altLang="zh-CN" dirty="0"/>
              <a:t>-</a:t>
            </a:r>
            <a:r>
              <a:rPr lang="zh-CN" altLang="en-US" dirty="0"/>
              <a:t>原材料库存</a:t>
            </a:r>
            <a:endParaRPr lang="zh-CN" altLang="en-US" dirty="0"/>
          </a:p>
        </p:txBody>
      </p:sp>
      <p:sp>
        <p:nvSpPr>
          <p:cNvPr id="9" name="object 13"/>
          <p:cNvSpPr txBox="1"/>
          <p:nvPr/>
        </p:nvSpPr>
        <p:spPr>
          <a:xfrm>
            <a:off x="197283" y="721664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接收至待检区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443" y="1070848"/>
            <a:ext cx="6162589" cy="2967313"/>
          </a:xfrm>
          <a:prstGeom prst="rect">
            <a:avLst/>
          </a:prstGeom>
        </p:spPr>
      </p:pic>
      <p:sp>
        <p:nvSpPr>
          <p:cNvPr id="7" name="object 13"/>
          <p:cNvSpPr txBox="1"/>
          <p:nvPr/>
        </p:nvSpPr>
        <p:spPr>
          <a:xfrm>
            <a:off x="6827959" y="3429000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2.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接收到存储区与合并数量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648" y="3783529"/>
            <a:ext cx="6744072" cy="287151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31504" y="142908"/>
            <a:ext cx="8064896" cy="457198"/>
          </a:xfrm>
        </p:spPr>
        <p:txBody>
          <a:bodyPr/>
          <a:lstStyle/>
          <a:p>
            <a:r>
              <a:rPr lang="zh-CN" altLang="en-US" dirty="0"/>
              <a:t>成品管理</a:t>
            </a:r>
            <a:r>
              <a:rPr lang="en-US" altLang="zh-CN" dirty="0"/>
              <a:t>-</a:t>
            </a:r>
            <a:r>
              <a:rPr lang="zh-CN" altLang="en-US" dirty="0"/>
              <a:t>成品入库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Avenir"/>
              </a:rPr>
              <a:t>CELLTEST00006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36" y="1124744"/>
            <a:ext cx="3874463" cy="5201127"/>
          </a:xfrm>
          <a:prstGeom prst="rect">
            <a:avLst/>
          </a:prstGeom>
        </p:spPr>
      </p:pic>
      <p:sp>
        <p:nvSpPr>
          <p:cNvPr id="6" name="object 13"/>
          <p:cNvSpPr txBox="1"/>
          <p:nvPr/>
        </p:nvSpPr>
        <p:spPr>
          <a:xfrm>
            <a:off x="197283" y="721664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成品管理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1076044"/>
            <a:ext cx="3490527" cy="5283512"/>
          </a:xfrm>
          <a:prstGeom prst="rect">
            <a:avLst/>
          </a:prstGeom>
        </p:spPr>
      </p:pic>
      <p:sp>
        <p:nvSpPr>
          <p:cNvPr id="9" name="object 13"/>
          <p:cNvSpPr txBox="1"/>
          <p:nvPr/>
        </p:nvSpPr>
        <p:spPr>
          <a:xfrm>
            <a:off x="8041937" y="2293229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3.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成品入库记录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208" y="2780928"/>
            <a:ext cx="6318439" cy="20454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31504" y="142908"/>
            <a:ext cx="8064896" cy="457198"/>
          </a:xfrm>
        </p:spPr>
        <p:txBody>
          <a:bodyPr/>
          <a:lstStyle/>
          <a:p>
            <a:r>
              <a:rPr lang="zh-CN" altLang="en-US" dirty="0"/>
              <a:t>成品发运单（成品出）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728" y="1126808"/>
            <a:ext cx="6432430" cy="5345832"/>
          </a:xfrm>
          <a:prstGeom prst="rect">
            <a:avLst/>
          </a:prstGeom>
        </p:spPr>
      </p:pic>
      <p:sp>
        <p:nvSpPr>
          <p:cNvPr id="6" name="object 13"/>
          <p:cNvSpPr txBox="1"/>
          <p:nvPr/>
        </p:nvSpPr>
        <p:spPr>
          <a:xfrm>
            <a:off x="197283" y="721664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成品发运单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1102267"/>
            <a:ext cx="4643983" cy="2574032"/>
          </a:xfrm>
          <a:prstGeom prst="rect">
            <a:avLst/>
          </a:prstGeom>
        </p:spPr>
      </p:pic>
      <p:sp>
        <p:nvSpPr>
          <p:cNvPr id="9" name="object 13"/>
          <p:cNvSpPr txBox="1"/>
          <p:nvPr/>
        </p:nvSpPr>
        <p:spPr>
          <a:xfrm>
            <a:off x="6960096" y="721664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2.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成品发运单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新增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4221088"/>
            <a:ext cx="4643983" cy="2031069"/>
          </a:xfrm>
          <a:prstGeom prst="rect">
            <a:avLst/>
          </a:prstGeom>
        </p:spPr>
      </p:pic>
      <p:sp>
        <p:nvSpPr>
          <p:cNvPr id="12" name="object 13"/>
          <p:cNvSpPr txBox="1"/>
          <p:nvPr/>
        </p:nvSpPr>
        <p:spPr>
          <a:xfrm>
            <a:off x="6960096" y="3829276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3.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交货单明细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新增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31504" y="142908"/>
            <a:ext cx="8064896" cy="457198"/>
          </a:xfrm>
        </p:spPr>
        <p:txBody>
          <a:bodyPr/>
          <a:lstStyle/>
          <a:p>
            <a:r>
              <a:rPr lang="zh-CN" altLang="en-US" dirty="0"/>
              <a:t>成品发运单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5880" y="1154991"/>
            <a:ext cx="3816424" cy="5170880"/>
          </a:xfrm>
          <a:prstGeom prst="rect">
            <a:avLst/>
          </a:prstGeom>
        </p:spPr>
      </p:pic>
      <p:sp>
        <p:nvSpPr>
          <p:cNvPr id="6" name="object 13"/>
          <p:cNvSpPr txBox="1"/>
          <p:nvPr/>
        </p:nvSpPr>
        <p:spPr>
          <a:xfrm>
            <a:off x="197283" y="721664"/>
            <a:ext cx="2868441" cy="443070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生产出库任务（交货单号：</a:t>
            </a:r>
            <a:r>
              <a:rPr lang="en-US" altLang="zh-CN" sz="1400" b="0" i="0" dirty="0">
                <a:solidFill>
                  <a:srgbClr val="3C7FFF"/>
                </a:solidFill>
                <a:effectLst/>
                <a:latin typeface="Avenir"/>
              </a:rPr>
              <a:t> JHD1011099 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）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4943872" cy="4657725"/>
          </a:xfrm>
          <a:prstGeom prst="rect">
            <a:avLst/>
          </a:prstGeom>
        </p:spPr>
      </p:pic>
      <p:sp>
        <p:nvSpPr>
          <p:cNvPr id="10" name="object 13"/>
          <p:cNvSpPr txBox="1"/>
          <p:nvPr/>
        </p:nvSpPr>
        <p:spPr>
          <a:xfrm>
            <a:off x="5139071" y="787823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2.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成品出库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（</a:t>
            </a:r>
            <a:r>
              <a:rPr lang="en-US" altLang="zh-CN" sz="1400" b="0" i="0" dirty="0">
                <a:solidFill>
                  <a:srgbClr val="3C7FFF"/>
                </a:solidFill>
                <a:effectLst/>
                <a:latin typeface="Avenir"/>
              </a:rPr>
              <a:t>JHD1011099 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）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1139379"/>
            <a:ext cx="3326489" cy="517088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832304" y="787823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3.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成品出库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（</a:t>
            </a:r>
            <a:r>
              <a:rPr lang="en-US" altLang="zh-CN" sz="1400" b="0" i="0" dirty="0">
                <a:solidFill>
                  <a:srgbClr val="3C7FFF"/>
                </a:solidFill>
                <a:effectLst/>
                <a:latin typeface="Avenir"/>
              </a:rPr>
              <a:t>JHD1011099 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）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31504" y="142908"/>
            <a:ext cx="8064896" cy="457198"/>
          </a:xfrm>
        </p:spPr>
        <p:txBody>
          <a:bodyPr/>
          <a:lstStyle/>
          <a:p>
            <a:r>
              <a:rPr lang="zh-CN" altLang="en-US" dirty="0"/>
              <a:t>成品出库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36" y="1087011"/>
            <a:ext cx="3553136" cy="5413308"/>
          </a:xfrm>
          <a:prstGeom prst="rect">
            <a:avLst/>
          </a:prstGeom>
        </p:spPr>
      </p:pic>
      <p:sp>
        <p:nvSpPr>
          <p:cNvPr id="6" name="object 13"/>
          <p:cNvSpPr txBox="1"/>
          <p:nvPr/>
        </p:nvSpPr>
        <p:spPr>
          <a:xfrm>
            <a:off x="197283" y="737485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成品出库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（</a:t>
            </a:r>
            <a:r>
              <a:rPr lang="en-US" altLang="zh-CN" sz="1400" b="0" i="0" dirty="0">
                <a:solidFill>
                  <a:srgbClr val="3C7FFF"/>
                </a:solidFill>
                <a:effectLst/>
                <a:latin typeface="Avenir"/>
              </a:rPr>
              <a:t>JHD1011099 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）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1087011"/>
            <a:ext cx="3555320" cy="5413308"/>
          </a:xfrm>
          <a:prstGeom prst="rect">
            <a:avLst/>
          </a:prstGeom>
        </p:spPr>
      </p:pic>
      <p:sp>
        <p:nvSpPr>
          <p:cNvPr id="9" name="object 13"/>
          <p:cNvSpPr txBox="1"/>
          <p:nvPr/>
        </p:nvSpPr>
        <p:spPr>
          <a:xfrm>
            <a:off x="3873352" y="737485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2.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成品出库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（</a:t>
            </a:r>
            <a:r>
              <a:rPr lang="zh-CN" altLang="en-US" sz="1400" spc="-5" dirty="0">
                <a:solidFill>
                  <a:srgbClr val="3C7FFF"/>
                </a:solidFill>
                <a:latin typeface="Avenir"/>
                <a:cs typeface="微软雅黑" panose="020B0503020204020204" pitchFamily="34" charset="-122"/>
              </a:rPr>
              <a:t>标签：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Avenir"/>
              </a:rPr>
              <a:t> CELLTEST00006</a:t>
            </a:r>
            <a:r>
              <a:rPr lang="en-US" altLang="zh-CN" sz="1400" b="0" i="0" dirty="0">
                <a:solidFill>
                  <a:srgbClr val="3C7FFF"/>
                </a:solidFill>
                <a:effectLst/>
                <a:latin typeface="Avenir"/>
              </a:rPr>
              <a:t> 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）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352" y="1026854"/>
            <a:ext cx="3553136" cy="5426482"/>
          </a:xfrm>
          <a:prstGeom prst="rect">
            <a:avLst/>
          </a:prstGeom>
        </p:spPr>
      </p:pic>
      <p:sp>
        <p:nvSpPr>
          <p:cNvPr id="12" name="object 13"/>
          <p:cNvSpPr txBox="1"/>
          <p:nvPr/>
        </p:nvSpPr>
        <p:spPr>
          <a:xfrm>
            <a:off x="7610352" y="737485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3.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确认出库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（</a:t>
            </a:r>
            <a:r>
              <a:rPr lang="zh-CN" altLang="en-US" sz="1400" spc="-5" dirty="0">
                <a:solidFill>
                  <a:srgbClr val="3C7FFF"/>
                </a:solidFill>
                <a:latin typeface="Avenir"/>
                <a:cs typeface="微软雅黑" panose="020B0503020204020204" pitchFamily="34" charset="-122"/>
              </a:rPr>
              <a:t>标签：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Avenir"/>
              </a:rPr>
              <a:t> CELLTEST00006</a:t>
            </a:r>
            <a:r>
              <a:rPr lang="en-US" altLang="zh-CN" sz="1400" b="0" i="0" dirty="0">
                <a:solidFill>
                  <a:srgbClr val="3C7FFF"/>
                </a:solidFill>
                <a:effectLst/>
                <a:latin typeface="Avenir"/>
              </a:rPr>
              <a:t> 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）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31504" y="142908"/>
            <a:ext cx="8064896" cy="457198"/>
          </a:xfrm>
        </p:spPr>
        <p:txBody>
          <a:bodyPr/>
          <a:lstStyle/>
          <a:p>
            <a:r>
              <a:rPr lang="zh-CN" altLang="en-US" dirty="0"/>
              <a:t>成品退货</a:t>
            </a:r>
            <a:endParaRPr lang="zh-CN" altLang="en-US" dirty="0"/>
          </a:p>
        </p:txBody>
      </p:sp>
      <p:sp>
        <p:nvSpPr>
          <p:cNvPr id="6" name="object 13"/>
          <p:cNvSpPr txBox="1"/>
          <p:nvPr/>
        </p:nvSpPr>
        <p:spPr>
          <a:xfrm>
            <a:off x="197283" y="737485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仓库管理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成品退货单）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24" y="1030354"/>
            <a:ext cx="4464795" cy="340440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035" y="3972944"/>
            <a:ext cx="3773701" cy="20882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035" y="990001"/>
            <a:ext cx="7446682" cy="187456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273" y="3972945"/>
            <a:ext cx="3559294" cy="1544288"/>
          </a:xfrm>
          <a:prstGeom prst="rect">
            <a:avLst/>
          </a:prstGeom>
        </p:spPr>
      </p:pic>
      <p:sp>
        <p:nvSpPr>
          <p:cNvPr id="18" name="object 13"/>
          <p:cNvSpPr txBox="1"/>
          <p:nvPr/>
        </p:nvSpPr>
        <p:spPr>
          <a:xfrm>
            <a:off x="4575891" y="3573016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3.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退货单新增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sp>
        <p:nvSpPr>
          <p:cNvPr id="19" name="object 13"/>
          <p:cNvSpPr txBox="1"/>
          <p:nvPr/>
        </p:nvSpPr>
        <p:spPr>
          <a:xfrm>
            <a:off x="8540891" y="3573016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4.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退货单明细新增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生成退货任务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0818" y="5592939"/>
            <a:ext cx="3559294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31504" y="142908"/>
            <a:ext cx="8064896" cy="457198"/>
          </a:xfrm>
        </p:spPr>
        <p:txBody>
          <a:bodyPr/>
          <a:lstStyle/>
          <a:p>
            <a:r>
              <a:rPr lang="zh-CN" altLang="en-US" dirty="0"/>
              <a:t>成品退货</a:t>
            </a:r>
            <a:endParaRPr lang="zh-CN" altLang="en-US" dirty="0"/>
          </a:p>
        </p:txBody>
      </p:sp>
      <p:sp>
        <p:nvSpPr>
          <p:cNvPr id="6" name="object 13"/>
          <p:cNvSpPr txBox="1"/>
          <p:nvPr/>
        </p:nvSpPr>
        <p:spPr>
          <a:xfrm>
            <a:off x="197283" y="737485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成品管理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成品退货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sp>
        <p:nvSpPr>
          <p:cNvPr id="9" name="object 13"/>
          <p:cNvSpPr txBox="1"/>
          <p:nvPr/>
        </p:nvSpPr>
        <p:spPr>
          <a:xfrm>
            <a:off x="3598331" y="708971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2.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成品退货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（</a:t>
            </a:r>
            <a:r>
              <a:rPr lang="zh-CN" altLang="en-US" sz="1400" spc="-5" dirty="0">
                <a:solidFill>
                  <a:srgbClr val="3C7FFF"/>
                </a:solidFill>
                <a:latin typeface="Avenir"/>
                <a:cs typeface="微软雅黑" panose="020B0503020204020204" pitchFamily="34" charset="-122"/>
              </a:rPr>
              <a:t>标签：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Avenir"/>
              </a:rPr>
              <a:t> CELLTEST00006</a:t>
            </a:r>
            <a:r>
              <a:rPr lang="en-US" altLang="zh-CN" sz="1400" b="0" i="0" dirty="0">
                <a:solidFill>
                  <a:srgbClr val="3C7FFF"/>
                </a:solidFill>
                <a:effectLst/>
                <a:latin typeface="Avenir"/>
              </a:rPr>
              <a:t> 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）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sp>
        <p:nvSpPr>
          <p:cNvPr id="12" name="object 13"/>
          <p:cNvSpPr txBox="1"/>
          <p:nvPr/>
        </p:nvSpPr>
        <p:spPr>
          <a:xfrm>
            <a:off x="7285847" y="737485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3.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成品退货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（</a:t>
            </a:r>
            <a:r>
              <a:rPr lang="zh-CN" altLang="en-US" sz="1400" spc="-5" dirty="0">
                <a:solidFill>
                  <a:srgbClr val="3C7FFF"/>
                </a:solidFill>
                <a:latin typeface="Avenir"/>
                <a:cs typeface="微软雅黑" panose="020B0503020204020204" pitchFamily="34" charset="-122"/>
              </a:rPr>
              <a:t>标签：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Avenir"/>
              </a:rPr>
              <a:t> CELLTEST00006</a:t>
            </a:r>
            <a:r>
              <a:rPr lang="en-US" altLang="zh-CN" sz="1400" b="0" i="0" dirty="0">
                <a:solidFill>
                  <a:srgbClr val="3C7FFF"/>
                </a:solidFill>
                <a:effectLst/>
                <a:latin typeface="Avenir"/>
              </a:rPr>
              <a:t> 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）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714" y="1094174"/>
            <a:ext cx="3232973" cy="517909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90" y="1054948"/>
            <a:ext cx="3251071" cy="521832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847" y="1054948"/>
            <a:ext cx="3236935" cy="517909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31504" y="142908"/>
            <a:ext cx="8064896" cy="457198"/>
          </a:xfrm>
        </p:spPr>
        <p:txBody>
          <a:bodyPr/>
          <a:lstStyle/>
          <a:p>
            <a:r>
              <a:rPr lang="zh-CN" altLang="en-US" dirty="0"/>
              <a:t>仓库管理</a:t>
            </a:r>
            <a:r>
              <a:rPr lang="en-US" altLang="zh-CN" dirty="0"/>
              <a:t>-</a:t>
            </a:r>
            <a:r>
              <a:rPr lang="zh-CN" altLang="en-US" dirty="0"/>
              <a:t>库内管理</a:t>
            </a:r>
            <a:r>
              <a:rPr lang="en-US" altLang="zh-CN" dirty="0"/>
              <a:t>-</a:t>
            </a:r>
            <a:r>
              <a:rPr lang="zh-CN" altLang="en-US" dirty="0"/>
              <a:t>盘点计划</a:t>
            </a:r>
            <a:endParaRPr lang="zh-CN" altLang="en-US" dirty="0"/>
          </a:p>
        </p:txBody>
      </p:sp>
      <p:sp>
        <p:nvSpPr>
          <p:cNvPr id="6" name="object 13"/>
          <p:cNvSpPr txBox="1"/>
          <p:nvPr/>
        </p:nvSpPr>
        <p:spPr>
          <a:xfrm>
            <a:off x="197283" y="737485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仓库管理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盘点计划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sp>
        <p:nvSpPr>
          <p:cNvPr id="9" name="object 13"/>
          <p:cNvSpPr txBox="1"/>
          <p:nvPr/>
        </p:nvSpPr>
        <p:spPr>
          <a:xfrm>
            <a:off x="7248128" y="796276"/>
            <a:ext cx="3600400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2.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盘点计划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新增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sp>
        <p:nvSpPr>
          <p:cNvPr id="12" name="object 13"/>
          <p:cNvSpPr txBox="1"/>
          <p:nvPr/>
        </p:nvSpPr>
        <p:spPr>
          <a:xfrm>
            <a:off x="7392144" y="3890500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3.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 新增盘点库区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盘点物料 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– 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发布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283" y="1045462"/>
            <a:ext cx="6223416" cy="51946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613" y="1045462"/>
            <a:ext cx="5459104" cy="28234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369" y="4314296"/>
            <a:ext cx="5671455" cy="14982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288" y="5747782"/>
            <a:ext cx="2438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31504" y="142908"/>
            <a:ext cx="8064896" cy="457198"/>
          </a:xfrm>
        </p:spPr>
        <p:txBody>
          <a:bodyPr/>
          <a:lstStyle/>
          <a:p>
            <a:r>
              <a:rPr lang="zh-CN" altLang="en-US" dirty="0"/>
              <a:t>盘点单据</a:t>
            </a:r>
            <a:endParaRPr lang="zh-CN" altLang="en-US" dirty="0"/>
          </a:p>
        </p:txBody>
      </p:sp>
      <p:sp>
        <p:nvSpPr>
          <p:cNvPr id="6" name="object 13"/>
          <p:cNvSpPr txBox="1"/>
          <p:nvPr/>
        </p:nvSpPr>
        <p:spPr>
          <a:xfrm>
            <a:off x="197283" y="737485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仓库管理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盘点计划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sp>
        <p:nvSpPr>
          <p:cNvPr id="9" name="object 13"/>
          <p:cNvSpPr txBox="1"/>
          <p:nvPr/>
        </p:nvSpPr>
        <p:spPr>
          <a:xfrm>
            <a:off x="7248128" y="796276"/>
            <a:ext cx="3600400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2.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盘点计划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新增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37" y="1102490"/>
            <a:ext cx="5544616" cy="4536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1117728"/>
            <a:ext cx="6095999" cy="307110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31504" y="142908"/>
            <a:ext cx="8064896" cy="457198"/>
          </a:xfrm>
        </p:spPr>
        <p:txBody>
          <a:bodyPr/>
          <a:lstStyle/>
          <a:p>
            <a:r>
              <a:rPr lang="zh-CN" altLang="en-US" dirty="0"/>
              <a:t>盘点单据</a:t>
            </a:r>
            <a:endParaRPr lang="zh-CN" altLang="en-US" dirty="0"/>
          </a:p>
        </p:txBody>
      </p:sp>
      <p:sp>
        <p:nvSpPr>
          <p:cNvPr id="6" name="object 13"/>
          <p:cNvSpPr txBox="1"/>
          <p:nvPr/>
        </p:nvSpPr>
        <p:spPr>
          <a:xfrm>
            <a:off x="197283" y="737485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盘点单据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物料明细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盘点项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283" y="1220072"/>
            <a:ext cx="9264352" cy="50962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收货入库</a:t>
            </a:r>
            <a:r>
              <a:rPr lang="en-US" altLang="zh-CN" dirty="0"/>
              <a:t>-</a:t>
            </a:r>
            <a:r>
              <a:rPr lang="zh-CN" altLang="en-US" dirty="0"/>
              <a:t>采购收货</a:t>
            </a:r>
            <a:endParaRPr lang="zh-CN" altLang="en-US" dirty="0"/>
          </a:p>
        </p:txBody>
      </p:sp>
      <p:sp>
        <p:nvSpPr>
          <p:cNvPr id="15" name="object 13"/>
          <p:cNvSpPr txBox="1"/>
          <p:nvPr/>
        </p:nvSpPr>
        <p:spPr>
          <a:xfrm>
            <a:off x="119336" y="766395"/>
            <a:ext cx="2970420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采购收货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sp>
        <p:nvSpPr>
          <p:cNvPr id="34" name="object 13"/>
          <p:cNvSpPr txBox="1"/>
          <p:nvPr/>
        </p:nvSpPr>
        <p:spPr>
          <a:xfrm>
            <a:off x="4799856" y="766395"/>
            <a:ext cx="2970420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2.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填写送货、箱条码 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– 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提交</a:t>
            </a:r>
            <a:endParaRPr lang="en-US" altLang="zh-CN" sz="1400" b="1" spc="-5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992" y="1202949"/>
            <a:ext cx="3126970" cy="48941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679" y="1207629"/>
            <a:ext cx="2866641" cy="489412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31504" y="142908"/>
            <a:ext cx="8064896" cy="457198"/>
          </a:xfrm>
        </p:spPr>
        <p:txBody>
          <a:bodyPr/>
          <a:lstStyle/>
          <a:p>
            <a:r>
              <a:rPr lang="zh-CN" altLang="en-US" dirty="0"/>
              <a:t>库内管理</a:t>
            </a:r>
            <a:r>
              <a:rPr lang="en-US" altLang="zh-CN" dirty="0"/>
              <a:t>-</a:t>
            </a:r>
            <a:r>
              <a:rPr lang="zh-CN" altLang="en-US" dirty="0"/>
              <a:t>盘点</a:t>
            </a:r>
            <a:endParaRPr lang="zh-CN" altLang="en-US" dirty="0"/>
          </a:p>
        </p:txBody>
      </p:sp>
      <p:sp>
        <p:nvSpPr>
          <p:cNvPr id="6" name="object 13"/>
          <p:cNvSpPr txBox="1"/>
          <p:nvPr/>
        </p:nvSpPr>
        <p:spPr>
          <a:xfrm>
            <a:off x="197283" y="737485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库内管理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盘点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sp>
        <p:nvSpPr>
          <p:cNvPr id="9" name="object 13"/>
          <p:cNvSpPr txBox="1"/>
          <p:nvPr/>
        </p:nvSpPr>
        <p:spPr>
          <a:xfrm>
            <a:off x="3546912" y="736225"/>
            <a:ext cx="3600400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2.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盘点执行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283" y="1102490"/>
            <a:ext cx="3198206" cy="51271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944" y="1099970"/>
            <a:ext cx="3198206" cy="50648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605" y="1126650"/>
            <a:ext cx="4886384" cy="212098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804605" y="736225"/>
            <a:ext cx="3600400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3.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盘点明细 查看已盘点数量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605" y="3716189"/>
            <a:ext cx="4918988" cy="2233091"/>
          </a:xfrm>
          <a:prstGeom prst="rect">
            <a:avLst/>
          </a:prstGeom>
        </p:spPr>
      </p:pic>
      <p:sp>
        <p:nvSpPr>
          <p:cNvPr id="16" name="object 13"/>
          <p:cNvSpPr txBox="1"/>
          <p:nvPr/>
        </p:nvSpPr>
        <p:spPr>
          <a:xfrm>
            <a:off x="6804605" y="3357720"/>
            <a:ext cx="3600400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4.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盘点单据 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– 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关闭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31504" y="142908"/>
            <a:ext cx="8064896" cy="457198"/>
          </a:xfrm>
        </p:spPr>
        <p:txBody>
          <a:bodyPr/>
          <a:lstStyle/>
          <a:p>
            <a:r>
              <a:rPr lang="zh-CN" altLang="en-US" dirty="0"/>
              <a:t>盘点差异</a:t>
            </a:r>
            <a:endParaRPr lang="zh-CN" altLang="en-US" dirty="0"/>
          </a:p>
        </p:txBody>
      </p:sp>
      <p:sp>
        <p:nvSpPr>
          <p:cNvPr id="6" name="object 13"/>
          <p:cNvSpPr txBox="1"/>
          <p:nvPr/>
        </p:nvSpPr>
        <p:spPr>
          <a:xfrm>
            <a:off x="197283" y="737485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盘点差异 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– 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编辑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sp>
        <p:nvSpPr>
          <p:cNvPr id="9" name="object 13"/>
          <p:cNvSpPr txBox="1"/>
          <p:nvPr/>
        </p:nvSpPr>
        <p:spPr>
          <a:xfrm>
            <a:off x="6312024" y="2852936"/>
            <a:ext cx="3600400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2.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盘点差异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过账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5344" y="3106458"/>
            <a:ext cx="5534456" cy="25661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8" y="965112"/>
            <a:ext cx="5996504" cy="29290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收货入库</a:t>
            </a:r>
            <a:r>
              <a:rPr lang="en-US" altLang="zh-CN" dirty="0"/>
              <a:t>-</a:t>
            </a:r>
            <a:r>
              <a:rPr lang="zh-CN" altLang="en-US" dirty="0"/>
              <a:t>送货单条码打印</a:t>
            </a:r>
            <a:endParaRPr lang="zh-CN" altLang="en-US" dirty="0"/>
          </a:p>
        </p:txBody>
      </p:sp>
      <p:sp>
        <p:nvSpPr>
          <p:cNvPr id="15" name="object 13"/>
          <p:cNvSpPr txBox="1"/>
          <p:nvPr/>
        </p:nvSpPr>
        <p:spPr>
          <a:xfrm>
            <a:off x="119336" y="766395"/>
            <a:ext cx="3456384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送货单条码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条码生成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自动打印该条码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40" y="1152806"/>
            <a:ext cx="6942464" cy="32699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0" y="4200206"/>
            <a:ext cx="6312024" cy="23082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记录</a:t>
            </a:r>
            <a:r>
              <a:rPr lang="en-US" altLang="zh-CN" dirty="0"/>
              <a:t>IQC</a:t>
            </a:r>
            <a:r>
              <a:rPr lang="zh-CN" altLang="en-US" dirty="0"/>
              <a:t>检验结果</a:t>
            </a:r>
            <a:endParaRPr lang="zh-CN" altLang="en-US" dirty="0"/>
          </a:p>
        </p:txBody>
      </p:sp>
      <p:sp>
        <p:nvSpPr>
          <p:cNvPr id="15" name="object 13"/>
          <p:cNvSpPr txBox="1"/>
          <p:nvPr/>
        </p:nvSpPr>
        <p:spPr>
          <a:xfrm>
            <a:off x="367552" y="766971"/>
            <a:ext cx="2970420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记录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IQC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检验结果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376" y="1183886"/>
            <a:ext cx="10344472" cy="53245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31504" y="142908"/>
            <a:ext cx="8064896" cy="457198"/>
          </a:xfrm>
        </p:spPr>
        <p:txBody>
          <a:bodyPr/>
          <a:lstStyle/>
          <a:p>
            <a:r>
              <a:rPr lang="en-US" altLang="zh-CN" dirty="0" err="1"/>
              <a:t>Iqc</a:t>
            </a:r>
            <a:r>
              <a:rPr lang="zh-CN" altLang="en-US" dirty="0"/>
              <a:t>检验结果 </a:t>
            </a:r>
            <a:r>
              <a:rPr lang="en-US" altLang="zh-CN" dirty="0"/>
              <a:t>– </a:t>
            </a:r>
            <a:r>
              <a:rPr lang="zh-CN" altLang="en-US" dirty="0"/>
              <a:t>检验不合格流程</a:t>
            </a:r>
            <a:endParaRPr lang="zh-CN" altLang="en-US" dirty="0"/>
          </a:p>
        </p:txBody>
      </p:sp>
      <p:sp>
        <p:nvSpPr>
          <p:cNvPr id="15" name="object 13"/>
          <p:cNvSpPr txBox="1"/>
          <p:nvPr/>
        </p:nvSpPr>
        <p:spPr>
          <a:xfrm>
            <a:off x="62608" y="841585"/>
            <a:ext cx="3672408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不合格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挑选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合格数量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/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不合格数量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提交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sp>
        <p:nvSpPr>
          <p:cNvPr id="10" name="object 13"/>
          <p:cNvSpPr txBox="1"/>
          <p:nvPr/>
        </p:nvSpPr>
        <p:spPr>
          <a:xfrm>
            <a:off x="5444547" y="815498"/>
            <a:ext cx="2808312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2.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库内管理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拆箱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sp>
        <p:nvSpPr>
          <p:cNvPr id="14" name="object 13"/>
          <p:cNvSpPr txBox="1"/>
          <p:nvPr/>
        </p:nvSpPr>
        <p:spPr>
          <a:xfrm>
            <a:off x="8652753" y="815498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3.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拆箱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拆出不合格的数量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608" y="1235395"/>
            <a:ext cx="5096007" cy="21957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840" y="1235395"/>
            <a:ext cx="3099725" cy="49388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753" y="1235395"/>
            <a:ext cx="3095908" cy="49388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31504" y="142908"/>
            <a:ext cx="8064896" cy="457198"/>
          </a:xfrm>
        </p:spPr>
        <p:txBody>
          <a:bodyPr/>
          <a:lstStyle/>
          <a:p>
            <a:r>
              <a:rPr lang="en-US" altLang="zh-CN" dirty="0" err="1"/>
              <a:t>Iqc</a:t>
            </a:r>
            <a:r>
              <a:rPr lang="zh-CN" altLang="en-US" dirty="0"/>
              <a:t>检验结果 </a:t>
            </a:r>
            <a:r>
              <a:rPr lang="en-US" altLang="zh-CN" dirty="0"/>
              <a:t>– </a:t>
            </a:r>
            <a:r>
              <a:rPr lang="zh-CN" altLang="en-US" dirty="0"/>
              <a:t>检验不合格流程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object 13"/>
          <p:cNvSpPr txBox="1"/>
          <p:nvPr/>
        </p:nvSpPr>
        <p:spPr>
          <a:xfrm>
            <a:off x="62608" y="841585"/>
            <a:ext cx="3672408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拆完箱后，查看原材料库存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拆箱条码信息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sp>
        <p:nvSpPr>
          <p:cNvPr id="10" name="object 13"/>
          <p:cNvSpPr txBox="1"/>
          <p:nvPr/>
        </p:nvSpPr>
        <p:spPr>
          <a:xfrm>
            <a:off x="5444547" y="815498"/>
            <a:ext cx="2808312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2.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收货入库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入库任务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sp>
        <p:nvSpPr>
          <p:cNvPr id="14" name="object 13"/>
          <p:cNvSpPr txBox="1"/>
          <p:nvPr/>
        </p:nvSpPr>
        <p:spPr>
          <a:xfrm>
            <a:off x="8652753" y="815498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3.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退货管理，质检退货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45" y="1292637"/>
            <a:ext cx="5224989" cy="23042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45" y="3701492"/>
            <a:ext cx="5224989" cy="24770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375" y="1258515"/>
            <a:ext cx="3065277" cy="48462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683" y="1258514"/>
            <a:ext cx="3081804" cy="48462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31504" y="142908"/>
            <a:ext cx="8064896" cy="457198"/>
          </a:xfrm>
        </p:spPr>
        <p:txBody>
          <a:bodyPr/>
          <a:lstStyle/>
          <a:p>
            <a:r>
              <a:rPr lang="en-US" altLang="zh-CN" dirty="0"/>
              <a:t>PDA-</a:t>
            </a:r>
            <a:r>
              <a:rPr lang="zh-CN" altLang="en-US" dirty="0"/>
              <a:t>质检退货</a:t>
            </a:r>
            <a:endParaRPr lang="zh-CN" altLang="en-US" dirty="0"/>
          </a:p>
        </p:txBody>
      </p:sp>
      <p:sp>
        <p:nvSpPr>
          <p:cNvPr id="14" name="object 13"/>
          <p:cNvSpPr txBox="1"/>
          <p:nvPr/>
        </p:nvSpPr>
        <p:spPr>
          <a:xfrm>
            <a:off x="479376" y="776021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退货管理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59" y="1094006"/>
            <a:ext cx="3427074" cy="5231865"/>
          </a:xfrm>
          <a:prstGeom prst="rect">
            <a:avLst/>
          </a:prstGeom>
        </p:spPr>
      </p:pic>
      <p:sp>
        <p:nvSpPr>
          <p:cNvPr id="7" name="object 13"/>
          <p:cNvSpPr txBox="1"/>
          <p:nvPr/>
        </p:nvSpPr>
        <p:spPr>
          <a:xfrm>
            <a:off x="3791744" y="757642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2.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质检退货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sp>
        <p:nvSpPr>
          <p:cNvPr id="12" name="object 13"/>
          <p:cNvSpPr txBox="1"/>
          <p:nvPr/>
        </p:nvSpPr>
        <p:spPr>
          <a:xfrm>
            <a:off x="7376932" y="757642"/>
            <a:ext cx="4695732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3.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扫描批次条码（</a:t>
            </a:r>
            <a:r>
              <a:rPr lang="zh-CN" altLang="en-US" sz="1400" b="1" spc="-5" dirty="0">
                <a:solidFill>
                  <a:srgbClr val="4C5255"/>
                </a:solidFill>
                <a:highlight>
                  <a:srgbClr val="FFFF00"/>
                </a:highlight>
                <a:latin typeface="+mn-lt"/>
                <a:cs typeface="微软雅黑" panose="020B0503020204020204" pitchFamily="34" charset="-122"/>
              </a:rPr>
              <a:t>拆出来的条码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）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退货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提交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584" y="1094005"/>
            <a:ext cx="3279581" cy="52318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932" y="1211134"/>
            <a:ext cx="3206158" cy="51147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0744A-1BA1-4E9F-956D-4229EC28CC7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31504" y="142908"/>
            <a:ext cx="8064896" cy="457198"/>
          </a:xfrm>
        </p:spPr>
        <p:txBody>
          <a:bodyPr/>
          <a:lstStyle/>
          <a:p>
            <a:r>
              <a:rPr lang="en-US" altLang="zh-CN" dirty="0"/>
              <a:t>PDA-</a:t>
            </a:r>
            <a:r>
              <a:rPr lang="zh-CN" altLang="en-US" dirty="0"/>
              <a:t>收货入库</a:t>
            </a:r>
            <a:r>
              <a:rPr lang="en-US" altLang="zh-CN" dirty="0"/>
              <a:t>-</a:t>
            </a:r>
            <a:r>
              <a:rPr lang="zh-CN" altLang="en-US" dirty="0"/>
              <a:t>入库任务</a:t>
            </a:r>
            <a:endParaRPr lang="zh-CN" altLang="en-US" dirty="0"/>
          </a:p>
        </p:txBody>
      </p:sp>
      <p:sp>
        <p:nvSpPr>
          <p:cNvPr id="14" name="object 13"/>
          <p:cNvSpPr txBox="1"/>
          <p:nvPr/>
        </p:nvSpPr>
        <p:spPr>
          <a:xfrm>
            <a:off x="479376" y="776021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1.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收货入库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sp>
        <p:nvSpPr>
          <p:cNvPr id="7" name="object 13"/>
          <p:cNvSpPr txBox="1"/>
          <p:nvPr/>
        </p:nvSpPr>
        <p:spPr>
          <a:xfrm>
            <a:off x="3875631" y="757642"/>
            <a:ext cx="2868441" cy="22762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2.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入库执行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365" y="1143109"/>
            <a:ext cx="3294137" cy="5231865"/>
          </a:xfrm>
          <a:prstGeom prst="rect">
            <a:avLst/>
          </a:prstGeom>
        </p:spPr>
      </p:pic>
      <p:sp>
        <p:nvSpPr>
          <p:cNvPr id="18" name="object 13"/>
          <p:cNvSpPr txBox="1"/>
          <p:nvPr/>
        </p:nvSpPr>
        <p:spPr>
          <a:xfrm>
            <a:off x="7391162" y="757642"/>
            <a:ext cx="3673390" cy="443070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3.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入库扫码</a:t>
            </a:r>
            <a:r>
              <a:rPr lang="en-US" altLang="zh-CN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-</a:t>
            </a:r>
            <a:r>
              <a:rPr lang="zh-CN" altLang="en-US" sz="1400" b="1" spc="-5" dirty="0">
                <a:solidFill>
                  <a:srgbClr val="4C5255"/>
                </a:solidFill>
                <a:latin typeface="+mn-lt"/>
                <a:cs typeface="微软雅黑" panose="020B0503020204020204" pitchFamily="34" charset="-122"/>
              </a:rPr>
              <a:t>填写库位</a:t>
            </a:r>
            <a:r>
              <a:rPr lang="en-US" altLang="zh-CN" sz="1400" b="0" i="0" dirty="0">
                <a:solidFill>
                  <a:srgbClr val="3C7FFF"/>
                </a:solidFill>
                <a:effectLst/>
                <a:latin typeface="Avenir"/>
              </a:rPr>
              <a:t>L01.01.01.0.020%L00666%20241119%016</a:t>
            </a:r>
            <a:endParaRPr lang="en-US" sz="1400" dirty="0">
              <a:solidFill>
                <a:srgbClr val="4C5255"/>
              </a:solidFill>
              <a:latin typeface="+mn-lt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5" y="1168499"/>
            <a:ext cx="3294137" cy="525508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252" y="1184490"/>
            <a:ext cx="3328443" cy="530981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2.xml><?xml version="1.0" encoding="utf-8"?>
<p:tagLst xmlns:p="http://schemas.openxmlformats.org/presentationml/2006/main">
  <p:tag name="TABLE_ENDDRAG_ORIGIN_RECT" val="316*382"/>
  <p:tag name="TABLE_ENDDRAG_RECT" val="614*102*316*382"/>
</p:tagLst>
</file>

<file path=ppt/tags/tag3.xml><?xml version="1.0" encoding="utf-8"?>
<p:tagLst xmlns:p="http://schemas.openxmlformats.org/presentationml/2006/main">
  <p:tag name="TABLE_ENDDRAG_ORIGIN_RECT" val="316*382"/>
  <p:tag name="TABLE_ENDDRAG_RECT" val="614*102*316*382"/>
</p:tagLst>
</file>

<file path=ppt/tags/tag4.xml><?xml version="1.0" encoding="utf-8"?>
<p:tagLst xmlns:p="http://schemas.openxmlformats.org/presentationml/2006/main">
  <p:tag name="TABLE_ENDDRAG_ORIGIN_RECT" val="316*382"/>
  <p:tag name="TABLE_ENDDRAG_RECT" val="614*102*316*382"/>
</p:tagLst>
</file>

<file path=ppt/tags/tag5.xml><?xml version="1.0" encoding="utf-8"?>
<p:tagLst xmlns:p="http://schemas.openxmlformats.org/presentationml/2006/main">
  <p:tag name="THINKCELLUNDODONOTDELETE" val="0"/>
  <p:tag name="KSO_WPP_MARK_KEY" val="700375df-cee0-4db5-8dce-7e43d5305f7b"/>
  <p:tag name="COMMONDATA" val="eyJoZGlkIjoiYjc5N2ZlMTc5NDk3NmI2OTgwOWQyNTgxZmUzOTIxMTcifQ=="/>
</p:tagLst>
</file>

<file path=ppt/theme/theme1.xml><?xml version="1.0" encoding="utf-8"?>
<a:theme xmlns:a="http://schemas.openxmlformats.org/drawingml/2006/main" name="项目解决方案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郭云龙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b="1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eaVert" wrap="square" rtlCol="0">
        <a:spAutoFit/>
      </a:bodyPr>
      <a:lstStyle>
        <a:defPPr algn="l">
          <a:defRPr sz="1000" dirty="0" smtClean="0">
            <a:latin typeface="+mn-ea"/>
            <a:ea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1531</Words>
  <Application>WPS 演示</Application>
  <PresentationFormat>宽屏</PresentationFormat>
  <Paragraphs>291</Paragraphs>
  <Slides>31</Slides>
  <Notes>30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Arial</vt:lpstr>
      <vt:lpstr>宋体</vt:lpstr>
      <vt:lpstr>Wingdings</vt:lpstr>
      <vt:lpstr>Times New Roman</vt:lpstr>
      <vt:lpstr>微软雅黑</vt:lpstr>
      <vt:lpstr>Avenir</vt:lpstr>
      <vt:lpstr>Segoe Print</vt:lpstr>
      <vt:lpstr>Arial Unicode MS</vt:lpstr>
      <vt:lpstr>项目解决方案主题</vt:lpstr>
      <vt:lpstr>TCLayout.ActiveDocument.1</vt:lpstr>
      <vt:lpstr>仓库- 主数据</vt:lpstr>
      <vt:lpstr>送货单查询-创建-生成箱条码 </vt:lpstr>
      <vt:lpstr>收货入库-采购收货</vt:lpstr>
      <vt:lpstr>收货入库-送货单条码打印</vt:lpstr>
      <vt:lpstr>记录IQC检验结果</vt:lpstr>
      <vt:lpstr>Iqc检验结果 – 检验不合格流程</vt:lpstr>
      <vt:lpstr>Iqc检验结果 – 检验不合格流程2</vt:lpstr>
      <vt:lpstr>PDA-质检退货</vt:lpstr>
      <vt:lpstr>PDA-收货入库-入库任务</vt:lpstr>
      <vt:lpstr>入库成功-原材料库存-查询</vt:lpstr>
      <vt:lpstr>生产管理-生产领料单</vt:lpstr>
      <vt:lpstr>出库任务-配送</vt:lpstr>
      <vt:lpstr>原材料库存</vt:lpstr>
      <vt:lpstr>线边收料</vt:lpstr>
      <vt:lpstr>库存明细查询-批次进入线边仓</vt:lpstr>
      <vt:lpstr>生产退料</vt:lpstr>
      <vt:lpstr>生产执行-生产退料</vt:lpstr>
      <vt:lpstr>收货入库-车间接收(接收至待检区)</vt:lpstr>
      <vt:lpstr>收货入库-车间入库（接收至存储区）</vt:lpstr>
      <vt:lpstr>生产退料-原材料库存</vt:lpstr>
      <vt:lpstr>成品管理-成品入库 CELLTEST00006</vt:lpstr>
      <vt:lpstr>成品发运单（成品出）</vt:lpstr>
      <vt:lpstr>成品发运单</vt:lpstr>
      <vt:lpstr>成品出库</vt:lpstr>
      <vt:lpstr>成品退货</vt:lpstr>
      <vt:lpstr>成品退货</vt:lpstr>
      <vt:lpstr>仓库管理-库内管理-盘点计划</vt:lpstr>
      <vt:lpstr>盘点单据</vt:lpstr>
      <vt:lpstr>盘点单据</vt:lpstr>
      <vt:lpstr>库内管理-盘点</vt:lpstr>
      <vt:lpstr>盘点差异</vt:lpstr>
    </vt:vector>
  </TitlesOfParts>
  <Company>MACROINF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2020/3/21</dc:title>
  <dc:creator>Macroinf-PC182</dc:creator>
  <cp:lastModifiedBy>刘闯</cp:lastModifiedBy>
  <cp:revision>5259</cp:revision>
  <cp:lastPrinted>2021-11-26T06:42:00Z</cp:lastPrinted>
  <dcterms:created xsi:type="dcterms:W3CDTF">2011-09-02T00:48:00Z</dcterms:created>
  <dcterms:modified xsi:type="dcterms:W3CDTF">2024-11-20T03:59:38Z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04E0B68B645E4F8C92AF5CCE54FE10EA_12</vt:lpwstr>
  </property>
  <property fmtid="{D5CDD505-2E9C-101B-9397-08002B2CF9AE}" pid="3" name="KSOProductBuildVer">
    <vt:lpwstr>2052-12.1.0.18912</vt:lpwstr>
  </property>
</Properties>
</file>