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11089870" r:id="rId3"/>
    <p:sldId id="257" r:id="rId4"/>
    <p:sldId id="11089941" r:id="rId5"/>
    <p:sldId id="11089866" r:id="rId6"/>
    <p:sldId id="11089943" r:id="rId7"/>
    <p:sldId id="11089944" r:id="rId8"/>
    <p:sldId id="11089945" r:id="rId9"/>
    <p:sldId id="11089946" r:id="rId10"/>
    <p:sldId id="11089868" r:id="rId11"/>
    <p:sldId id="11089817" r:id="rId12"/>
    <p:sldId id="11089800" r:id="rId13"/>
    <p:sldId id="4709" r:id="rId14"/>
    <p:sldId id="11089818" r:id="rId15"/>
    <p:sldId id="11089947" r:id="rId16"/>
    <p:sldId id="16777190" r:id="rId17"/>
    <p:sldId id="16775327" r:id="rId18"/>
    <p:sldId id="16775329" r:id="rId19"/>
    <p:sldId id="16775330" r:id="rId20"/>
    <p:sldId id="292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E90"/>
    <a:srgbClr val="00CCFF"/>
    <a:srgbClr val="0099FF"/>
    <a:srgbClr val="7F67FC"/>
    <a:srgbClr val="CCA6D2"/>
    <a:srgbClr val="6699FF"/>
    <a:srgbClr val="3366FF"/>
    <a:srgbClr val="0066FF"/>
    <a:srgbClr val="F09B62"/>
    <a:srgbClr val="F6C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6577-14C4-4E3B-A486-8683A629680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205BC-1EFA-4135-8FBB-DE7BBBD8D9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EDE02-7D5D-6243-98D2-16BC319EAD5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FAE4DC-3345-48D1-9321-8ABBF0810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FAE4DC-3345-48D1-9321-8ABBF0810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FAE4DC-3345-48D1-9321-8ABBF0810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EDE02-7D5D-6243-98D2-16BC319EAD51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A3DF-BCBC-4E30-8901-868F1C9B0FD3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2EC8-5D9F-4CBC-884B-236B9C514A2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AI 生成的内容可能不正确。">
            <a:extLst>
              <a:ext uri="{FF2B5EF4-FFF2-40B4-BE49-F238E27FC236}">
                <a16:creationId xmlns:a16="http://schemas.microsoft.com/office/drawing/2014/main" id="{1FD1DCE4-B0FA-C9C9-3D4B-F3B884E8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2276475" y="2247900"/>
            <a:ext cx="7581900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6600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伊登</a:t>
            </a:r>
            <a:r>
              <a:rPr lang="en-US" altLang="zh-CN" sz="6600" b="1" spc="-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eCopilot</a:t>
            </a:r>
            <a:endParaRPr lang="en-US" altLang="zh-CN" sz="6600" b="1" spc="-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" name="图片 25" descr="徽标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680092" y="2982724"/>
            <a:ext cx="284451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spc="106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zh-CN" altLang="en-US" sz="2400" b="1" dirty="0">
                <a:solidFill>
                  <a:srgbClr val="FF0000"/>
                </a:solidFill>
              </a:rPr>
              <a:t>管理功能介绍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5" y="315593"/>
            <a:ext cx="454526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企业用户、团队及权限管控</a:t>
            </a:r>
          </a:p>
          <a:p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1"/>
          <p:cNvSpPr txBox="1"/>
          <p:nvPr/>
        </p:nvSpPr>
        <p:spPr>
          <a:xfrm>
            <a:off x="915598" y="4671907"/>
            <a:ext cx="4267200" cy="84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defTabSz="913765">
              <a:lnSpc>
                <a:spcPct val="150000"/>
              </a:lnSpc>
              <a:spcBef>
                <a:spcPts val="105"/>
              </a:spcBef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建立部门团队和用户管理体系，限制团队及用户图片数，保障企业资产和系统安全。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8" y="1204260"/>
            <a:ext cx="4411178" cy="3361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 descr="图形用户界面, 应用程序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18369"/>
          <a:stretch>
            <a:fillRect/>
          </a:stretch>
        </p:blipFill>
        <p:spPr>
          <a:xfrm>
            <a:off x="6408566" y="1204260"/>
            <a:ext cx="4867836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6"/>
          <p:cNvSpPr txBox="1"/>
          <p:nvPr/>
        </p:nvSpPr>
        <p:spPr>
          <a:xfrm>
            <a:off x="6604272" y="4565472"/>
            <a:ext cx="4267200" cy="121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457200" defTabSz="913765">
              <a:lnSpc>
                <a:spcPct val="150000"/>
              </a:lnSpc>
              <a:spcBef>
                <a:spcPts val="105"/>
              </a:spcBef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灵活的角色权限管理，可设置企业管理员、报表管理员、审计管理员、费用管理员、普通用户等，合理管控用户操作权限。</a:t>
            </a:r>
            <a:endParaRPr lang="zh-CN" altLang="en-US" dirty="0">
              <a:sym typeface="Helvet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93530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企业级安全审计</a:t>
            </a:r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4" name="文本框 12"/>
          <p:cNvSpPr txBox="1"/>
          <p:nvPr/>
        </p:nvSpPr>
        <p:spPr>
          <a:xfrm>
            <a:off x="4332344" y="4446707"/>
            <a:ext cx="2977815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266700" defTabSz="913765">
              <a:lnSpc>
                <a:spcPct val="125000"/>
              </a:lnSpc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  安全审计管理员可根据用户名称和日期进行审查，以确保内容的合法性、安全性，防止恶意行为和违规操作的发生。</a:t>
            </a:r>
            <a:endParaRPr lang="zh-CN" altLang="en-US" dirty="0">
              <a:sym typeface="Helvetic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044" y="1042073"/>
            <a:ext cx="2977815" cy="2386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菱形 6"/>
          <p:cNvSpPr/>
          <p:nvPr/>
        </p:nvSpPr>
        <p:spPr>
          <a:xfrm>
            <a:off x="11526154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pic>
        <p:nvPicPr>
          <p:cNvPr id="8" name="图片 7" descr="电脑的屏幕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1" y="3429001"/>
            <a:ext cx="2777674" cy="277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 descr="图形用户界面, 网站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78" y="3827134"/>
            <a:ext cx="3086303" cy="277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6"/>
          <p:cNvSpPr txBox="1"/>
          <p:nvPr/>
        </p:nvSpPr>
        <p:spPr>
          <a:xfrm>
            <a:off x="7935688" y="1608867"/>
            <a:ext cx="3308685" cy="1936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indent="266700" defTabSz="913765">
              <a:lnSpc>
                <a:spcPct val="125000"/>
              </a:lnSpc>
              <a:buSzPct val="25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lt"/>
              </a:rPr>
              <a:t>  系统详细记录用户的操作行为日志，包含用户名称、业务模块、操作描述、本次使用的模型及消耗的</a:t>
            </a:r>
            <a:r>
              <a:rPr lang="en-US" altLang="zh-CN" dirty="0">
                <a:sym typeface="+mn-lt"/>
              </a:rPr>
              <a:t>token</a:t>
            </a:r>
            <a:r>
              <a:rPr lang="zh-CN" altLang="en-US" dirty="0">
                <a:sym typeface="+mn-lt"/>
              </a:rPr>
              <a:t>数，通过日志可以追踪和审计用户的操作行为，确保数据安全和合规性。</a:t>
            </a:r>
            <a:endParaRPr lang="zh-CN" altLang="en-US" dirty="0">
              <a:sym typeface="Helvetica"/>
            </a:endParaRPr>
          </a:p>
        </p:txBody>
      </p:sp>
      <p:sp>
        <p:nvSpPr>
          <p:cNvPr id="11" name="文本框 12"/>
          <p:cNvSpPr txBox="1"/>
          <p:nvPr/>
        </p:nvSpPr>
        <p:spPr>
          <a:xfrm>
            <a:off x="762666" y="1460200"/>
            <a:ext cx="2944149" cy="1628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6700" defTabSz="913765">
              <a:lnSpc>
                <a:spcPct val="125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企业敏感词管理是一项重要的工作，对企业的发展和形象有着重要的影响。建立敏感词管理库，开启敏感词限制，确保用户合规使用系统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1582885" y="1042073"/>
            <a:ext cx="133882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敏感词管理</a:t>
            </a:r>
            <a:endParaRPr lang="zh-CN" altLang="en-US" b="1" dirty="0"/>
          </a:p>
        </p:txBody>
      </p:sp>
      <p:sp>
        <p:nvSpPr>
          <p:cNvPr id="14" name="文本框 14"/>
          <p:cNvSpPr txBox="1"/>
          <p:nvPr/>
        </p:nvSpPr>
        <p:spPr>
          <a:xfrm>
            <a:off x="5207946" y="3962508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审计</a:t>
            </a:r>
          </a:p>
        </p:txBody>
      </p:sp>
      <p:sp>
        <p:nvSpPr>
          <p:cNvPr id="15" name="文本框 16"/>
          <p:cNvSpPr txBox="1"/>
          <p:nvPr/>
        </p:nvSpPr>
        <p:spPr>
          <a:xfrm>
            <a:off x="9036033" y="1032689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系统日志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16099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统计报表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09760" y="1952366"/>
            <a:ext cx="386427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indent="266700" defTabSz="913765">
              <a:lnSpc>
                <a:spcPct val="125000"/>
              </a:lnSpc>
              <a:buSzPct val="25000"/>
              <a:defRPr/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系统提供丰富的统计报表和简单直观的展示界面，管理员可以宏观了解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使用情况。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27831" y="2910317"/>
            <a:ext cx="2884383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每日消息数统计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每日活跃用户数统计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每日用户满意度统计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每日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费用统计</a:t>
            </a:r>
            <a:endParaRPr lang="zh-CN" altLang="zh-CN" sz="15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使用报表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Token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费用报表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团队费用报表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反馈报表</a:t>
            </a:r>
            <a:endParaRPr lang="zh-CN" altLang="zh-CN" sz="15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95" y="1805155"/>
            <a:ext cx="4746508" cy="372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778823" y="1095375"/>
            <a:ext cx="10479727" cy="5238750"/>
          </a:xfrm>
          <a:custGeom>
            <a:avLst/>
            <a:gdLst/>
            <a:ahLst/>
            <a:cxnLst/>
            <a:rect l="l" t="t" r="r" b="b"/>
            <a:pathLst>
              <a:path w="3633470" h="7026275">
                <a:moveTo>
                  <a:pt x="0" y="0"/>
                </a:moveTo>
                <a:lnTo>
                  <a:pt x="3633397" y="0"/>
                </a:lnTo>
                <a:lnTo>
                  <a:pt x="3633397" y="7025964"/>
                </a:lnTo>
                <a:lnTo>
                  <a:pt x="0" y="7025964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33639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/>
          <p:cNvSpPr txBox="1"/>
          <p:nvPr/>
        </p:nvSpPr>
        <p:spPr>
          <a:xfrm>
            <a:off x="781516" y="315593"/>
            <a:ext cx="20144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账号体系集成</a:t>
            </a:r>
            <a:endParaRPr dirty="0"/>
          </a:p>
        </p:txBody>
      </p:sp>
      <p:sp>
        <p:nvSpPr>
          <p:cNvPr id="64" name="矩形 63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20118" y="2216186"/>
            <a:ext cx="42672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3765">
              <a:buSzPct val="25000"/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系统支持与第三方账号体系集成，一键同步用户，使用第三方账号直接登录，方便快捷。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00" y="1939818"/>
            <a:ext cx="4937341" cy="338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9548" y="3151881"/>
            <a:ext cx="2884383" cy="957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Azure AAD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Okta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"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钉钉</a:t>
            </a:r>
            <a:endParaRPr lang="en-US" altLang="zh-CN" sz="15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90AD4-7390-BCEC-265A-958DBF01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8F51DE5D-2CB1-2469-0FB9-2FC7E78A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>
            <a:extLst>
              <a:ext uri="{FF2B5EF4-FFF2-40B4-BE49-F238E27FC236}">
                <a16:creationId xmlns:a16="http://schemas.microsoft.com/office/drawing/2014/main" id="{B4546BDA-EF1B-6D18-BF5C-BC6A9833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068" y="3167390"/>
            <a:ext cx="45583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03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通用应用场景</a:t>
            </a:r>
          </a:p>
        </p:txBody>
      </p:sp>
      <p:sp>
        <p:nvSpPr>
          <p:cNvPr id="2" name="菱形 1">
            <a:extLst>
              <a:ext uri="{FF2B5EF4-FFF2-40B4-BE49-F238E27FC236}">
                <a16:creationId xmlns:a16="http://schemas.microsoft.com/office/drawing/2014/main" id="{123569E2-28D5-BD45-05E7-159A3E5856D3}"/>
              </a:ext>
            </a:extLst>
          </p:cNvPr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408D9F87-1AAB-3544-30C5-2A46379E7E93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1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四角形: 角を丸くする 4"/>
          <p:cNvSpPr/>
          <p:nvPr/>
        </p:nvSpPr>
        <p:spPr>
          <a:xfrm>
            <a:off x="1891004" y="956234"/>
            <a:ext cx="8707990" cy="1049957"/>
          </a:xfrm>
          <a:prstGeom prst="roundRect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根据文档内容生成演示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PPT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正文改写润色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生成全文演讲备注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</p:txBody>
      </p:sp>
      <p:sp>
        <p:nvSpPr>
          <p:cNvPr id="32" name="楕円 5"/>
          <p:cNvSpPr/>
          <p:nvPr/>
        </p:nvSpPr>
        <p:spPr>
          <a:xfrm>
            <a:off x="905379" y="1050532"/>
            <a:ext cx="896293" cy="910438"/>
          </a:xfrm>
          <a:prstGeom prst="ellipse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sp>
        <p:nvSpPr>
          <p:cNvPr id="33" name="四角形: 角を丸くする 6"/>
          <p:cNvSpPr/>
          <p:nvPr/>
        </p:nvSpPr>
        <p:spPr>
          <a:xfrm>
            <a:off x="1891003" y="3651707"/>
            <a:ext cx="8697534" cy="910439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对单元格数据生成复杂的公式</a:t>
            </a:r>
            <a:endParaRPr kumimoji="1" lang="en-US" altLang="zh-CN" sz="1400" dirty="0">
              <a:solidFill>
                <a:prstClr val="black"/>
              </a:solidFill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用自然语言提需求，生成新的列和条件格式</a:t>
            </a:r>
            <a:endParaRPr kumimoji="1" lang="en-US" altLang="zh-CN" sz="1400" dirty="0">
              <a:solidFill>
                <a:prstClr val="black"/>
              </a:solidFill>
              <a:latin typeface="+mn-ea"/>
              <a:cs typeface="Segoe UI" panose="020B0502040204020203" pitchFamily="34" charset="0"/>
            </a:endParaRPr>
          </a:p>
        </p:txBody>
      </p:sp>
      <p:sp>
        <p:nvSpPr>
          <p:cNvPr id="34" name="楕円 7"/>
          <p:cNvSpPr/>
          <p:nvPr/>
        </p:nvSpPr>
        <p:spPr>
          <a:xfrm>
            <a:off x="900985" y="3607360"/>
            <a:ext cx="896293" cy="9104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sp>
        <p:nvSpPr>
          <p:cNvPr id="35" name="四角形: 角を丸くする 52"/>
          <p:cNvSpPr/>
          <p:nvPr/>
        </p:nvSpPr>
        <p:spPr>
          <a:xfrm>
            <a:off x="1891004" y="4885137"/>
            <a:ext cx="8707990" cy="15119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总结长邮件流，快速了解与供应商的沟通进度和待解决问题</a:t>
            </a:r>
            <a:endParaRPr kumimoji="1" lang="en-US" altLang="zh-CN" sz="1400" dirty="0">
              <a:solidFill>
                <a:prstClr val="black"/>
              </a:solidFill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跨语言总结长邮件流，清晰了解背景信息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基于中文回复草稿调整篇幅和语气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基于中文大纲进行跨语言回复，打破语言屏障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</p:txBody>
      </p:sp>
      <p:sp>
        <p:nvSpPr>
          <p:cNvPr id="36" name="楕円 53"/>
          <p:cNvSpPr/>
          <p:nvPr/>
        </p:nvSpPr>
        <p:spPr>
          <a:xfrm>
            <a:off x="900985" y="5029266"/>
            <a:ext cx="896293" cy="9104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pic>
        <p:nvPicPr>
          <p:cNvPr id="37" name="Picture 39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157200" y="1335489"/>
            <a:ext cx="363485" cy="334716"/>
          </a:xfrm>
          <a:prstGeom prst="rect">
            <a:avLst/>
          </a:prstGeom>
        </p:spPr>
      </p:pic>
      <p:pic>
        <p:nvPicPr>
          <p:cNvPr id="39" name="Picture 4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174733" y="3890821"/>
            <a:ext cx="319628" cy="334716"/>
          </a:xfrm>
          <a:prstGeom prst="rect">
            <a:avLst/>
          </a:prstGeom>
        </p:spPr>
      </p:pic>
      <p:pic>
        <p:nvPicPr>
          <p:cNvPr id="43" name="Picture 3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160791" y="5326173"/>
            <a:ext cx="336843" cy="314933"/>
          </a:xfrm>
          <a:prstGeom prst="rect">
            <a:avLst/>
          </a:prstGeom>
        </p:spPr>
      </p:pic>
      <p:sp>
        <p:nvSpPr>
          <p:cNvPr id="47" name="四角形: 角を丸くする 93"/>
          <p:cNvSpPr/>
          <p:nvPr/>
        </p:nvSpPr>
        <p:spPr>
          <a:xfrm>
            <a:off x="1891003" y="2298876"/>
            <a:ext cx="8718446" cy="1049957"/>
          </a:xfrm>
          <a:prstGeom prst="roundRect">
            <a:avLst/>
          </a:prstGeom>
          <a:solidFill>
            <a:srgbClr val="DD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根据已有文档生成</a:t>
            </a: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文案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根据当前文件内容进行总结或分析</a:t>
            </a:r>
            <a:endParaRPr kumimoji="1" lang="en-US" altLang="zh-CN" sz="1400" dirty="0">
              <a:solidFill>
                <a:prstClr val="black"/>
              </a:solidFill>
              <a:latin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zh-CN" altLang="en-US" sz="1400" dirty="0">
                <a:solidFill>
                  <a:prstClr val="black"/>
                </a:solidFill>
                <a:latin typeface="+mn-ea"/>
                <a:cs typeface="Segoe UI" panose="020B0502040204020203" pitchFamily="34" charset="0"/>
              </a:rPr>
              <a:t>根据文档内容回答问题</a:t>
            </a:r>
            <a:endParaRPr kumimoji="1" lang="en-US" altLang="zh-CN" sz="1400" dirty="0">
              <a:solidFill>
                <a:prstClr val="black"/>
              </a:solidFill>
              <a:latin typeface="+mn-ea"/>
              <a:cs typeface="Segoe UI" panose="020B0502040204020203" pitchFamily="34" charset="0"/>
            </a:endParaRPr>
          </a:p>
        </p:txBody>
      </p:sp>
      <p:sp>
        <p:nvSpPr>
          <p:cNvPr id="48" name="楕円 94"/>
          <p:cNvSpPr/>
          <p:nvPr/>
        </p:nvSpPr>
        <p:spPr>
          <a:xfrm>
            <a:off x="900985" y="2326328"/>
            <a:ext cx="896293" cy="910438"/>
          </a:xfrm>
          <a:prstGeom prst="ellipse">
            <a:avLst/>
          </a:prstGeom>
          <a:solidFill>
            <a:srgbClr val="DD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pic>
        <p:nvPicPr>
          <p:cNvPr id="50" name="Picture 40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157200" y="2626761"/>
            <a:ext cx="319628" cy="334716"/>
          </a:xfrm>
          <a:prstGeom prst="rect">
            <a:avLst/>
          </a:prstGeom>
        </p:spPr>
      </p:pic>
      <p:sp>
        <p:nvSpPr>
          <p:cNvPr id="3" name="解决办法">
            <a:extLst>
              <a:ext uri="{FF2B5EF4-FFF2-40B4-BE49-F238E27FC236}">
                <a16:creationId xmlns:a16="http://schemas.microsoft.com/office/drawing/2014/main" id="{BECB4CF8-98FA-77A6-810E-50D4FF5544C3}"/>
              </a:ext>
            </a:extLst>
          </p:cNvPr>
          <p:cNvSpPr txBox="1"/>
          <p:nvPr/>
        </p:nvSpPr>
        <p:spPr>
          <a:xfrm>
            <a:off x="733482" y="315593"/>
            <a:ext cx="19130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通用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copilot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endParaRPr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8CDB19-C523-AC73-5121-387AAF1D224C}"/>
              </a:ext>
            </a:extLst>
          </p:cNvPr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233F67D1-BC79-ADDD-7835-FEEFF6CE6CA2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0CE01F73-0198-C446-34A2-B6F42C231814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64791" y="1765693"/>
            <a:ext cx="3037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基于文件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内容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进行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分析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&amp;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总结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提问任何与文档内容相关的问题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解决办法">
            <a:extLst>
              <a:ext uri="{FF2B5EF4-FFF2-40B4-BE49-F238E27FC236}">
                <a16:creationId xmlns:a16="http://schemas.microsoft.com/office/drawing/2014/main" id="{FE3CA16F-9157-7E3A-AF3B-D7DA0C8677CC}"/>
              </a:ext>
            </a:extLst>
          </p:cNvPr>
          <p:cNvSpPr txBox="1"/>
          <p:nvPr/>
        </p:nvSpPr>
        <p:spPr>
          <a:xfrm>
            <a:off x="733482" y="315593"/>
            <a:ext cx="19130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文献分析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E18EAAC-54BB-0092-419D-90A1785F0779}"/>
              </a:ext>
            </a:extLst>
          </p:cNvPr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492E548F-35CF-A1E9-9D83-BF48574D93EA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D9045A75-15DF-4134-4DFE-21E38948ADC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54F780-A2A3-4F26-A912-F3533307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726" y="1034875"/>
            <a:ext cx="8120121" cy="497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56496" y="1015441"/>
            <a:ext cx="2943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完成万字文档分析，并基于文档内容生成一份新的行业分析报告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根据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Word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文档生成一份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PowerPoint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演示文稿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 descr="图形用户界面, 应用程序, Teams&#10;&#10;AI 生成的内容可能不正确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98" y="827451"/>
            <a:ext cx="7366908" cy="3184600"/>
          </a:xfrm>
          <a:prstGeom prst="rect">
            <a:avLst/>
          </a:prstGeom>
        </p:spPr>
      </p:pic>
      <p:pic>
        <p:nvPicPr>
          <p:cNvPr id="12" name="图片 11" descr="图形用户界面, 文本, 应用程序&#10;&#10;AI 生成的内容可能不正确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11" y="1728387"/>
            <a:ext cx="3159071" cy="4947051"/>
          </a:xfrm>
          <a:prstGeom prst="rect">
            <a:avLst/>
          </a:prstGeom>
        </p:spPr>
      </p:pic>
      <p:sp>
        <p:nvSpPr>
          <p:cNvPr id="2" name="解决办法">
            <a:extLst>
              <a:ext uri="{FF2B5EF4-FFF2-40B4-BE49-F238E27FC236}">
                <a16:creationId xmlns:a16="http://schemas.microsoft.com/office/drawing/2014/main" id="{0659254D-8F69-1A4D-1C08-46C22F0B9F6E}"/>
              </a:ext>
            </a:extLst>
          </p:cNvPr>
          <p:cNvSpPr txBox="1"/>
          <p:nvPr/>
        </p:nvSpPr>
        <p:spPr>
          <a:xfrm>
            <a:off x="733481" y="315593"/>
            <a:ext cx="327343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文档生成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321EBE-1D72-E0E4-9023-2AF6BC635F7D}"/>
              </a:ext>
            </a:extLst>
          </p:cNvPr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FBF0410F-C8F0-F70C-42C7-FE75029BC99D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 descr="徽标&#10;&#10;描述已自动生成">
            <a:extLst>
              <a:ext uri="{FF2B5EF4-FFF2-40B4-BE49-F238E27FC236}">
                <a16:creationId xmlns:a16="http://schemas.microsoft.com/office/drawing/2014/main" id="{39D123B3-FE5A-5E6B-3C4C-D290D2C0A1D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050712" y="2228671"/>
            <a:ext cx="295223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完成一封长邮件分析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&amp;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Segoe UI Semibold" panose="020B0702040204020203"/>
              </a:rPr>
              <a:t>总结摘要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Segoe UI Semibold" panose="020B0702040204020203"/>
            </a:endParaRPr>
          </a:p>
        </p:txBody>
      </p:sp>
      <p:pic>
        <p:nvPicPr>
          <p:cNvPr id="12" name="图片 11" descr="图形用户界面, 文本, 应用程序, 电子邮件&#10;&#10;AI 生成的内容可能不正确。"/>
          <p:cNvPicPr>
            <a:picLocks noChangeAspect="1"/>
          </p:cNvPicPr>
          <p:nvPr/>
        </p:nvPicPr>
        <p:blipFill>
          <a:blip r:embed="rId3"/>
          <a:srcRect l="65806" t="-122" r="1409"/>
          <a:stretch/>
        </p:blipFill>
        <p:spPr>
          <a:xfrm>
            <a:off x="741602" y="1107398"/>
            <a:ext cx="3148546" cy="5435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 descr="图形用户界面, 文本, 应用程序&#10;&#10;AI 生成的内容可能不正确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335" y="1018464"/>
            <a:ext cx="3451737" cy="5435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解决办法">
            <a:extLst>
              <a:ext uri="{FF2B5EF4-FFF2-40B4-BE49-F238E27FC236}">
                <a16:creationId xmlns:a16="http://schemas.microsoft.com/office/drawing/2014/main" id="{FB79646F-0C49-DDE4-C67E-0160807EAD36}"/>
              </a:ext>
            </a:extLst>
          </p:cNvPr>
          <p:cNvSpPr txBox="1"/>
          <p:nvPr/>
        </p:nvSpPr>
        <p:spPr>
          <a:xfrm>
            <a:off x="733482" y="315593"/>
            <a:ext cx="460362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读最长的邮件，写最好的回复</a:t>
            </a:r>
            <a:endParaRPr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83700E-0D79-E7C9-D9B9-A3870507B66D}"/>
              </a:ext>
            </a:extLst>
          </p:cNvPr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500371FA-739C-BF9D-F9CC-E7EAD1D55E3C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 descr="徽标&#10;&#10;描述已自动生成">
            <a:extLst>
              <a:ext uri="{FF2B5EF4-FFF2-40B4-BE49-F238E27FC236}">
                <a16:creationId xmlns:a16="http://schemas.microsoft.com/office/drawing/2014/main" id="{E6794896-15B0-5E7E-72BC-B7242AE8799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453EB6B-B01D-E5A6-0372-FF292B41EDC7}"/>
              </a:ext>
            </a:extLst>
          </p:cNvPr>
          <p:cNvSpPr txBox="1"/>
          <p:nvPr/>
        </p:nvSpPr>
        <p:spPr>
          <a:xfrm>
            <a:off x="5354187" y="4588746"/>
            <a:ext cx="2787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将一句话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扩充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为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一封正式的长邮件回复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371069" y="3167390"/>
            <a:ext cx="3449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01    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产品介绍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背景图案&#10;&#10;AI 生成的内容可能不正确。">
            <a:extLst>
              <a:ext uri="{FF2B5EF4-FFF2-40B4-BE49-F238E27FC236}">
                <a16:creationId xmlns:a16="http://schemas.microsoft.com/office/drawing/2014/main" id="{79EB000F-2111-390D-AACF-4B777700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-1" y="0"/>
            <a:ext cx="12421821" cy="6987276"/>
          </a:xfrm>
          <a:prstGeom prst="rect">
            <a:avLst/>
          </a:prstGeom>
        </p:spPr>
      </p:pic>
      <p:sp>
        <p:nvSpPr>
          <p:cNvPr id="24" name="同心圆 23"/>
          <p:cNvSpPr/>
          <p:nvPr/>
        </p:nvSpPr>
        <p:spPr>
          <a:xfrm>
            <a:off x="5263893" y="-737996"/>
            <a:ext cx="9313752" cy="9313752"/>
          </a:xfrm>
          <a:prstGeom prst="donut">
            <a:avLst/>
          </a:prstGeom>
          <a:solidFill>
            <a:srgbClr val="F2F2F2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7" name="同心圆 26"/>
          <p:cNvSpPr/>
          <p:nvPr/>
        </p:nvSpPr>
        <p:spPr>
          <a:xfrm>
            <a:off x="-1942328" y="5018456"/>
            <a:ext cx="4268787" cy="4268787"/>
          </a:xfrm>
          <a:prstGeom prst="donut">
            <a:avLst/>
          </a:prstGeom>
          <a:solidFill>
            <a:srgbClr val="F2F2F2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00600" y="4061509"/>
            <a:ext cx="3991400" cy="151490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4061509"/>
            <a:ext cx="8200601" cy="151490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6661" y="4457229"/>
            <a:ext cx="314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Thanks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9335" y="4841717"/>
            <a:ext cx="5554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 部：深圳市福田区深南大道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深圳国际创新中心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)A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Web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www.edensoft.com.cn            Tel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0755-8826 2588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65194" y="4268784"/>
            <a:ext cx="3546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深圳市伊登软件有限公司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香港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上海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武汉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东莞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福州</a:t>
            </a: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新加坡</a:t>
            </a: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266506" y="4269101"/>
            <a:ext cx="128638" cy="5459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98736" y="4292420"/>
            <a:ext cx="93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 务 热 线</a:t>
            </a:r>
          </a:p>
        </p:txBody>
      </p:sp>
      <p:sp>
        <p:nvSpPr>
          <p:cNvPr id="12" name="矩形 11"/>
          <p:cNvSpPr/>
          <p:nvPr/>
        </p:nvSpPr>
        <p:spPr>
          <a:xfrm>
            <a:off x="6356801" y="4515005"/>
            <a:ext cx="1646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400-830-0095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432257" y="4251276"/>
            <a:ext cx="0" cy="102156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文本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" y="4162926"/>
            <a:ext cx="2225274" cy="11778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629336" y="4268784"/>
            <a:ext cx="5367186" cy="54765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2" y="1305104"/>
            <a:ext cx="2123896" cy="2123896"/>
          </a:xfrm>
          <a:prstGeom prst="rect">
            <a:avLst/>
          </a:prstGeom>
        </p:spPr>
      </p:pic>
      <p:pic>
        <p:nvPicPr>
          <p:cNvPr id="17" name="image 101"/>
          <p:cNvPicPr>
            <a:picLocks noChangeAspect="1"/>
          </p:cNvPicPr>
          <p:nvPr/>
        </p:nvPicPr>
        <p:blipFill>
          <a:blip r:embed="rId6">
            <a:alphaModFix amt="10000"/>
          </a:blip>
          <a:srcRect/>
          <a:stretch>
            <a:fillRect/>
          </a:stretch>
        </p:blipFill>
        <p:spPr>
          <a:xfrm>
            <a:off x="-12700" y="4061507"/>
            <a:ext cx="12204700" cy="1514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70947" y="1574525"/>
            <a:ext cx="9364838" cy="953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20000"/>
              </a:lnSpc>
              <a:spcBef>
                <a:spcPts val="105"/>
              </a:spcBef>
              <a:defRPr sz="1500">
                <a:solidFill>
                  <a:srgbClr val="778496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6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伊登</a:t>
            </a:r>
            <a:r>
              <a:rPr lang="en-US" altLang="zh-CN" sz="1600" b="1" spc="300" dirty="0" err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eCopilot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是一款为企业设计的</a:t>
            </a:r>
            <a:r>
              <a:rPr lang="en-US" altLang="zh-CN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AI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办公插件，整合了多个主流大模型。它能够在</a:t>
            </a:r>
            <a:r>
              <a:rPr lang="en-US" altLang="zh-CN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Office</a:t>
            </a:r>
            <a:r>
              <a:rPr lang="zh-CN" altLang="en-US" sz="16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rPr>
              <a:t>办公软件中直接应用，支持生成精美幻灯片、改写文本、起草邮件以及进行文档内容分析等功能。其对话式界面简洁易用，旨在帮助员工提升工作效率。</a:t>
            </a:r>
            <a:endParaRPr lang="en-US" altLang="zh-CN" sz="1600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8141" y="321223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</a:p>
        </p:txBody>
      </p:sp>
      <p:sp>
        <p:nvSpPr>
          <p:cNvPr id="25" name="矩形 24"/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菱形 25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0EF0ED85-858E-1E57-D027-1763A5CEF25B}"/>
              </a:ext>
            </a:extLst>
          </p:cNvPr>
          <p:cNvSpPr/>
          <p:nvPr/>
        </p:nvSpPr>
        <p:spPr>
          <a:xfrm>
            <a:off x="2022173" y="3679964"/>
            <a:ext cx="896293" cy="910438"/>
          </a:xfrm>
          <a:prstGeom prst="ellipse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sp>
        <p:nvSpPr>
          <p:cNvPr id="7" name="楕円 7">
            <a:extLst>
              <a:ext uri="{FF2B5EF4-FFF2-40B4-BE49-F238E27FC236}">
                <a16:creationId xmlns:a16="http://schemas.microsoft.com/office/drawing/2014/main" id="{8D1F11E1-9D96-DA03-0EE3-859C85B62C4A}"/>
              </a:ext>
            </a:extLst>
          </p:cNvPr>
          <p:cNvSpPr/>
          <p:nvPr/>
        </p:nvSpPr>
        <p:spPr>
          <a:xfrm>
            <a:off x="6476187" y="3679964"/>
            <a:ext cx="896293" cy="9104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sp>
        <p:nvSpPr>
          <p:cNvPr id="8" name="楕円 53">
            <a:extLst>
              <a:ext uri="{FF2B5EF4-FFF2-40B4-BE49-F238E27FC236}">
                <a16:creationId xmlns:a16="http://schemas.microsoft.com/office/drawing/2014/main" id="{DA71363B-3740-2B3A-F05B-1F0AEF5F7B6C}"/>
              </a:ext>
            </a:extLst>
          </p:cNvPr>
          <p:cNvSpPr/>
          <p:nvPr/>
        </p:nvSpPr>
        <p:spPr>
          <a:xfrm>
            <a:off x="8554726" y="3679964"/>
            <a:ext cx="896293" cy="9104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pic>
        <p:nvPicPr>
          <p:cNvPr id="9" name="Picture 39">
            <a:extLst>
              <a:ext uri="{FF2B5EF4-FFF2-40B4-BE49-F238E27FC236}">
                <a16:creationId xmlns:a16="http://schemas.microsoft.com/office/drawing/2014/main" id="{1B44D3C8-6254-4C8E-1AA6-A51D1EE6FAD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288576" y="3978687"/>
            <a:ext cx="363485" cy="334716"/>
          </a:xfrm>
          <a:prstGeom prst="rect">
            <a:avLst/>
          </a:prstGeom>
        </p:spPr>
      </p:pic>
      <p:sp>
        <p:nvSpPr>
          <p:cNvPr id="10" name="テキスト ボックス 69">
            <a:extLst>
              <a:ext uri="{FF2B5EF4-FFF2-40B4-BE49-F238E27FC236}">
                <a16:creationId xmlns:a16="http://schemas.microsoft.com/office/drawing/2014/main" id="{3AB6A831-43EF-C8F5-C9F7-F8639E9393F9}"/>
              </a:ext>
            </a:extLst>
          </p:cNvPr>
          <p:cNvSpPr txBox="1"/>
          <p:nvPr/>
        </p:nvSpPr>
        <p:spPr>
          <a:xfrm>
            <a:off x="2034044" y="4574320"/>
            <a:ext cx="980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Yu Gothic UI" panose="020B0500000000000000" pitchFamily="50" charset="-128"/>
                <a:cs typeface="Segoe UI" panose="020B0502040204020203" pitchFamily="34" charset="0"/>
              </a:rPr>
              <a:t>PowerPoint</a:t>
            </a:r>
          </a:p>
        </p:txBody>
      </p:sp>
      <p:pic>
        <p:nvPicPr>
          <p:cNvPr id="11" name="Picture 43">
            <a:extLst>
              <a:ext uri="{FF2B5EF4-FFF2-40B4-BE49-F238E27FC236}">
                <a16:creationId xmlns:a16="http://schemas.microsoft.com/office/drawing/2014/main" id="{99D4D61E-2044-C311-CCBC-BFBF6E11E3F2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749935" y="3963425"/>
            <a:ext cx="319628" cy="334716"/>
          </a:xfrm>
          <a:prstGeom prst="rect">
            <a:avLst/>
          </a:prstGeom>
        </p:spPr>
      </p:pic>
      <p:sp>
        <p:nvSpPr>
          <p:cNvPr id="12" name="テキスト ボックス 73">
            <a:extLst>
              <a:ext uri="{FF2B5EF4-FFF2-40B4-BE49-F238E27FC236}">
                <a16:creationId xmlns:a16="http://schemas.microsoft.com/office/drawing/2014/main" id="{741F9BF4-D626-4F78-4541-4BE0A8392281}"/>
              </a:ext>
            </a:extLst>
          </p:cNvPr>
          <p:cNvSpPr txBox="1"/>
          <p:nvPr/>
        </p:nvSpPr>
        <p:spPr>
          <a:xfrm>
            <a:off x="6491640" y="4563934"/>
            <a:ext cx="90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Yu Gothic UI" panose="020B0500000000000000" pitchFamily="50" charset="-128"/>
                <a:cs typeface="Segoe UI" panose="020B0502040204020203" pitchFamily="34" charset="0"/>
              </a:rPr>
              <a:t>Excel</a:t>
            </a:r>
          </a:p>
        </p:txBody>
      </p:sp>
      <p:pic>
        <p:nvPicPr>
          <p:cNvPr id="13" name="Picture 38">
            <a:extLst>
              <a:ext uri="{FF2B5EF4-FFF2-40B4-BE49-F238E27FC236}">
                <a16:creationId xmlns:a16="http://schemas.microsoft.com/office/drawing/2014/main" id="{0AC97906-812B-8D66-5A11-00F78A6E5538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8814532" y="3976871"/>
            <a:ext cx="336843" cy="314933"/>
          </a:xfrm>
          <a:prstGeom prst="rect">
            <a:avLst/>
          </a:prstGeom>
        </p:spPr>
      </p:pic>
      <p:sp>
        <p:nvSpPr>
          <p:cNvPr id="14" name="テキスト ボックス 80">
            <a:extLst>
              <a:ext uri="{FF2B5EF4-FFF2-40B4-BE49-F238E27FC236}">
                <a16:creationId xmlns:a16="http://schemas.microsoft.com/office/drawing/2014/main" id="{625F38F2-AD0C-9A63-A2FC-E15E42819CA7}"/>
              </a:ext>
            </a:extLst>
          </p:cNvPr>
          <p:cNvSpPr txBox="1"/>
          <p:nvPr/>
        </p:nvSpPr>
        <p:spPr>
          <a:xfrm>
            <a:off x="8554726" y="4574319"/>
            <a:ext cx="923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Yu Gothic UI" panose="020B0500000000000000" pitchFamily="50" charset="-128"/>
                <a:cs typeface="Segoe UI" panose="020B0502040204020203" pitchFamily="34" charset="0"/>
              </a:rPr>
              <a:t>Outlook</a:t>
            </a:r>
          </a:p>
        </p:txBody>
      </p:sp>
      <p:sp>
        <p:nvSpPr>
          <p:cNvPr id="15" name="楕円 94">
            <a:extLst>
              <a:ext uri="{FF2B5EF4-FFF2-40B4-BE49-F238E27FC236}">
                <a16:creationId xmlns:a16="http://schemas.microsoft.com/office/drawing/2014/main" id="{F4538838-3435-B1C8-A382-C75868872660}"/>
              </a:ext>
            </a:extLst>
          </p:cNvPr>
          <p:cNvSpPr/>
          <p:nvPr/>
        </p:nvSpPr>
        <p:spPr>
          <a:xfrm>
            <a:off x="4350433" y="3685553"/>
            <a:ext cx="896293" cy="910438"/>
          </a:xfrm>
          <a:prstGeom prst="ellipse">
            <a:avLst/>
          </a:prstGeom>
          <a:solidFill>
            <a:srgbClr val="DD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Yu Gothic" panose="020B0400000000000000" charset="-128"/>
              <a:cs typeface="Segoe UI" panose="020B0502040204020203" pitchFamily="34" charset="0"/>
            </a:endParaRPr>
          </a:p>
        </p:txBody>
      </p:sp>
      <p:sp>
        <p:nvSpPr>
          <p:cNvPr id="16" name="テキスト ボックス 95">
            <a:extLst>
              <a:ext uri="{FF2B5EF4-FFF2-40B4-BE49-F238E27FC236}">
                <a16:creationId xmlns:a16="http://schemas.microsoft.com/office/drawing/2014/main" id="{217E1421-7CDD-C2A2-DA6B-12E6A19762CD}"/>
              </a:ext>
            </a:extLst>
          </p:cNvPr>
          <p:cNvSpPr txBox="1"/>
          <p:nvPr/>
        </p:nvSpPr>
        <p:spPr>
          <a:xfrm>
            <a:off x="4246758" y="4583860"/>
            <a:ext cx="101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Yu Gothic UI" panose="020B0500000000000000" pitchFamily="50" charset="-128"/>
                <a:cs typeface="Segoe UI" panose="020B0502040204020203" pitchFamily="34" charset="0"/>
              </a:rPr>
              <a:t>Word</a:t>
            </a:r>
          </a:p>
        </p:txBody>
      </p:sp>
      <p:pic>
        <p:nvPicPr>
          <p:cNvPr id="17" name="Picture 40">
            <a:extLst>
              <a:ext uri="{FF2B5EF4-FFF2-40B4-BE49-F238E27FC236}">
                <a16:creationId xmlns:a16="http://schemas.microsoft.com/office/drawing/2014/main" id="{C19DB1B7-FE7E-68BD-33A6-661702A8FD7E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4638765" y="3959784"/>
            <a:ext cx="319628" cy="3347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74B5-A605-E20D-F694-3C046F15D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解决办法">
            <a:extLst>
              <a:ext uri="{FF2B5EF4-FFF2-40B4-BE49-F238E27FC236}">
                <a16:creationId xmlns:a16="http://schemas.microsoft.com/office/drawing/2014/main" id="{A368D59D-66BA-5FEE-38C6-97A85219F528}"/>
              </a:ext>
            </a:extLst>
          </p:cNvPr>
          <p:cNvSpPr txBox="1"/>
          <p:nvPr/>
        </p:nvSpPr>
        <p:spPr>
          <a:xfrm>
            <a:off x="733482" y="315593"/>
            <a:ext cx="19130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AI</a:t>
            </a:r>
            <a:r>
              <a:rPr lang="zh-CN" altLang="en-US" dirty="0"/>
              <a:t>一体机</a:t>
            </a:r>
            <a:endParaRPr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33FAFF03-754F-7CBB-20BF-2C70F2BDF86A}"/>
              </a:ext>
            </a:extLst>
          </p:cNvPr>
          <p:cNvSpPr/>
          <p:nvPr/>
        </p:nvSpPr>
        <p:spPr>
          <a:xfrm>
            <a:off x="457775" y="385426"/>
            <a:ext cx="214032" cy="214032"/>
          </a:xfrm>
          <a:prstGeom prst="rect">
            <a:avLst/>
          </a:prstGeom>
          <a:solidFill>
            <a:srgbClr val="D8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菱形 64">
            <a:extLst>
              <a:ext uri="{FF2B5EF4-FFF2-40B4-BE49-F238E27FC236}">
                <a16:creationId xmlns:a16="http://schemas.microsoft.com/office/drawing/2014/main" id="{55A66BE4-BD30-C75E-EB1E-63406759AEF5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徽标&#10;&#10;描述已自动生成">
            <a:extLst>
              <a:ext uri="{FF2B5EF4-FFF2-40B4-BE49-F238E27FC236}">
                <a16:creationId xmlns:a16="http://schemas.microsoft.com/office/drawing/2014/main" id="{62EC342C-5F4A-C302-E971-774C74DBD3D6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82A9C52-65DD-062A-8F58-EA32C67410D2}"/>
              </a:ext>
            </a:extLst>
          </p:cNvPr>
          <p:cNvGrpSpPr/>
          <p:nvPr/>
        </p:nvGrpSpPr>
        <p:grpSpPr>
          <a:xfrm>
            <a:off x="1434052" y="2686983"/>
            <a:ext cx="1619250" cy="1612900"/>
            <a:chOff x="4279900" y="4851400"/>
            <a:chExt cx="3238500" cy="3225800"/>
          </a:xfrm>
        </p:grpSpPr>
        <p:pic>
          <p:nvPicPr>
            <p:cNvPr id="55" name="image 202">
              <a:extLst>
                <a:ext uri="{FF2B5EF4-FFF2-40B4-BE49-F238E27FC236}">
                  <a16:creationId xmlns:a16="http://schemas.microsoft.com/office/drawing/2014/main" id="{2C7A35D1-70F7-51D5-45A7-917D6747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292600" y="4851400"/>
              <a:ext cx="3225800" cy="3225800"/>
            </a:xfrm>
            <a:prstGeom prst="rect">
              <a:avLst/>
            </a:prstGeom>
          </p:spPr>
        </p:pic>
        <p:pic>
          <p:nvPicPr>
            <p:cNvPr id="56" name="image 203">
              <a:extLst>
                <a:ext uri="{FF2B5EF4-FFF2-40B4-BE49-F238E27FC236}">
                  <a16:creationId xmlns:a16="http://schemas.microsoft.com/office/drawing/2014/main" id="{C9A99FEF-27AC-C99F-CC1A-9A23E52E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279900" y="4851400"/>
              <a:ext cx="3225800" cy="3086100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184E011-9925-ED20-82A8-F9BF1149FDA4}"/>
              </a:ext>
            </a:extLst>
          </p:cNvPr>
          <p:cNvGrpSpPr/>
          <p:nvPr/>
        </p:nvGrpSpPr>
        <p:grpSpPr>
          <a:xfrm>
            <a:off x="4840829" y="2686983"/>
            <a:ext cx="1612900" cy="1612900"/>
            <a:chOff x="10579100" y="4851400"/>
            <a:chExt cx="3225800" cy="3225800"/>
          </a:xfrm>
        </p:grpSpPr>
        <p:pic>
          <p:nvPicPr>
            <p:cNvPr id="53" name="image 205">
              <a:extLst>
                <a:ext uri="{FF2B5EF4-FFF2-40B4-BE49-F238E27FC236}">
                  <a16:creationId xmlns:a16="http://schemas.microsoft.com/office/drawing/2014/main" id="{B474EBCF-4193-B6BF-5FF6-1C31CAA9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79100" y="4851400"/>
              <a:ext cx="3225800" cy="3225800"/>
            </a:xfrm>
            <a:prstGeom prst="rect">
              <a:avLst/>
            </a:prstGeom>
          </p:spPr>
        </p:pic>
        <p:pic>
          <p:nvPicPr>
            <p:cNvPr id="54" name="image 206">
              <a:extLst>
                <a:ext uri="{FF2B5EF4-FFF2-40B4-BE49-F238E27FC236}">
                  <a16:creationId xmlns:a16="http://schemas.microsoft.com/office/drawing/2014/main" id="{31735869-FA4D-FE14-972B-FDFC59B8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579100" y="4851400"/>
              <a:ext cx="3225800" cy="3086100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FA998D6-4715-F218-CDE4-829384A06104}"/>
              </a:ext>
            </a:extLst>
          </p:cNvPr>
          <p:cNvGrpSpPr/>
          <p:nvPr/>
        </p:nvGrpSpPr>
        <p:grpSpPr>
          <a:xfrm>
            <a:off x="8255544" y="2686983"/>
            <a:ext cx="1612900" cy="1612900"/>
            <a:chOff x="16865600" y="4851400"/>
            <a:chExt cx="3225800" cy="3225800"/>
          </a:xfrm>
        </p:grpSpPr>
        <p:pic>
          <p:nvPicPr>
            <p:cNvPr id="51" name="image 208">
              <a:extLst>
                <a:ext uri="{FF2B5EF4-FFF2-40B4-BE49-F238E27FC236}">
                  <a16:creationId xmlns:a16="http://schemas.microsoft.com/office/drawing/2014/main" id="{2339A909-D5D3-C084-BAC0-1BF8B948A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6865600" y="4851400"/>
              <a:ext cx="3225800" cy="3225800"/>
            </a:xfrm>
            <a:prstGeom prst="rect">
              <a:avLst/>
            </a:prstGeom>
          </p:spPr>
        </p:pic>
        <p:pic>
          <p:nvPicPr>
            <p:cNvPr id="52" name="image 209">
              <a:extLst>
                <a:ext uri="{FF2B5EF4-FFF2-40B4-BE49-F238E27FC236}">
                  <a16:creationId xmlns:a16="http://schemas.microsoft.com/office/drawing/2014/main" id="{3120E46F-5D9F-2028-E986-22E48389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865600" y="4851400"/>
              <a:ext cx="3225800" cy="3086100"/>
            </a:xfrm>
            <a:prstGeom prst="rect">
              <a:avLst/>
            </a:prstGeom>
          </p:spPr>
        </p:pic>
      </p:grpSp>
      <p:pic>
        <p:nvPicPr>
          <p:cNvPr id="22" name="image 2010">
            <a:extLst>
              <a:ext uri="{FF2B5EF4-FFF2-40B4-BE49-F238E27FC236}">
                <a16:creationId xmlns:a16="http://schemas.microsoft.com/office/drawing/2014/main" id="{F4B1826A-6E70-7DBA-F454-681A957D0D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6000"/>
          </a:blip>
          <a:srcRect/>
          <a:stretch>
            <a:fillRect/>
          </a:stretch>
        </p:blipFill>
        <p:spPr>
          <a:xfrm>
            <a:off x="3808952" y="2693333"/>
            <a:ext cx="12700" cy="3511550"/>
          </a:xfrm>
          <a:prstGeom prst="rect">
            <a:avLst/>
          </a:prstGeom>
        </p:spPr>
      </p:pic>
      <p:pic>
        <p:nvPicPr>
          <p:cNvPr id="23" name="image 2011">
            <a:extLst>
              <a:ext uri="{FF2B5EF4-FFF2-40B4-BE49-F238E27FC236}">
                <a16:creationId xmlns:a16="http://schemas.microsoft.com/office/drawing/2014/main" id="{4DF3F4AD-91CC-2D40-7C51-F4EFA73FCF7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6000"/>
          </a:blip>
          <a:srcRect/>
          <a:stretch>
            <a:fillRect/>
          </a:stretch>
        </p:blipFill>
        <p:spPr>
          <a:xfrm>
            <a:off x="7487194" y="2693333"/>
            <a:ext cx="12700" cy="3511550"/>
          </a:xfrm>
          <a:prstGeom prst="rect">
            <a:avLst/>
          </a:prstGeom>
          <a:solidFill>
            <a:schemeClr val="bg1">
              <a:alpha val="43000"/>
            </a:schemeClr>
          </a:solidFill>
        </p:spPr>
      </p:pic>
      <p:sp>
        <p:nvSpPr>
          <p:cNvPr id="24" name="Object 2021">
            <a:extLst>
              <a:ext uri="{FF2B5EF4-FFF2-40B4-BE49-F238E27FC236}">
                <a16:creationId xmlns:a16="http://schemas.microsoft.com/office/drawing/2014/main" id="{ADA1D6BD-2788-19D0-0C55-B07725B7C6DD}"/>
              </a:ext>
            </a:extLst>
          </p:cNvPr>
          <p:cNvSpPr txBox="1"/>
          <p:nvPr/>
        </p:nvSpPr>
        <p:spPr>
          <a:xfrm>
            <a:off x="1720115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Object 2022">
            <a:extLst>
              <a:ext uri="{FF2B5EF4-FFF2-40B4-BE49-F238E27FC236}">
                <a16:creationId xmlns:a16="http://schemas.microsoft.com/office/drawing/2014/main" id="{ECAC7FC9-4B06-FF5F-A0B3-7BD6E20ED821}"/>
              </a:ext>
            </a:extLst>
          </p:cNvPr>
          <p:cNvSpPr txBox="1"/>
          <p:nvPr/>
        </p:nvSpPr>
        <p:spPr>
          <a:xfrm>
            <a:off x="1618423" y="4965290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-671B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满血推理（满血）</a:t>
            </a:r>
          </a:p>
        </p:txBody>
      </p:sp>
      <p:pic>
        <p:nvPicPr>
          <p:cNvPr id="26" name="图片 25" descr="图示&#10;&#10;AI 生成的内容可能不正确。">
            <a:extLst>
              <a:ext uri="{FF2B5EF4-FFF2-40B4-BE49-F238E27FC236}">
                <a16:creationId xmlns:a16="http://schemas.microsoft.com/office/drawing/2014/main" id="{13978476-B99A-94C2-A2ED-1A449DE59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426" y="3225129"/>
            <a:ext cx="1055274" cy="581002"/>
          </a:xfrm>
          <a:prstGeom prst="rect">
            <a:avLst/>
          </a:prstGeom>
        </p:spPr>
      </p:pic>
      <p:pic>
        <p:nvPicPr>
          <p:cNvPr id="27" name="图片 26" descr="音响设备&#10;&#10;AI 生成的内容可能不正确。">
            <a:extLst>
              <a:ext uri="{FF2B5EF4-FFF2-40B4-BE49-F238E27FC236}">
                <a16:creationId xmlns:a16="http://schemas.microsoft.com/office/drawing/2014/main" id="{D92A036D-CF19-A2BC-B586-3F6BA09BD9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4718" y="3374069"/>
            <a:ext cx="1082104" cy="260800"/>
          </a:xfrm>
          <a:prstGeom prst="rect">
            <a:avLst/>
          </a:prstGeom>
        </p:spPr>
      </p:pic>
      <p:pic>
        <p:nvPicPr>
          <p:cNvPr id="28" name="图片 27" descr="表格&#10;&#10;AI 生成的内容可能不正确。">
            <a:extLst>
              <a:ext uri="{FF2B5EF4-FFF2-40B4-BE49-F238E27FC236}">
                <a16:creationId xmlns:a16="http://schemas.microsoft.com/office/drawing/2014/main" id="{FF6E9349-0FE3-F15F-2DB2-0B6CE6A2F1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497" y="3317596"/>
            <a:ext cx="1011564" cy="402886"/>
          </a:xfrm>
          <a:prstGeom prst="rect">
            <a:avLst/>
          </a:prstGeom>
        </p:spPr>
      </p:pic>
      <p:sp>
        <p:nvSpPr>
          <p:cNvPr id="29" name="Object 2021">
            <a:extLst>
              <a:ext uri="{FF2B5EF4-FFF2-40B4-BE49-F238E27FC236}">
                <a16:creationId xmlns:a16="http://schemas.microsoft.com/office/drawing/2014/main" id="{CEAC8C49-38FD-4D7E-7700-C49C47ADF852}"/>
              </a:ext>
            </a:extLst>
          </p:cNvPr>
          <p:cNvSpPr txBox="1"/>
          <p:nvPr/>
        </p:nvSpPr>
        <p:spPr>
          <a:xfrm>
            <a:off x="1729081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Object 2022">
            <a:extLst>
              <a:ext uri="{FF2B5EF4-FFF2-40B4-BE49-F238E27FC236}">
                <a16:creationId xmlns:a16="http://schemas.microsoft.com/office/drawing/2014/main" id="{B8A20C92-34CA-08B6-475B-66A3F773E8C9}"/>
              </a:ext>
            </a:extLst>
          </p:cNvPr>
          <p:cNvSpPr txBox="1"/>
          <p:nvPr/>
        </p:nvSpPr>
        <p:spPr>
          <a:xfrm>
            <a:off x="897416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</a:rPr>
              <a:t>GPU * 8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Object 2021">
            <a:extLst>
              <a:ext uri="{FF2B5EF4-FFF2-40B4-BE49-F238E27FC236}">
                <a16:creationId xmlns:a16="http://schemas.microsoft.com/office/drawing/2014/main" id="{C6D1FD96-1A56-582B-56A9-5F2AB51914BF}"/>
              </a:ext>
            </a:extLst>
          </p:cNvPr>
          <p:cNvSpPr txBox="1"/>
          <p:nvPr/>
        </p:nvSpPr>
        <p:spPr>
          <a:xfrm>
            <a:off x="5135857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Object 2022">
            <a:extLst>
              <a:ext uri="{FF2B5EF4-FFF2-40B4-BE49-F238E27FC236}">
                <a16:creationId xmlns:a16="http://schemas.microsoft.com/office/drawing/2014/main" id="{88666D79-285D-454A-2D16-22FE7703A897}"/>
              </a:ext>
            </a:extLst>
          </p:cNvPr>
          <p:cNvSpPr txBox="1"/>
          <p:nvPr/>
        </p:nvSpPr>
        <p:spPr>
          <a:xfrm>
            <a:off x="5313959" y="4971916"/>
            <a:ext cx="2776478" cy="26468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-70B/32B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推理（业务赋能）</a:t>
            </a:r>
          </a:p>
        </p:txBody>
      </p:sp>
      <p:sp>
        <p:nvSpPr>
          <p:cNvPr id="33" name="Object 2021">
            <a:extLst>
              <a:ext uri="{FF2B5EF4-FFF2-40B4-BE49-F238E27FC236}">
                <a16:creationId xmlns:a16="http://schemas.microsoft.com/office/drawing/2014/main" id="{B26B7A2F-C051-8681-322E-D56EF2B35645}"/>
              </a:ext>
            </a:extLst>
          </p:cNvPr>
          <p:cNvSpPr txBox="1"/>
          <p:nvPr/>
        </p:nvSpPr>
        <p:spPr>
          <a:xfrm>
            <a:off x="5157040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Object 2022">
            <a:extLst>
              <a:ext uri="{FF2B5EF4-FFF2-40B4-BE49-F238E27FC236}">
                <a16:creationId xmlns:a16="http://schemas.microsoft.com/office/drawing/2014/main" id="{ABCA47FB-F5E0-1C12-2F36-81188DDA85F0}"/>
              </a:ext>
            </a:extLst>
          </p:cNvPr>
          <p:cNvSpPr txBox="1"/>
          <p:nvPr/>
        </p:nvSpPr>
        <p:spPr>
          <a:xfrm>
            <a:off x="4325375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latin typeface="微软雅黑" panose="020B0503020204020204" charset="-122"/>
                <a:ea typeface="微软雅黑" panose="020B0503020204020204" charset="-122"/>
              </a:rPr>
              <a:t>GPU * 4</a:t>
            </a:r>
            <a:endParaRPr lang="zh-CN" altLang="en-US" sz="1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Object 2021">
            <a:extLst>
              <a:ext uri="{FF2B5EF4-FFF2-40B4-BE49-F238E27FC236}">
                <a16:creationId xmlns:a16="http://schemas.microsoft.com/office/drawing/2014/main" id="{E2E7CC04-E0F4-66E6-40B6-5BAF01185F14}"/>
              </a:ext>
            </a:extLst>
          </p:cNvPr>
          <p:cNvSpPr txBox="1"/>
          <p:nvPr/>
        </p:nvSpPr>
        <p:spPr>
          <a:xfrm>
            <a:off x="8562154" y="464515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产品定位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Object 2022">
            <a:extLst>
              <a:ext uri="{FF2B5EF4-FFF2-40B4-BE49-F238E27FC236}">
                <a16:creationId xmlns:a16="http://schemas.microsoft.com/office/drawing/2014/main" id="{7263E729-BB52-DF47-C67C-D348B0829BF1}"/>
              </a:ext>
            </a:extLst>
          </p:cNvPr>
          <p:cNvSpPr txBox="1"/>
          <p:nvPr/>
        </p:nvSpPr>
        <p:spPr>
          <a:xfrm>
            <a:off x="8943313" y="4958537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-32B</a:t>
            </a:r>
            <a:r>
              <a:rPr lang="zh-CN" altLang="en-US" sz="1300">
                <a:solidFill>
                  <a:srgbClr val="4D6BFE"/>
                </a:solidFill>
                <a:latin typeface="微软雅黑" panose="020B0503020204020204" charset="-122"/>
                <a:ea typeface="微软雅黑" panose="020B0503020204020204" charset="-122"/>
              </a:rPr>
              <a:t>推理（入门体验）</a:t>
            </a:r>
          </a:p>
        </p:txBody>
      </p:sp>
      <p:sp>
        <p:nvSpPr>
          <p:cNvPr id="37" name="Object 2021">
            <a:extLst>
              <a:ext uri="{FF2B5EF4-FFF2-40B4-BE49-F238E27FC236}">
                <a16:creationId xmlns:a16="http://schemas.microsoft.com/office/drawing/2014/main" id="{7482F027-ED8E-999B-3736-591133353A1F}"/>
              </a:ext>
            </a:extLst>
          </p:cNvPr>
          <p:cNvSpPr txBox="1"/>
          <p:nvPr/>
        </p:nvSpPr>
        <p:spPr>
          <a:xfrm>
            <a:off x="8583337" y="5425223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1370B5"/>
                </a:solidFill>
                <a:latin typeface="微软雅黑" panose="020B0503020204020204" charset="-122"/>
                <a:ea typeface="微软雅黑" panose="020B0503020204020204" charset="-122"/>
              </a:rPr>
              <a:t>核心配置</a:t>
            </a:r>
            <a:endParaRPr lang="zh-CN" altLang="en-US" sz="1500" b="1">
              <a:solidFill>
                <a:srgbClr val="1370B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bject 2022">
            <a:extLst>
              <a:ext uri="{FF2B5EF4-FFF2-40B4-BE49-F238E27FC236}">
                <a16:creationId xmlns:a16="http://schemas.microsoft.com/office/drawing/2014/main" id="{CF3B5A12-C1A9-DF14-F972-D60DDF5EC915}"/>
              </a:ext>
            </a:extLst>
          </p:cNvPr>
          <p:cNvSpPr txBox="1"/>
          <p:nvPr/>
        </p:nvSpPr>
        <p:spPr>
          <a:xfrm>
            <a:off x="7751672" y="5679221"/>
            <a:ext cx="2636069" cy="26545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300">
                <a:latin typeface="微软雅黑" panose="020B0503020204020204" charset="-122"/>
                <a:ea typeface="微软雅黑" panose="020B0503020204020204" charset="-122"/>
              </a:rPr>
              <a:t>GPU * 2</a:t>
            </a:r>
            <a:endParaRPr lang="zh-CN" altLang="en-US" sz="13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gaoding-11">
            <a:extLst>
              <a:ext uri="{FF2B5EF4-FFF2-40B4-BE49-F238E27FC236}">
                <a16:creationId xmlns:a16="http://schemas.microsoft.com/office/drawing/2014/main" id="{D01605B8-F352-5C50-1FB6-12FB3866BB21}"/>
              </a:ext>
            </a:extLst>
          </p:cNvPr>
          <p:cNvCxnSpPr/>
          <p:nvPr/>
        </p:nvCxnSpPr>
        <p:spPr>
          <a:xfrm>
            <a:off x="666266" y="2311108"/>
            <a:ext cx="9785686" cy="0"/>
          </a:xfrm>
          <a:prstGeom prst="line">
            <a:avLst/>
          </a:prstGeom>
          <a:ln w="22225">
            <a:solidFill>
              <a:srgbClr val="1370B5"/>
            </a:solidFill>
            <a:prstDash val="solid"/>
            <a:miter/>
          </a:ln>
        </p:spPr>
      </p:cxnSp>
      <p:sp>
        <p:nvSpPr>
          <p:cNvPr id="40" name="gaoding-13">
            <a:extLst>
              <a:ext uri="{FF2B5EF4-FFF2-40B4-BE49-F238E27FC236}">
                <a16:creationId xmlns:a16="http://schemas.microsoft.com/office/drawing/2014/main" id="{366F0C54-281D-F1A5-55D3-9F2D695898E0}"/>
              </a:ext>
            </a:extLst>
          </p:cNvPr>
          <p:cNvSpPr/>
          <p:nvPr/>
        </p:nvSpPr>
        <p:spPr>
          <a:xfrm>
            <a:off x="671807" y="2280271"/>
            <a:ext cx="61674" cy="61674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olid"/>
            <a:miter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i="0" u="none" strike="noStrike" kern="1200" spc="0" baseline="0">
              <a:ln>
                <a:noFill/>
              </a:ln>
              <a:solidFill>
                <a:srgbClr val="FFFFFF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gaoding-15">
            <a:extLst>
              <a:ext uri="{FF2B5EF4-FFF2-40B4-BE49-F238E27FC236}">
                <a16:creationId xmlns:a16="http://schemas.microsoft.com/office/drawing/2014/main" id="{77A1EE71-9906-4B3A-5DAD-050297A73A9D}"/>
              </a:ext>
            </a:extLst>
          </p:cNvPr>
          <p:cNvSpPr/>
          <p:nvPr/>
        </p:nvSpPr>
        <p:spPr>
          <a:xfrm>
            <a:off x="10451265" y="2287168"/>
            <a:ext cx="61674" cy="61674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olid"/>
            <a:miter/>
          </a:ln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800" b="0" i="0" u="none" strike="noStrike" kern="1200" spc="0" baseline="0">
              <a:ln>
                <a:noFill/>
              </a:ln>
              <a:solidFill>
                <a:srgbClr val="FFFFFF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3E7211EA-65EB-F194-C927-8AA16A34C10F}"/>
              </a:ext>
            </a:extLst>
          </p:cNvPr>
          <p:cNvSpPr/>
          <p:nvPr/>
        </p:nvSpPr>
        <p:spPr>
          <a:xfrm>
            <a:off x="2155412" y="2204264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A5EE7886-AF5C-86CF-22DE-264C3AB0FA7F}"/>
              </a:ext>
            </a:extLst>
          </p:cNvPr>
          <p:cNvSpPr/>
          <p:nvPr/>
        </p:nvSpPr>
        <p:spPr>
          <a:xfrm>
            <a:off x="5559109" y="2206521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C1A447E4-F652-CB96-47EE-29B95DF44AE8}"/>
              </a:ext>
            </a:extLst>
          </p:cNvPr>
          <p:cNvSpPr/>
          <p:nvPr/>
        </p:nvSpPr>
        <p:spPr>
          <a:xfrm>
            <a:off x="9004330" y="2214595"/>
            <a:ext cx="182880" cy="103410"/>
          </a:xfrm>
          <a:prstGeom prst="triangle">
            <a:avLst/>
          </a:prstGeom>
          <a:solidFill>
            <a:schemeClr val="accent1"/>
          </a:solidFill>
          <a:ln w="12700" cap="flat" cmpd="sng">
            <a:solidFill>
              <a:schemeClr val="accent1">
                <a:shade val="15000"/>
              </a:schemeClr>
            </a:solidFill>
            <a:prstDash val="solid"/>
            <a:miter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5" name="Object 2021">
            <a:extLst>
              <a:ext uri="{FF2B5EF4-FFF2-40B4-BE49-F238E27FC236}">
                <a16:creationId xmlns:a16="http://schemas.microsoft.com/office/drawing/2014/main" id="{4B2E1B42-A79F-A6D1-4373-18E8C29D62C9}"/>
              </a:ext>
            </a:extLst>
          </p:cNvPr>
          <p:cNvSpPr txBox="1"/>
          <p:nvPr/>
        </p:nvSpPr>
        <p:spPr>
          <a:xfrm>
            <a:off x="1766736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满血版</a:t>
            </a:r>
            <a:endParaRPr lang="zh-CN" altLang="en-US" sz="15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Object 2021">
            <a:extLst>
              <a:ext uri="{FF2B5EF4-FFF2-40B4-BE49-F238E27FC236}">
                <a16:creationId xmlns:a16="http://schemas.microsoft.com/office/drawing/2014/main" id="{6872D257-8F0E-26D6-5D75-2747B769AE8E}"/>
              </a:ext>
            </a:extLst>
          </p:cNvPr>
          <p:cNvSpPr txBox="1"/>
          <p:nvPr/>
        </p:nvSpPr>
        <p:spPr>
          <a:xfrm>
            <a:off x="5135857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专业版</a:t>
            </a:r>
            <a:endParaRPr lang="zh-CN" altLang="en-US" sz="15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Object 2021">
            <a:extLst>
              <a:ext uri="{FF2B5EF4-FFF2-40B4-BE49-F238E27FC236}">
                <a16:creationId xmlns:a16="http://schemas.microsoft.com/office/drawing/2014/main" id="{2882ADDB-442E-6397-A489-8C46CACCC707}"/>
              </a:ext>
            </a:extLst>
          </p:cNvPr>
          <p:cNvSpPr txBox="1"/>
          <p:nvPr/>
        </p:nvSpPr>
        <p:spPr>
          <a:xfrm>
            <a:off x="8608775" y="1847435"/>
            <a:ext cx="1030719" cy="235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b="1" spc="3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基础版</a:t>
            </a:r>
            <a:endParaRPr lang="zh-CN" altLang="en-US" sz="15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CB3655DB-E1BD-E903-4B78-B7A4B262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164" y="4995455"/>
            <a:ext cx="1181037" cy="249835"/>
          </a:xfrm>
          <a:prstGeom prst="rect">
            <a:avLst/>
          </a:prstGeom>
          <a:noFill/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2D83044F-5A49-7274-58F7-0CF414BA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096734" y="5007240"/>
            <a:ext cx="1181037" cy="249835"/>
          </a:xfrm>
          <a:prstGeom prst="rect">
            <a:avLst/>
          </a:prstGeom>
          <a:noFill/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DF6C2328-512D-5DFE-C107-475F6701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29127" y="4988650"/>
            <a:ext cx="1181037" cy="249835"/>
          </a:xfrm>
          <a:prstGeom prst="rect">
            <a:avLst/>
          </a:prstGeom>
          <a:noFill/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9E6E9EBF-6C90-FE24-C0E7-97D7E1C002A5}"/>
              </a:ext>
            </a:extLst>
          </p:cNvPr>
          <p:cNvSpPr txBox="1"/>
          <p:nvPr/>
        </p:nvSpPr>
        <p:spPr>
          <a:xfrm>
            <a:off x="1276008" y="847425"/>
            <a:ext cx="9603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　　目前，伊登推出了</a:t>
            </a:r>
            <a:r>
              <a:rPr lang="en-US" altLang="zh-CN" b="1" dirty="0"/>
              <a:t>AI</a:t>
            </a:r>
            <a:r>
              <a:rPr lang="zh-CN" altLang="en-US" b="1" dirty="0"/>
              <a:t>一体机</a:t>
            </a:r>
            <a:r>
              <a:rPr lang="zh-CN" altLang="en-US" dirty="0"/>
              <a:t>，通过软硬件深度协同设计，低成本快速实现大模型私有化部署，“场景化模型引擎</a:t>
            </a:r>
            <a:r>
              <a:rPr lang="en-US" altLang="zh-CN" dirty="0"/>
              <a:t>+</a:t>
            </a:r>
            <a:r>
              <a:rPr lang="zh-CN" altLang="en-US" dirty="0"/>
              <a:t>智能硬件算力矩阵”，真正做到开箱即用，“一机千面”！</a:t>
            </a:r>
          </a:p>
        </p:txBody>
      </p:sp>
    </p:spTree>
    <p:extLst>
      <p:ext uri="{BB962C8B-B14F-4D97-AF65-F5344CB8AC3E}">
        <p14:creationId xmlns:p14="http://schemas.microsoft.com/office/powerpoint/2010/main" val="122217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/>
          <p:cNvPicPr>
            <a:picLocks noChangeAspect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>
          <a:xfrm>
            <a:off x="0" y="2324718"/>
            <a:ext cx="12204700" cy="2228850"/>
          </a:xfrm>
          <a:prstGeom prst="rect">
            <a:avLst/>
          </a:prstGeom>
        </p:spPr>
      </p:pic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4680092" y="2982724"/>
            <a:ext cx="354950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spc="106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altLang="zh-CN" sz="2400" b="1" dirty="0">
                <a:solidFill>
                  <a:srgbClr val="FF0000"/>
                </a:solidFill>
              </a:rPr>
              <a:t>Office Copilot</a:t>
            </a:r>
            <a:r>
              <a:rPr lang="zh-CN" altLang="en-US" sz="2400" b="1" dirty="0">
                <a:solidFill>
                  <a:srgbClr val="FF0000"/>
                </a:solidFill>
              </a:rPr>
              <a:t>功能介绍</a:t>
            </a:r>
          </a:p>
        </p:txBody>
      </p:sp>
      <p:sp>
        <p:nvSpPr>
          <p:cNvPr id="2" name="菱形 1"/>
          <p:cNvSpPr/>
          <p:nvPr/>
        </p:nvSpPr>
        <p:spPr>
          <a:xfrm>
            <a:off x="11580701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24568" y="88606"/>
            <a:ext cx="1737916" cy="7183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8122" y="1083913"/>
            <a:ext cx="896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在伊登研发的基于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Microsoft Office</a:t>
            </a:r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的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Word Copilot</a:t>
            </a:r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中，轻松使用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AI</a:t>
            </a:r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能力，生成优质文案，一键插入到</a:t>
            </a:r>
            <a:r>
              <a:rPr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word</a:t>
            </a:r>
            <a:r>
              <a:rPr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文档，提高办公效率。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331480" y="2286775"/>
            <a:ext cx="3878053" cy="2767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altLang="zh-CN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AI</a:t>
            </a: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划词改写、扩写、续写、润色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文档内容总结摘要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基于主题、数据源内容生成文章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生成内容提纲</a:t>
            </a:r>
            <a:endParaRPr lang="en-US" altLang="zh-CN" sz="1600" kern="0" spc="5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文档内容问答</a:t>
            </a:r>
            <a:endParaRPr lang="en-US" altLang="zh-CN" sz="1600" kern="0" spc="5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中英互译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+mn-ea"/>
                <a:sym typeface="+mn-lt"/>
              </a:rPr>
              <a:t>生成文档标题</a:t>
            </a:r>
            <a:endParaRPr kumimoji="0" lang="zh-CN" altLang="en-US" sz="15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微软雅黑" panose="020B0503020204020204" pitchFamily="34" charset="-122"/>
              <a:sym typeface="Helvetic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F82B34B-92FB-BAC0-04E1-0CBFFEB6B804}"/>
              </a:ext>
            </a:extLst>
          </p:cNvPr>
          <p:cNvCxnSpPr>
            <a:cxnSpLocks/>
          </p:cNvCxnSpPr>
          <p:nvPr/>
        </p:nvCxnSpPr>
        <p:spPr>
          <a:xfrm>
            <a:off x="569589" y="793778"/>
            <a:ext cx="278667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45D9A6-8DDF-C01D-0769-72E098539DDF}"/>
              </a:ext>
            </a:extLst>
          </p:cNvPr>
          <p:cNvCxnSpPr>
            <a:cxnSpLocks/>
          </p:cNvCxnSpPr>
          <p:nvPr/>
        </p:nvCxnSpPr>
        <p:spPr>
          <a:xfrm>
            <a:off x="3405983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CAC116B-D7A7-8807-53F6-CD79BBCC90F1}"/>
              </a:ext>
            </a:extLst>
          </p:cNvPr>
          <p:cNvCxnSpPr>
            <a:cxnSpLocks/>
          </p:cNvCxnSpPr>
          <p:nvPr/>
        </p:nvCxnSpPr>
        <p:spPr>
          <a:xfrm>
            <a:off x="6270411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48D6527-EB28-B27B-0532-EECE19FC9626}"/>
              </a:ext>
            </a:extLst>
          </p:cNvPr>
          <p:cNvCxnSpPr>
            <a:cxnSpLocks/>
          </p:cNvCxnSpPr>
          <p:nvPr/>
        </p:nvCxnSpPr>
        <p:spPr>
          <a:xfrm>
            <a:off x="913483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6FEB201-4683-89DC-DCD2-27FE8552D51E}"/>
              </a:ext>
            </a:extLst>
          </p:cNvPr>
          <p:cNvSpPr txBox="1"/>
          <p:nvPr/>
        </p:nvSpPr>
        <p:spPr>
          <a:xfrm>
            <a:off x="997528" y="284680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Word Copilot</a:t>
            </a:r>
            <a:endParaRPr lang="zh-CN" altLang="en-US" sz="2400" b="1" dirty="0">
              <a:solidFill>
                <a:schemeClr val="accent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00680CC-47A0-C19A-22C5-565CB89F3664}"/>
              </a:ext>
            </a:extLst>
          </p:cNvPr>
          <p:cNvSpPr txBox="1"/>
          <p:nvPr/>
        </p:nvSpPr>
        <p:spPr>
          <a:xfrm>
            <a:off x="3664528" y="28112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PPT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D6E5A55-6D3C-1C2D-4B58-9D596F90ABD0}"/>
              </a:ext>
            </a:extLst>
          </p:cNvPr>
          <p:cNvSpPr txBox="1"/>
          <p:nvPr/>
        </p:nvSpPr>
        <p:spPr>
          <a:xfrm>
            <a:off x="6619461" y="27151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Excel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3E2B4A4-BF30-D6ED-C7FF-6DA86D88BA04}"/>
              </a:ext>
            </a:extLst>
          </p:cNvPr>
          <p:cNvSpPr txBox="1"/>
          <p:nvPr/>
        </p:nvSpPr>
        <p:spPr>
          <a:xfrm>
            <a:off x="9336737" y="271510"/>
            <a:ext cx="2382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Outlook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29B61B-3115-D617-F6C2-696F15524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154" y="1857171"/>
            <a:ext cx="6289285" cy="471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04526" y="1039493"/>
            <a:ext cx="816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PPT Copilot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旨在提供一种智能化、高效率的方式，使用户能够更轻松地创建出专业、精美的幻灯片演示文稿。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45657" y="2286775"/>
            <a:ext cx="3878053" cy="353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一键生成全文</a:t>
            </a:r>
            <a:r>
              <a:rPr kumimoji="0" lang="en-US" altLang="zh-CN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altLang="zh-CN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单页制作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上传文件生成</a:t>
            </a:r>
            <a:r>
              <a:rPr lang="en-US" altLang="zh-CN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一键套用</a:t>
            </a:r>
            <a:r>
              <a:rPr lang="en-US" altLang="zh-CN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一键生成全文演讲备注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内容生成、文案创作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划词扩写、改写、续写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更换配色、主题、字体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支持一键插入到</a:t>
            </a:r>
            <a:r>
              <a:rPr lang="en-US" altLang="zh-CN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kumimoji="0" lang="zh-CN" altLang="en-US" sz="15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"/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2FF6AAC5-05DF-4BAC-9459-F9D5929B4C3C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AAE5A5C-1216-728C-ECF7-11B915D67D01}"/>
              </a:ext>
            </a:extLst>
          </p:cNvPr>
          <p:cNvCxnSpPr>
            <a:cxnSpLocks/>
          </p:cNvCxnSpPr>
          <p:nvPr/>
        </p:nvCxnSpPr>
        <p:spPr>
          <a:xfrm>
            <a:off x="56958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FA205D3-BDF6-FBC0-7985-1B801DA4DECD}"/>
              </a:ext>
            </a:extLst>
          </p:cNvPr>
          <p:cNvCxnSpPr>
            <a:cxnSpLocks/>
          </p:cNvCxnSpPr>
          <p:nvPr/>
        </p:nvCxnSpPr>
        <p:spPr>
          <a:xfrm>
            <a:off x="3405983" y="793778"/>
            <a:ext cx="278667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47B8849-F234-122C-E8B9-D7CD6A364169}"/>
              </a:ext>
            </a:extLst>
          </p:cNvPr>
          <p:cNvCxnSpPr>
            <a:cxnSpLocks/>
          </p:cNvCxnSpPr>
          <p:nvPr/>
        </p:nvCxnSpPr>
        <p:spPr>
          <a:xfrm>
            <a:off x="6270411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EA68023-6956-2772-9481-C1B81E8602F1}"/>
              </a:ext>
            </a:extLst>
          </p:cNvPr>
          <p:cNvCxnSpPr>
            <a:cxnSpLocks/>
          </p:cNvCxnSpPr>
          <p:nvPr/>
        </p:nvCxnSpPr>
        <p:spPr>
          <a:xfrm>
            <a:off x="913483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1C694C2-F5A1-184D-BADD-409A073F6837}"/>
              </a:ext>
            </a:extLst>
          </p:cNvPr>
          <p:cNvSpPr txBox="1"/>
          <p:nvPr/>
        </p:nvSpPr>
        <p:spPr>
          <a:xfrm>
            <a:off x="997528" y="284680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en-US" altLang="zh-CN" dirty="0"/>
              <a:t>Word Copilot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29561E-2A1D-F189-71F2-DC029EE1CDA7}"/>
              </a:ext>
            </a:extLst>
          </p:cNvPr>
          <p:cNvSpPr txBox="1"/>
          <p:nvPr/>
        </p:nvSpPr>
        <p:spPr>
          <a:xfrm>
            <a:off x="3664528" y="28112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PPT Copilot</a:t>
            </a:r>
            <a:endParaRPr lang="zh-CN" altLang="en-US" sz="2400" b="1" dirty="0">
              <a:solidFill>
                <a:schemeClr val="accent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D3B89ED-F185-955F-A277-745F0BF29774}"/>
              </a:ext>
            </a:extLst>
          </p:cNvPr>
          <p:cNvSpPr txBox="1"/>
          <p:nvPr/>
        </p:nvSpPr>
        <p:spPr>
          <a:xfrm>
            <a:off x="6619461" y="27151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Excel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29F1C1-F730-3336-670E-F9C49B699D00}"/>
              </a:ext>
            </a:extLst>
          </p:cNvPr>
          <p:cNvSpPr txBox="1"/>
          <p:nvPr/>
        </p:nvSpPr>
        <p:spPr>
          <a:xfrm>
            <a:off x="9336737" y="271510"/>
            <a:ext cx="2382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Outlook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F4E14C-505E-1237-D494-213DC00F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14" y="1839377"/>
            <a:ext cx="7031897" cy="473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10816168" y="6313939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7" name="文本框 4"/>
          <p:cNvSpPr txBox="1"/>
          <p:nvPr/>
        </p:nvSpPr>
        <p:spPr>
          <a:xfrm>
            <a:off x="759133" y="1095568"/>
            <a:ext cx="99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伊登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 Excel Copilot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可以帮助用户生成示例数据，对现有数据进行处理，提高工作效率。</a:t>
            </a:r>
          </a:p>
        </p:txBody>
      </p:sp>
      <p:sp>
        <p:nvSpPr>
          <p:cNvPr id="8" name="文本框 3"/>
          <p:cNvSpPr txBox="1"/>
          <p:nvPr/>
        </p:nvSpPr>
        <p:spPr>
          <a:xfrm>
            <a:off x="1435830" y="2136022"/>
            <a:ext cx="3878053" cy="3149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生成示例数据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生成公式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单位换算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地址拆分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内容扩写、改写等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单元格格式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条件格式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b="0" i="0" dirty="0">
                <a:solidFill>
                  <a:srgbClr val="3031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文本情绪分析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164457EE-B501-0C91-262E-0332FD524288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3A4A5DE-7D12-8DA6-25EC-FE3A9EBFB033}"/>
              </a:ext>
            </a:extLst>
          </p:cNvPr>
          <p:cNvCxnSpPr>
            <a:cxnSpLocks/>
          </p:cNvCxnSpPr>
          <p:nvPr/>
        </p:nvCxnSpPr>
        <p:spPr>
          <a:xfrm>
            <a:off x="56958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27A2BE6-074B-E1F0-6319-27F7D22D42A3}"/>
              </a:ext>
            </a:extLst>
          </p:cNvPr>
          <p:cNvCxnSpPr>
            <a:cxnSpLocks/>
          </p:cNvCxnSpPr>
          <p:nvPr/>
        </p:nvCxnSpPr>
        <p:spPr>
          <a:xfrm>
            <a:off x="3405983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EBB168E-C24D-6E07-A8DE-66DDE0FBCC65}"/>
              </a:ext>
            </a:extLst>
          </p:cNvPr>
          <p:cNvCxnSpPr>
            <a:cxnSpLocks/>
          </p:cNvCxnSpPr>
          <p:nvPr/>
        </p:nvCxnSpPr>
        <p:spPr>
          <a:xfrm>
            <a:off x="6270411" y="793778"/>
            <a:ext cx="278667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AC9ADCC-7EDA-3602-46E4-0421B1BB4D76}"/>
              </a:ext>
            </a:extLst>
          </p:cNvPr>
          <p:cNvCxnSpPr>
            <a:cxnSpLocks/>
          </p:cNvCxnSpPr>
          <p:nvPr/>
        </p:nvCxnSpPr>
        <p:spPr>
          <a:xfrm>
            <a:off x="913483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7D676DC-A3FB-6B53-7F73-3D7027E7E603}"/>
              </a:ext>
            </a:extLst>
          </p:cNvPr>
          <p:cNvSpPr txBox="1"/>
          <p:nvPr/>
        </p:nvSpPr>
        <p:spPr>
          <a:xfrm>
            <a:off x="997528" y="284680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en-US" altLang="zh-CN" dirty="0"/>
              <a:t>Word Copilot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BCA1C0-F56C-83FA-8615-FE10CA36C51C}"/>
              </a:ext>
            </a:extLst>
          </p:cNvPr>
          <p:cNvSpPr txBox="1"/>
          <p:nvPr/>
        </p:nvSpPr>
        <p:spPr>
          <a:xfrm>
            <a:off x="3664528" y="28112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PPT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3CA566-B98B-6E43-E69D-FFBF47EBBB7B}"/>
              </a:ext>
            </a:extLst>
          </p:cNvPr>
          <p:cNvSpPr txBox="1"/>
          <p:nvPr/>
        </p:nvSpPr>
        <p:spPr>
          <a:xfrm>
            <a:off x="6619461" y="27151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Excel Copilot</a:t>
            </a:r>
            <a:endParaRPr lang="zh-CN" altLang="en-US" sz="2400" b="1" dirty="0">
              <a:solidFill>
                <a:schemeClr val="accent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14E45E1-8849-AD30-17AD-2B97143991CC}"/>
              </a:ext>
            </a:extLst>
          </p:cNvPr>
          <p:cNvSpPr txBox="1"/>
          <p:nvPr/>
        </p:nvSpPr>
        <p:spPr>
          <a:xfrm>
            <a:off x="9336737" y="271510"/>
            <a:ext cx="2382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Outlook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FE170C-4BFE-2D5D-70B0-02D7F2FB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125" y="1464900"/>
            <a:ext cx="6322336" cy="5299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菱形 64"/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11598285" y="6456392"/>
            <a:ext cx="228468" cy="22846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4"/>
          <p:cNvSpPr txBox="1"/>
          <p:nvPr/>
        </p:nvSpPr>
        <p:spPr>
          <a:xfrm>
            <a:off x="989849" y="1161647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伊登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Outlook Copilot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可以帮助起草电子邮件、提炼要点和跟进重要对话。借助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Copilot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，用户将花费更少的时间在电子邮件管理上，并有更多时间处理重要的事项。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1817255" y="2288735"/>
            <a:ext cx="3878053" cy="23852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长邮件内容总结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邮件内容翻译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生成邮件回复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kumimoji="0" lang="zh-CN" altLang="en-US" sz="1600" b="0" i="0" u="none" strike="noStrike" kern="0" cap="none" spc="5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快速撰写邮件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电子邮件模板</a:t>
            </a:r>
            <a:endParaRPr kumimoji="0" lang="en-US" altLang="zh-CN" sz="1600" b="0" i="0" u="none" strike="noStrike" kern="0" cap="none" spc="5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98450" indent="-285750" hangingPunct="0">
              <a:lnSpc>
                <a:spcPct val="150000"/>
              </a:lnSpc>
              <a:spcBef>
                <a:spcPts val="105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1600" kern="0" spc="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邮件内容智能优化</a:t>
            </a:r>
            <a:endParaRPr lang="en-US" altLang="zh-CN" sz="1600" kern="0" spc="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10BEF2D3-452E-E6DF-E8DF-ABD621B9C899}"/>
              </a:ext>
            </a:extLst>
          </p:cNvPr>
          <p:cNvSpPr/>
          <p:nvPr/>
        </p:nvSpPr>
        <p:spPr>
          <a:xfrm>
            <a:off x="564791" y="385426"/>
            <a:ext cx="214032" cy="21403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3C84E2E-51BE-87CB-BF43-F69220B2D049}"/>
              </a:ext>
            </a:extLst>
          </p:cNvPr>
          <p:cNvCxnSpPr>
            <a:cxnSpLocks/>
          </p:cNvCxnSpPr>
          <p:nvPr/>
        </p:nvCxnSpPr>
        <p:spPr>
          <a:xfrm>
            <a:off x="569589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BE58302-EB6B-8F64-DE9B-E752A8E99E21}"/>
              </a:ext>
            </a:extLst>
          </p:cNvPr>
          <p:cNvCxnSpPr>
            <a:cxnSpLocks/>
          </p:cNvCxnSpPr>
          <p:nvPr/>
        </p:nvCxnSpPr>
        <p:spPr>
          <a:xfrm>
            <a:off x="3405983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FB6DDF3-1BBD-60D8-0177-DC14F3D7AA0F}"/>
              </a:ext>
            </a:extLst>
          </p:cNvPr>
          <p:cNvCxnSpPr>
            <a:cxnSpLocks/>
          </p:cNvCxnSpPr>
          <p:nvPr/>
        </p:nvCxnSpPr>
        <p:spPr>
          <a:xfrm>
            <a:off x="6270411" y="793778"/>
            <a:ext cx="2786675" cy="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96C8755-CB6F-CA69-41B4-83505FAAC4BC}"/>
              </a:ext>
            </a:extLst>
          </p:cNvPr>
          <p:cNvCxnSpPr>
            <a:cxnSpLocks/>
          </p:cNvCxnSpPr>
          <p:nvPr/>
        </p:nvCxnSpPr>
        <p:spPr>
          <a:xfrm>
            <a:off x="9134839" y="793778"/>
            <a:ext cx="278667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CB20CC1A-9BA4-D184-94EB-AE3188239C27}"/>
              </a:ext>
            </a:extLst>
          </p:cNvPr>
          <p:cNvSpPr txBox="1"/>
          <p:nvPr/>
        </p:nvSpPr>
        <p:spPr>
          <a:xfrm>
            <a:off x="997528" y="284680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Word</a:t>
            </a:r>
            <a:r>
              <a:rPr lang="en-US" altLang="zh-CN" sz="2400" b="1" dirty="0">
                <a:solidFill>
                  <a:schemeClr val="accent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2B794D-450D-013C-0A8A-FADC5E422486}"/>
              </a:ext>
            </a:extLst>
          </p:cNvPr>
          <p:cNvSpPr txBox="1"/>
          <p:nvPr/>
        </p:nvSpPr>
        <p:spPr>
          <a:xfrm>
            <a:off x="3664528" y="28112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PPT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890085-FA8B-3678-66A6-DBC37B3946A7}"/>
              </a:ext>
            </a:extLst>
          </p:cNvPr>
          <p:cNvSpPr txBox="1"/>
          <p:nvPr/>
        </p:nvSpPr>
        <p:spPr>
          <a:xfrm>
            <a:off x="6619461" y="271511"/>
            <a:ext cx="208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Excel Copilot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26183F-216A-7410-982A-78F183B60521}"/>
              </a:ext>
            </a:extLst>
          </p:cNvPr>
          <p:cNvSpPr txBox="1"/>
          <p:nvPr/>
        </p:nvSpPr>
        <p:spPr>
          <a:xfrm>
            <a:off x="9336737" y="271510"/>
            <a:ext cx="2382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Outlook Copilot</a:t>
            </a:r>
            <a:endParaRPr lang="zh-CN" altLang="en-US" sz="2400" b="1" dirty="0">
              <a:solidFill>
                <a:schemeClr val="accent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6DDC62F-B124-2158-328C-6A5ACEE2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700" y="2117367"/>
            <a:ext cx="7241915" cy="4599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hZTc3ZWRiYTQ2OTMzYzNhOTYxMjcxZTNiNzBjZT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251EF6D-E789-4CA0-9836-5A8FED701A92}">
  <we:reference id="254fc7e0-2c42-41db-adb9-0fd4f3454884" version="1.0.0.4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1003</Words>
  <Application>Microsoft Office PowerPoint</Application>
  <PresentationFormat>宽屏</PresentationFormat>
  <Paragraphs>143</Paragraphs>
  <Slides>20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Microsoft YaHei Light</vt:lpstr>
      <vt:lpstr>等线</vt:lpstr>
      <vt:lpstr>等线 Light</vt:lpstr>
      <vt:lpstr>微软雅黑</vt:lpstr>
      <vt:lpstr>Aptos</vt:lpstr>
      <vt:lpstr>Arial</vt:lpstr>
      <vt:lpstr>Calibri</vt:lpstr>
      <vt:lpstr>Helvetica</vt:lpstr>
      <vt:lpstr>Segoe UI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马婷</dc:creator>
  <cp:lastModifiedBy>关晓玄</cp:lastModifiedBy>
  <cp:revision>533</cp:revision>
  <dcterms:created xsi:type="dcterms:W3CDTF">2021-08-16T09:26:00Z</dcterms:created>
  <dcterms:modified xsi:type="dcterms:W3CDTF">2025-04-18T09:40:33Z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FF6001B689DD4529BD4041D8258375E8_12</vt:lpwstr>
  </property>
  <property fmtid="{D5CDD505-2E9C-101B-9397-08002B2CF9AE}" pid="3" name="KSOProductBuildVer">
    <vt:lpwstr>2052-12.1.0.19770</vt:lpwstr>
  </property>
</Properties>
</file>