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11089869" r:id="rId3"/>
    <p:sldId id="4646" r:id="rId4"/>
    <p:sldId id="11089846" r:id="rId5"/>
    <p:sldId id="11089849" r:id="rId6"/>
    <p:sldId id="11089940" r:id="rId7"/>
    <p:sldId id="11089870" r:id="rId8"/>
    <p:sldId id="257" r:id="rId9"/>
    <p:sldId id="11089820" r:id="rId10"/>
    <p:sldId id="11089863" r:id="rId11"/>
    <p:sldId id="11089941" r:id="rId12"/>
    <p:sldId id="11089821" r:id="rId13"/>
    <p:sldId id="11089844" r:id="rId14"/>
    <p:sldId id="11089896" r:id="rId15"/>
    <p:sldId id="11089842" r:id="rId16"/>
    <p:sldId id="11089865" r:id="rId17"/>
    <p:sldId id="11089798" r:id="rId18"/>
    <p:sldId id="11089917" r:id="rId19"/>
    <p:sldId id="11089916" r:id="rId20"/>
    <p:sldId id="11089825" r:id="rId21"/>
    <p:sldId id="11089915" r:id="rId22"/>
    <p:sldId id="11089873" r:id="rId23"/>
    <p:sldId id="11089868" r:id="rId24"/>
    <p:sldId id="11089817" r:id="rId25"/>
    <p:sldId id="4701" r:id="rId26"/>
    <p:sldId id="11089800" r:id="rId27"/>
    <p:sldId id="4709" r:id="rId28"/>
    <p:sldId id="11089818" r:id="rId29"/>
    <p:sldId id="292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3E90"/>
    <a:srgbClr val="00CCFF"/>
    <a:srgbClr val="0099FF"/>
    <a:srgbClr val="7F67FC"/>
    <a:srgbClr val="CCA6D2"/>
    <a:srgbClr val="6699FF"/>
    <a:srgbClr val="3366FF"/>
    <a:srgbClr val="0066FF"/>
    <a:srgbClr val="F09B62"/>
    <a:srgbClr val="F6C1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6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36577-14C4-4E3B-A486-8683A629680E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205BC-1EFA-4135-8FBB-DE7BBBD8D9D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EDE02-7D5D-6243-98D2-16BC319EAD51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EDE02-7D5D-6243-98D2-16BC319EAD51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AA3DF-BCBC-4E30-8901-868F1C9B0FD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背景图案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2926771" y="2451701"/>
            <a:ext cx="63384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hangingPunct="1"/>
            <a:r>
              <a:rPr lang="zh-CN" altLang="en-US" sz="4000" b="1" spc="-300" dirty="0">
                <a:solidFill>
                  <a:srgbClr val="0099FF"/>
                </a:solidFill>
                <a:latin typeface="PingFang SC Semibold" panose="020B0400000000000000" pitchFamily="34" charset="-120"/>
                <a:ea typeface="PingFang SC Semibold" panose="020B0400000000000000" pitchFamily="34" charset="-120"/>
              </a:rPr>
              <a:t>易</a:t>
            </a:r>
            <a:r>
              <a:rPr lang="en-US" altLang="zh-CN" sz="4000" b="1" spc="-300" dirty="0">
                <a:solidFill>
                  <a:srgbClr val="0099FF"/>
                </a:solidFill>
                <a:latin typeface="PingFang SC Semibold" panose="020B0400000000000000" pitchFamily="34" charset="-120"/>
                <a:ea typeface="PingFang SC Semibold" panose="020B0400000000000000" pitchFamily="34" charset="-120"/>
              </a:rPr>
              <a:t>AI</a:t>
            </a:r>
            <a:r>
              <a:rPr lang="zh-CN" altLang="en-US" sz="4000" b="1" spc="-300" dirty="0">
                <a:solidFill>
                  <a:srgbClr val="0099FF"/>
                </a:solidFill>
                <a:latin typeface="PingFang SC Semibold" panose="020B0400000000000000" pitchFamily="34" charset="-120"/>
                <a:ea typeface="PingFang SC Semibold" panose="020B0400000000000000" pitchFamily="34" charset="-120"/>
              </a:rPr>
              <a:t>企业智能助手</a:t>
            </a:r>
          </a:p>
        </p:txBody>
      </p:sp>
      <p:pic>
        <p:nvPicPr>
          <p:cNvPr id="26" name="图片 25" descr="徽标&#10;&#10;描述已自动生成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162004" y="3307470"/>
            <a:ext cx="18679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99FF"/>
                </a:solidFill>
              </a:rPr>
              <a:t>产品介绍</a:t>
            </a:r>
            <a:endParaRPr lang="zh-CN" altLang="en-US" sz="3200" dirty="0">
              <a:solidFill>
                <a:srgbClr val="0099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解决办法"/>
          <p:cNvSpPr txBox="1"/>
          <p:nvPr/>
        </p:nvSpPr>
        <p:spPr>
          <a:xfrm>
            <a:off x="781516" y="315593"/>
            <a:ext cx="186496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应用端集成</a:t>
            </a:r>
            <a:endParaRPr dirty="0"/>
          </a:p>
        </p:txBody>
      </p:sp>
      <p:sp>
        <p:nvSpPr>
          <p:cNvPr id="64" name="矩形 6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菱形 2"/>
          <p:cNvSpPr/>
          <p:nvPr/>
        </p:nvSpPr>
        <p:spPr>
          <a:xfrm>
            <a:off x="11598285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 descr="徽标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sp>
        <p:nvSpPr>
          <p:cNvPr id="5" name="菱形 4"/>
          <p:cNvSpPr/>
          <p:nvPr/>
        </p:nvSpPr>
        <p:spPr>
          <a:xfrm>
            <a:off x="11734016" y="6244105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pic>
        <p:nvPicPr>
          <p:cNvPr id="6" name="图片 5" descr="图形用户界面, 文本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9" t="199" r="144" b="18881"/>
          <a:stretch>
            <a:fillRect/>
          </a:stretch>
        </p:blipFill>
        <p:spPr>
          <a:xfrm>
            <a:off x="892645" y="898192"/>
            <a:ext cx="3262166" cy="2538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63" y="3947857"/>
            <a:ext cx="3342548" cy="2404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 descr="徽标, 公司名称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772" y="4857629"/>
            <a:ext cx="678719" cy="571821"/>
          </a:xfrm>
          <a:prstGeom prst="rect">
            <a:avLst/>
          </a:prstGeom>
        </p:spPr>
      </p:pic>
      <p:pic>
        <p:nvPicPr>
          <p:cNvPr id="12" name="图片 11" descr="图形用户界面, 文本, 应用程序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45" y="3814506"/>
            <a:ext cx="4664025" cy="2658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5845" y="901426"/>
            <a:ext cx="4628526" cy="2535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087" y="1898573"/>
            <a:ext cx="667826" cy="66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17" y="2234108"/>
            <a:ext cx="591565" cy="5915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507" y="1389119"/>
            <a:ext cx="457200" cy="4572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07" y="4690605"/>
            <a:ext cx="819915" cy="8199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236120" y="1838142"/>
            <a:ext cx="835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H5</a:t>
            </a:r>
            <a:r>
              <a:rPr lang="zh-CN" altLang="en-US" sz="1200" dirty="0"/>
              <a:t>移动端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154811" y="2831647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微信小程序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849778" y="259776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钉钉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381515" y="540685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企微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826033" y="545132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飞书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解决办法"/>
          <p:cNvSpPr txBox="1"/>
          <p:nvPr/>
        </p:nvSpPr>
        <p:spPr>
          <a:xfrm>
            <a:off x="733482" y="315593"/>
            <a:ext cx="191300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AI</a:t>
            </a:r>
            <a:r>
              <a:rPr lang="zh-CN" altLang="en-US" dirty="0"/>
              <a:t>一体机</a:t>
            </a:r>
            <a:endParaRPr dirty="0"/>
          </a:p>
        </p:txBody>
      </p:sp>
      <p:sp>
        <p:nvSpPr>
          <p:cNvPr id="64" name="矩形 6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 descr="徽标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434052" y="2686983"/>
            <a:ext cx="1619250" cy="1612900"/>
            <a:chOff x="4279900" y="4851400"/>
            <a:chExt cx="3238500" cy="3225800"/>
          </a:xfrm>
        </p:grpSpPr>
        <p:pic>
          <p:nvPicPr>
            <p:cNvPr id="55" name="image 20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292600" y="4851400"/>
              <a:ext cx="3225800" cy="3225800"/>
            </a:xfrm>
            <a:prstGeom prst="rect">
              <a:avLst/>
            </a:prstGeom>
          </p:spPr>
        </p:pic>
        <p:pic>
          <p:nvPicPr>
            <p:cNvPr id="56" name="image 20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279900" y="4851400"/>
              <a:ext cx="3225800" cy="308610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840829" y="2686983"/>
            <a:ext cx="1612900" cy="1612900"/>
            <a:chOff x="10579100" y="4851400"/>
            <a:chExt cx="3225800" cy="3225800"/>
          </a:xfrm>
        </p:grpSpPr>
        <p:pic>
          <p:nvPicPr>
            <p:cNvPr id="53" name="image 20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579100" y="4851400"/>
              <a:ext cx="3225800" cy="3225800"/>
            </a:xfrm>
            <a:prstGeom prst="rect">
              <a:avLst/>
            </a:prstGeom>
          </p:spPr>
        </p:pic>
        <p:pic>
          <p:nvPicPr>
            <p:cNvPr id="54" name="image 20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579100" y="4851400"/>
              <a:ext cx="3225800" cy="3086100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8255544" y="2686983"/>
            <a:ext cx="1612900" cy="1612900"/>
            <a:chOff x="16865600" y="4851400"/>
            <a:chExt cx="3225800" cy="3225800"/>
          </a:xfrm>
        </p:grpSpPr>
        <p:pic>
          <p:nvPicPr>
            <p:cNvPr id="51" name="image 20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6865600" y="4851400"/>
              <a:ext cx="3225800" cy="3225800"/>
            </a:xfrm>
            <a:prstGeom prst="rect">
              <a:avLst/>
            </a:prstGeom>
          </p:spPr>
        </p:pic>
        <p:pic>
          <p:nvPicPr>
            <p:cNvPr id="52" name="image 20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865600" y="4851400"/>
              <a:ext cx="3225800" cy="3086100"/>
            </a:xfrm>
            <a:prstGeom prst="rect">
              <a:avLst/>
            </a:prstGeom>
          </p:spPr>
        </p:pic>
      </p:grpSp>
      <p:pic>
        <p:nvPicPr>
          <p:cNvPr id="22" name="image 2010"/>
          <p:cNvPicPr>
            <a:picLocks noChangeAspect="1"/>
          </p:cNvPicPr>
          <p:nvPr/>
        </p:nvPicPr>
        <p:blipFill>
          <a:blip r:embed="rId7">
            <a:alphaModFix amt="26000"/>
          </a:blip>
          <a:srcRect/>
          <a:stretch>
            <a:fillRect/>
          </a:stretch>
        </p:blipFill>
        <p:spPr>
          <a:xfrm>
            <a:off x="3808952" y="2693333"/>
            <a:ext cx="12700" cy="3511550"/>
          </a:xfrm>
          <a:prstGeom prst="rect">
            <a:avLst/>
          </a:prstGeom>
        </p:spPr>
      </p:pic>
      <p:pic>
        <p:nvPicPr>
          <p:cNvPr id="23" name="image 2011"/>
          <p:cNvPicPr>
            <a:picLocks noChangeAspect="1"/>
          </p:cNvPicPr>
          <p:nvPr/>
        </p:nvPicPr>
        <p:blipFill>
          <a:blip r:embed="rId8">
            <a:alphaModFix amt="26000"/>
          </a:blip>
          <a:srcRect/>
          <a:stretch>
            <a:fillRect/>
          </a:stretch>
        </p:blipFill>
        <p:spPr>
          <a:xfrm>
            <a:off x="7487194" y="2693333"/>
            <a:ext cx="12700" cy="3511550"/>
          </a:xfrm>
          <a:prstGeom prst="rect">
            <a:avLst/>
          </a:prstGeom>
          <a:solidFill>
            <a:schemeClr val="bg1">
              <a:alpha val="43000"/>
            </a:schemeClr>
          </a:solidFill>
        </p:spPr>
      </p:pic>
      <p:sp>
        <p:nvSpPr>
          <p:cNvPr id="24" name="Object 2021"/>
          <p:cNvSpPr txBox="1"/>
          <p:nvPr/>
        </p:nvSpPr>
        <p:spPr>
          <a:xfrm>
            <a:off x="1720115" y="4645155"/>
            <a:ext cx="1030719" cy="235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1500" b="1" spc="300">
                <a:solidFill>
                  <a:srgbClr val="1370B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产品定位</a:t>
            </a:r>
            <a:endParaRPr lang="zh-CN" altLang="en-US" sz="1500" b="1">
              <a:solidFill>
                <a:srgbClr val="1370B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Object 2022"/>
          <p:cNvSpPr txBox="1"/>
          <p:nvPr/>
        </p:nvSpPr>
        <p:spPr>
          <a:xfrm>
            <a:off x="1618423" y="4965290"/>
            <a:ext cx="2636069" cy="265457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300">
                <a:solidFill>
                  <a:srgbClr val="4D6B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-671B</a:t>
            </a:r>
            <a:r>
              <a:rPr lang="zh-CN" altLang="en-US" sz="1300">
                <a:solidFill>
                  <a:srgbClr val="4D6B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满血推理（满血）</a:t>
            </a:r>
          </a:p>
        </p:txBody>
      </p:sp>
      <p:pic>
        <p:nvPicPr>
          <p:cNvPr id="26" name="图片 25" descr="图示&#10;&#10;AI 生成的内容可能不正确。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1426" y="3225129"/>
            <a:ext cx="1055274" cy="581002"/>
          </a:xfrm>
          <a:prstGeom prst="rect">
            <a:avLst/>
          </a:prstGeom>
        </p:spPr>
      </p:pic>
      <p:pic>
        <p:nvPicPr>
          <p:cNvPr id="27" name="图片 26" descr="音响设备&#10;&#10;AI 生成的内容可能不正确。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4718" y="3374069"/>
            <a:ext cx="1082104" cy="260800"/>
          </a:xfrm>
          <a:prstGeom prst="rect">
            <a:avLst/>
          </a:prstGeom>
        </p:spPr>
      </p:pic>
      <p:pic>
        <p:nvPicPr>
          <p:cNvPr id="28" name="图片 27" descr="表格&#10;&#10;AI 生成的内容可能不正确。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1497" y="3317596"/>
            <a:ext cx="1011564" cy="402886"/>
          </a:xfrm>
          <a:prstGeom prst="rect">
            <a:avLst/>
          </a:prstGeom>
        </p:spPr>
      </p:pic>
      <p:sp>
        <p:nvSpPr>
          <p:cNvPr id="29" name="Object 2021"/>
          <p:cNvSpPr txBox="1"/>
          <p:nvPr/>
        </p:nvSpPr>
        <p:spPr>
          <a:xfrm>
            <a:off x="1729081" y="5425223"/>
            <a:ext cx="1030719" cy="235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1500" b="1" spc="300">
                <a:solidFill>
                  <a:srgbClr val="1370B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核心配置</a:t>
            </a:r>
            <a:endParaRPr lang="zh-CN" altLang="en-US" sz="1500" b="1">
              <a:solidFill>
                <a:srgbClr val="1370B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Object 2022"/>
          <p:cNvSpPr txBox="1"/>
          <p:nvPr/>
        </p:nvSpPr>
        <p:spPr>
          <a:xfrm>
            <a:off x="897416" y="5679221"/>
            <a:ext cx="2636069" cy="265457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GPU * 8</a:t>
            </a:r>
            <a:endParaRPr lang="zh-CN" altLang="en-US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Object 2021"/>
          <p:cNvSpPr txBox="1"/>
          <p:nvPr/>
        </p:nvSpPr>
        <p:spPr>
          <a:xfrm>
            <a:off x="5135857" y="4645155"/>
            <a:ext cx="1030719" cy="235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1500" b="1" spc="300">
                <a:solidFill>
                  <a:srgbClr val="1370B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产品定位</a:t>
            </a:r>
            <a:endParaRPr lang="zh-CN" altLang="en-US" sz="1500" b="1">
              <a:solidFill>
                <a:srgbClr val="1370B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bject 2022"/>
          <p:cNvSpPr txBox="1"/>
          <p:nvPr/>
        </p:nvSpPr>
        <p:spPr>
          <a:xfrm>
            <a:off x="5313959" y="4971916"/>
            <a:ext cx="2776478" cy="26468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zh-CN" sz="1300">
                <a:solidFill>
                  <a:srgbClr val="4D6B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-70B/32B</a:t>
            </a:r>
            <a:r>
              <a:rPr lang="zh-CN" altLang="en-US" sz="1300">
                <a:solidFill>
                  <a:srgbClr val="4D6B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推理（业务赋能）</a:t>
            </a:r>
          </a:p>
        </p:txBody>
      </p:sp>
      <p:sp>
        <p:nvSpPr>
          <p:cNvPr id="33" name="Object 2021"/>
          <p:cNvSpPr txBox="1"/>
          <p:nvPr/>
        </p:nvSpPr>
        <p:spPr>
          <a:xfrm>
            <a:off x="5157040" y="5425223"/>
            <a:ext cx="1030719" cy="235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1500" b="1" spc="300">
                <a:solidFill>
                  <a:srgbClr val="1370B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核心配置</a:t>
            </a:r>
            <a:endParaRPr lang="zh-CN" altLang="en-US" sz="1500" b="1">
              <a:solidFill>
                <a:srgbClr val="1370B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Object 2022"/>
          <p:cNvSpPr txBox="1"/>
          <p:nvPr/>
        </p:nvSpPr>
        <p:spPr>
          <a:xfrm>
            <a:off x="4325375" y="5679221"/>
            <a:ext cx="2636069" cy="265457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300">
                <a:latin typeface="微软雅黑" panose="020B0503020204020204" pitchFamily="34" charset="-122"/>
                <a:ea typeface="微软雅黑" panose="020B0503020204020204" pitchFamily="34" charset="-122"/>
              </a:rPr>
              <a:t>GPU * 4</a:t>
            </a:r>
            <a:endParaRPr lang="zh-CN" altLang="en-US" sz="13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Object 2021"/>
          <p:cNvSpPr txBox="1"/>
          <p:nvPr/>
        </p:nvSpPr>
        <p:spPr>
          <a:xfrm>
            <a:off x="8562154" y="4645155"/>
            <a:ext cx="1030719" cy="235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1500" b="1" spc="300">
                <a:solidFill>
                  <a:srgbClr val="1370B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产品定位</a:t>
            </a:r>
            <a:endParaRPr lang="zh-CN" altLang="en-US" sz="1500" b="1">
              <a:solidFill>
                <a:srgbClr val="1370B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Object 2022"/>
          <p:cNvSpPr txBox="1"/>
          <p:nvPr/>
        </p:nvSpPr>
        <p:spPr>
          <a:xfrm>
            <a:off x="8943313" y="4958537"/>
            <a:ext cx="2636069" cy="265457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zh-CN" sz="1300">
                <a:solidFill>
                  <a:srgbClr val="4D6B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-32B</a:t>
            </a:r>
            <a:r>
              <a:rPr lang="zh-CN" altLang="en-US" sz="1300">
                <a:solidFill>
                  <a:srgbClr val="4D6B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推理（入门体验）</a:t>
            </a:r>
          </a:p>
        </p:txBody>
      </p:sp>
      <p:sp>
        <p:nvSpPr>
          <p:cNvPr id="37" name="Object 2021"/>
          <p:cNvSpPr txBox="1"/>
          <p:nvPr/>
        </p:nvSpPr>
        <p:spPr>
          <a:xfrm>
            <a:off x="8583337" y="5425223"/>
            <a:ext cx="1030719" cy="235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1500" b="1" spc="300">
                <a:solidFill>
                  <a:srgbClr val="1370B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核心配置</a:t>
            </a:r>
            <a:endParaRPr lang="zh-CN" altLang="en-US" sz="1500" b="1">
              <a:solidFill>
                <a:srgbClr val="1370B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Object 2022"/>
          <p:cNvSpPr txBox="1"/>
          <p:nvPr/>
        </p:nvSpPr>
        <p:spPr>
          <a:xfrm>
            <a:off x="7751672" y="5679221"/>
            <a:ext cx="2636069" cy="265457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300">
                <a:latin typeface="微软雅黑" panose="020B0503020204020204" pitchFamily="34" charset="-122"/>
                <a:ea typeface="微软雅黑" panose="020B0503020204020204" pitchFamily="34" charset="-122"/>
              </a:rPr>
              <a:t>GPU * 2</a:t>
            </a:r>
            <a:endParaRPr lang="zh-CN" altLang="en-US" sz="13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9" name="gaoding-11"/>
          <p:cNvCxnSpPr/>
          <p:nvPr/>
        </p:nvCxnSpPr>
        <p:spPr>
          <a:xfrm>
            <a:off x="666266" y="2311108"/>
            <a:ext cx="9785686" cy="0"/>
          </a:xfrm>
          <a:prstGeom prst="line">
            <a:avLst/>
          </a:prstGeom>
          <a:ln w="22225">
            <a:solidFill>
              <a:srgbClr val="1370B5"/>
            </a:solidFill>
            <a:prstDash val="solid"/>
            <a:miter/>
          </a:ln>
        </p:spPr>
      </p:cxnSp>
      <p:sp>
        <p:nvSpPr>
          <p:cNvPr id="40" name="gaoding-13"/>
          <p:cNvSpPr/>
          <p:nvPr/>
        </p:nvSpPr>
        <p:spPr>
          <a:xfrm>
            <a:off x="671807" y="2280271"/>
            <a:ext cx="61674" cy="61674"/>
          </a:xfrm>
          <a:prstGeom prst="ellipse">
            <a:avLst/>
          </a:prstGeom>
          <a:solidFill>
            <a:schemeClr val="bg1"/>
          </a:solidFill>
          <a:ln w="19050">
            <a:solidFill>
              <a:srgbClr val="C00000"/>
            </a:solidFill>
            <a:prstDash val="solid"/>
            <a:miter/>
          </a:ln>
        </p:spPr>
        <p:txBody>
          <a:bodyPr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 i="0" u="none" strike="noStrike" kern="1200" spc="0" baseline="0">
              <a:ln>
                <a:noFill/>
              </a:ln>
              <a:solidFill>
                <a:srgbClr val="FFFF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gaoding-15"/>
          <p:cNvSpPr/>
          <p:nvPr/>
        </p:nvSpPr>
        <p:spPr>
          <a:xfrm>
            <a:off x="10451265" y="2287168"/>
            <a:ext cx="61674" cy="61674"/>
          </a:xfrm>
          <a:prstGeom prst="ellipse">
            <a:avLst/>
          </a:prstGeom>
          <a:solidFill>
            <a:schemeClr val="bg1"/>
          </a:solidFill>
          <a:ln w="19050">
            <a:solidFill>
              <a:srgbClr val="C00000"/>
            </a:solidFill>
            <a:prstDash val="solid"/>
            <a:miter/>
          </a:ln>
        </p:spPr>
        <p:txBody>
          <a:bodyPr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 i="0" u="none" strike="noStrike" kern="1200" spc="0" baseline="0">
              <a:ln>
                <a:noFill/>
              </a:ln>
              <a:solidFill>
                <a:srgbClr val="FFFF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等腰三角形 41"/>
          <p:cNvSpPr/>
          <p:nvPr/>
        </p:nvSpPr>
        <p:spPr>
          <a:xfrm>
            <a:off x="2155412" y="2204264"/>
            <a:ext cx="182880" cy="103410"/>
          </a:xfrm>
          <a:prstGeom prst="triangle">
            <a:avLst/>
          </a:prstGeom>
          <a:solidFill>
            <a:schemeClr val="accent1"/>
          </a:solidFill>
          <a:ln w="12700" cap="flat" cmpd="sng">
            <a:solidFill>
              <a:schemeClr val="accent1">
                <a:shade val="15000"/>
              </a:schemeClr>
            </a:solidFill>
            <a:prstDash val="solid"/>
            <a:miter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3" name="等腰三角形 42"/>
          <p:cNvSpPr/>
          <p:nvPr/>
        </p:nvSpPr>
        <p:spPr>
          <a:xfrm>
            <a:off x="5559109" y="2206521"/>
            <a:ext cx="182880" cy="103410"/>
          </a:xfrm>
          <a:prstGeom prst="triangle">
            <a:avLst/>
          </a:prstGeom>
          <a:solidFill>
            <a:schemeClr val="accent1"/>
          </a:solidFill>
          <a:ln w="12700" cap="flat" cmpd="sng">
            <a:solidFill>
              <a:schemeClr val="accent1">
                <a:shade val="15000"/>
              </a:schemeClr>
            </a:solidFill>
            <a:prstDash val="solid"/>
            <a:miter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4" name="等腰三角形 43"/>
          <p:cNvSpPr/>
          <p:nvPr/>
        </p:nvSpPr>
        <p:spPr>
          <a:xfrm>
            <a:off x="9004330" y="2214595"/>
            <a:ext cx="182880" cy="103410"/>
          </a:xfrm>
          <a:prstGeom prst="triangle">
            <a:avLst/>
          </a:prstGeom>
          <a:solidFill>
            <a:schemeClr val="accent1"/>
          </a:solidFill>
          <a:ln w="12700" cap="flat" cmpd="sng">
            <a:solidFill>
              <a:schemeClr val="accent1">
                <a:shade val="15000"/>
              </a:schemeClr>
            </a:solidFill>
            <a:prstDash val="solid"/>
            <a:miter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5" name="Object 2021"/>
          <p:cNvSpPr txBox="1"/>
          <p:nvPr/>
        </p:nvSpPr>
        <p:spPr>
          <a:xfrm>
            <a:off x="1766736" y="1847435"/>
            <a:ext cx="1030719" cy="235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1500" b="1" spc="3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满血版</a:t>
            </a:r>
            <a:endParaRPr lang="zh-CN" altLang="en-US" sz="15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Object 2021"/>
          <p:cNvSpPr txBox="1"/>
          <p:nvPr/>
        </p:nvSpPr>
        <p:spPr>
          <a:xfrm>
            <a:off x="5135857" y="1847435"/>
            <a:ext cx="1030719" cy="235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1500" b="1" spc="3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专业版</a:t>
            </a:r>
            <a:endParaRPr lang="zh-CN" altLang="en-US" sz="15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Object 2021"/>
          <p:cNvSpPr txBox="1"/>
          <p:nvPr/>
        </p:nvSpPr>
        <p:spPr>
          <a:xfrm>
            <a:off x="8608775" y="1847435"/>
            <a:ext cx="1030719" cy="235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1500" b="1" spc="3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基础版</a:t>
            </a:r>
            <a:endParaRPr lang="zh-CN" altLang="en-US" sz="15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16164" y="4995455"/>
            <a:ext cx="1181037" cy="249835"/>
          </a:xfrm>
          <a:prstGeom prst="rect">
            <a:avLst/>
          </a:prstGeom>
          <a:noFill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096734" y="5007240"/>
            <a:ext cx="1181037" cy="249835"/>
          </a:xfrm>
          <a:prstGeom prst="rect">
            <a:avLst/>
          </a:prstGeom>
          <a:noFill/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729127" y="4988650"/>
            <a:ext cx="1181037" cy="249835"/>
          </a:xfrm>
          <a:prstGeom prst="rect">
            <a:avLst/>
          </a:prstGeom>
          <a:noFill/>
        </p:spPr>
      </p:pic>
      <p:sp>
        <p:nvSpPr>
          <p:cNvPr id="60" name="文本框 59"/>
          <p:cNvSpPr txBox="1"/>
          <p:nvPr/>
        </p:nvSpPr>
        <p:spPr>
          <a:xfrm>
            <a:off x="1276008" y="847425"/>
            <a:ext cx="96034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　　目前，伊登推出了</a:t>
            </a:r>
            <a:r>
              <a:rPr lang="en-US" altLang="zh-CN" b="1" dirty="0"/>
              <a:t>AI</a:t>
            </a:r>
            <a:r>
              <a:rPr lang="zh-CN" altLang="en-US" b="1" dirty="0"/>
              <a:t>一体机</a:t>
            </a:r>
            <a:r>
              <a:rPr lang="zh-CN" altLang="en-US" dirty="0"/>
              <a:t>，通过软硬件深度协同设计，低成本快速实现大模型私有化部署，“场景化模型引擎</a:t>
            </a:r>
            <a:r>
              <a:rPr lang="en-US" altLang="zh-CN" dirty="0"/>
              <a:t>+</a:t>
            </a:r>
            <a:r>
              <a:rPr lang="zh-CN" altLang="en-US" dirty="0"/>
              <a:t>智能硬件算力矩阵”，真正做到开箱即用，“一机千面”！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01"/>
          <p:cNvPicPr>
            <a:picLocks noChangeAspect="1"/>
          </p:cNvPicPr>
          <p:nvPr/>
        </p:nvPicPr>
        <p:blipFill>
          <a:blip r:embed="rId2">
            <a:alphaModFix amt="10000"/>
          </a:blip>
          <a:srcRect/>
          <a:stretch>
            <a:fillRect/>
          </a:stretch>
        </p:blipFill>
        <p:spPr>
          <a:xfrm>
            <a:off x="0" y="2324718"/>
            <a:ext cx="12204700" cy="2228850"/>
          </a:xfrm>
          <a:prstGeom prst="rect">
            <a:avLst/>
          </a:prstGeom>
        </p:spPr>
      </p:pic>
      <p:sp>
        <p:nvSpPr>
          <p:cNvPr id="9" name="TextBox 47"/>
          <p:cNvSpPr txBox="1">
            <a:spLocks noChangeArrowheads="1"/>
          </p:cNvSpPr>
          <p:nvPr/>
        </p:nvSpPr>
        <p:spPr bwMode="auto">
          <a:xfrm>
            <a:off x="4680092" y="2982724"/>
            <a:ext cx="2844516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zh-CN" altLang="en-US" sz="2800" b="1" spc="106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en-US" altLang="zh-CN" sz="2400" b="1" dirty="0">
                <a:solidFill>
                  <a:srgbClr val="FF0000"/>
                </a:solidFill>
              </a:rPr>
              <a:t>AI </a:t>
            </a:r>
            <a:r>
              <a:rPr lang="zh-CN" altLang="en-US" sz="2400" b="1" dirty="0">
                <a:solidFill>
                  <a:srgbClr val="FF0000"/>
                </a:solidFill>
              </a:rPr>
              <a:t>智能体功能介绍</a:t>
            </a:r>
          </a:p>
        </p:txBody>
      </p:sp>
      <p:sp>
        <p:nvSpPr>
          <p:cNvPr id="2" name="菱形 1"/>
          <p:cNvSpPr/>
          <p:nvPr/>
        </p:nvSpPr>
        <p:spPr>
          <a:xfrm>
            <a:off x="11580701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菱形 3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 descr="徽标&#10;&#10;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解决办法"/>
          <p:cNvSpPr txBox="1"/>
          <p:nvPr/>
        </p:nvSpPr>
        <p:spPr>
          <a:xfrm>
            <a:off x="781516" y="315593"/>
            <a:ext cx="167153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应用广场发现</a:t>
            </a:r>
            <a:endParaRPr dirty="0"/>
          </a:p>
        </p:txBody>
      </p:sp>
      <p:sp>
        <p:nvSpPr>
          <p:cNvPr id="64" name="矩形 6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@稿定PPT实验室 出品-13-1"/>
          <p:cNvSpPr txBox="1"/>
          <p:nvPr/>
        </p:nvSpPr>
        <p:spPr>
          <a:xfrm>
            <a:off x="1471749" y="888743"/>
            <a:ext cx="8524306" cy="5248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Arial" panose="020B0604020202020204" pitchFamily="34" charset="0"/>
              </a:rPr>
              <a:t>       应用广场提供丰富的开箱即用的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Arial" panose="020B0604020202020204" pitchFamily="34" charset="0"/>
              </a:rPr>
              <a:t>AI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Arial" panose="020B0604020202020204" pitchFamily="34" charset="0"/>
              </a:rPr>
              <a:t>智能体应用，包含系统内置的应用、其他用户创建并共享的应用，等你来探索。</a:t>
            </a:r>
            <a:endParaRPr kumimoji="0" lang="zh-CN" altLang="en-US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OPPOSans B" panose="00020600040101010101" pitchFamily="18" charset="-122"/>
              <a:cs typeface="OPPOSans B" panose="00020600040101010101" pitchFamily="18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徽标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20" y="1668232"/>
            <a:ext cx="11020951" cy="4908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解决办法"/>
          <p:cNvSpPr txBox="1"/>
          <p:nvPr/>
        </p:nvSpPr>
        <p:spPr>
          <a:xfrm>
            <a:off x="781516" y="315593"/>
            <a:ext cx="167153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内置应用</a:t>
            </a:r>
            <a:endParaRPr dirty="0"/>
          </a:p>
        </p:txBody>
      </p:sp>
      <p:sp>
        <p:nvSpPr>
          <p:cNvPr id="64" name="矩形 6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@稿定PPT实验室 出品-13-1"/>
          <p:cNvSpPr txBox="1"/>
          <p:nvPr/>
        </p:nvSpPr>
        <p:spPr>
          <a:xfrm>
            <a:off x="2371439" y="888743"/>
            <a:ext cx="7624616" cy="5248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Arial" panose="020B0604020202020204" pitchFamily="34" charset="0"/>
              </a:rPr>
              <a:t>应用广场内置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Arial" panose="020B0604020202020204" pitchFamily="34" charset="0"/>
              </a:rPr>
              <a:t>100+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Arial" panose="020B0604020202020204" pitchFamily="34" charset="0"/>
              </a:rPr>
              <a:t>场景应用，提升办公效率。</a:t>
            </a:r>
            <a:endParaRPr kumimoji="0" lang="zh-CN" altLang="en-US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OPPOSans B" panose="00020600040101010101" pitchFamily="18" charset="-122"/>
              <a:cs typeface="OPPOSans B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11598285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徽标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95325" y="1764304"/>
            <a:ext cx="3123842" cy="201370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  <a:alpha val="30000"/>
              </a:schemeClr>
            </a:solidFill>
          </a:ln>
          <a:effectLst>
            <a:outerShdw blurRad="431800" dist="355600" dir="5400000" sx="92000" sy="92000" algn="t" rotWithShape="0">
              <a:srgbClr val="103B5C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/>
              <a:cs typeface="+mn-cs"/>
            </a:endParaRPr>
          </a:p>
        </p:txBody>
      </p:sp>
      <p:sp>
        <p:nvSpPr>
          <p:cNvPr id="6" name="矩形: 对角圆角 5"/>
          <p:cNvSpPr/>
          <p:nvPr/>
        </p:nvSpPr>
        <p:spPr>
          <a:xfrm>
            <a:off x="896826" y="1652603"/>
            <a:ext cx="1325513" cy="419664"/>
          </a:xfrm>
          <a:prstGeom prst="round2DiagRect">
            <a:avLst>
              <a:gd name="adj1" fmla="val 30098"/>
              <a:gd name="adj2" fmla="val 0"/>
            </a:avLst>
          </a:prstGeom>
          <a:ln>
            <a:noFill/>
          </a:ln>
          <a:effectLst>
            <a:outerShdw blurRad="431800" dist="177800" dir="5400000" sx="98000" sy="98000" algn="ctr" rotWithShape="0">
              <a:schemeClr val="accent1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6621" y="1695882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/>
                <a:cs typeface="+mn-cs"/>
              </a:rPr>
              <a:t>职场提效</a:t>
            </a:r>
          </a:p>
        </p:txBody>
      </p:sp>
      <p:sp>
        <p:nvSpPr>
          <p:cNvPr id="8" name="TextBox 31+"/>
          <p:cNvSpPr txBox="1"/>
          <p:nvPr/>
        </p:nvSpPr>
        <p:spPr>
          <a:xfrm>
            <a:off x="896827" y="2232238"/>
            <a:ext cx="1399806" cy="1064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工作计划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总结报告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日报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周报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3466752" y="3234679"/>
            <a:ext cx="150471" cy="150471"/>
          </a:xfrm>
          <a:prstGeom prst="ellipse">
            <a:avLst/>
          </a:prstGeom>
          <a:ln>
            <a:noFill/>
          </a:ln>
          <a:effectLst>
            <a:outerShdw blurRad="431800" dist="177800" dir="5400000" sx="98000" sy="98000" algn="ctr" rotWithShape="0">
              <a:schemeClr val="accent1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34079" y="1764304"/>
            <a:ext cx="3123842" cy="201370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  <a:alpha val="30000"/>
              </a:schemeClr>
            </a:solidFill>
          </a:ln>
          <a:effectLst>
            <a:outerShdw blurRad="431800" dist="355600" dir="5400000" sx="92000" sy="92000" algn="t" rotWithShape="0">
              <a:srgbClr val="103B5C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/>
              <a:cs typeface="+mn-cs"/>
            </a:endParaRPr>
          </a:p>
        </p:txBody>
      </p:sp>
      <p:sp>
        <p:nvSpPr>
          <p:cNvPr id="11" name="矩形: 对角圆角 10"/>
          <p:cNvSpPr/>
          <p:nvPr/>
        </p:nvSpPr>
        <p:spPr>
          <a:xfrm>
            <a:off x="4735580" y="1652603"/>
            <a:ext cx="1325513" cy="419664"/>
          </a:xfrm>
          <a:prstGeom prst="round2DiagRect">
            <a:avLst>
              <a:gd name="adj1" fmla="val 30098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431800" dist="177800" dir="5400000" sx="98000" sy="98000" algn="ctr" rotWithShape="0">
              <a:schemeClr val="accent1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885375" y="1708361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品牌营销</a:t>
            </a:r>
          </a:p>
        </p:txBody>
      </p:sp>
      <p:sp>
        <p:nvSpPr>
          <p:cNvPr id="14" name="椭圆 13"/>
          <p:cNvSpPr/>
          <p:nvPr/>
        </p:nvSpPr>
        <p:spPr>
          <a:xfrm>
            <a:off x="7305506" y="3234679"/>
            <a:ext cx="150471" cy="15047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31800" dist="177800" dir="5400000" sx="98000" sy="98000" algn="ctr" rotWithShape="0">
              <a:schemeClr val="accent1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363039" y="1764304"/>
            <a:ext cx="3123842" cy="201370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  <a:alpha val="30000"/>
              </a:schemeClr>
            </a:solidFill>
          </a:ln>
          <a:effectLst>
            <a:outerShdw blurRad="431800" dist="355600" dir="5400000" sx="92000" sy="92000" algn="t" rotWithShape="0">
              <a:srgbClr val="103B5C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/>
              <a:cs typeface="+mn-cs"/>
            </a:endParaRPr>
          </a:p>
        </p:txBody>
      </p:sp>
      <p:sp>
        <p:nvSpPr>
          <p:cNvPr id="16" name="矩形: 对角圆角 15"/>
          <p:cNvSpPr/>
          <p:nvPr/>
        </p:nvSpPr>
        <p:spPr>
          <a:xfrm>
            <a:off x="8564540" y="1652603"/>
            <a:ext cx="1325513" cy="419664"/>
          </a:xfrm>
          <a:prstGeom prst="round2DiagRect">
            <a:avLst>
              <a:gd name="adj1" fmla="val 30098"/>
              <a:gd name="adj2" fmla="val 0"/>
            </a:avLst>
          </a:prstGeom>
          <a:ln>
            <a:noFill/>
          </a:ln>
          <a:effectLst>
            <a:outerShdw blurRad="431800" dist="177800" dir="5400000" sx="98000" sy="98000" algn="ctr" rotWithShape="0">
              <a:schemeClr val="accent1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586096" y="1708547"/>
            <a:ext cx="128240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电商新媒体</a:t>
            </a:r>
            <a:endParaRPr kumimoji="1" lang="en-US" altLang="zh-CN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1134466" y="3234679"/>
            <a:ext cx="150471" cy="150471"/>
          </a:xfrm>
          <a:prstGeom prst="ellipse">
            <a:avLst/>
          </a:prstGeom>
          <a:ln>
            <a:noFill/>
          </a:ln>
          <a:effectLst>
            <a:outerShdw blurRad="431800" dist="177800" dir="5400000" sx="98000" sy="98000" algn="ctr" rotWithShape="0">
              <a:schemeClr val="accent1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5325" y="4169340"/>
            <a:ext cx="3123842" cy="201370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  <a:alpha val="30000"/>
              </a:schemeClr>
            </a:solidFill>
          </a:ln>
          <a:effectLst>
            <a:outerShdw blurRad="431800" dist="355600" dir="5400000" sx="92000" sy="92000" algn="t" rotWithShape="0">
              <a:srgbClr val="103B5C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/>
              <a:cs typeface="+mn-cs"/>
            </a:endParaRPr>
          </a:p>
        </p:txBody>
      </p:sp>
      <p:sp>
        <p:nvSpPr>
          <p:cNvPr id="21" name="矩形: 对角圆角 20"/>
          <p:cNvSpPr/>
          <p:nvPr/>
        </p:nvSpPr>
        <p:spPr>
          <a:xfrm>
            <a:off x="896826" y="4057639"/>
            <a:ext cx="1325513" cy="419664"/>
          </a:xfrm>
          <a:prstGeom prst="round2DiagRect">
            <a:avLst>
              <a:gd name="adj1" fmla="val 30098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431800" dist="177800" dir="5400000" sx="98000" sy="98000" algn="ctr" rotWithShape="0">
              <a:schemeClr val="accent1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46621" y="4128687"/>
            <a:ext cx="97783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/>
                <a:cs typeface="+mn-cs"/>
              </a:rPr>
              <a:t>网站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/>
                <a:cs typeface="+mn-cs"/>
              </a:rPr>
              <a:t>SEO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/>
              <a:cs typeface="+mn-cs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3466752" y="5639715"/>
            <a:ext cx="150471" cy="15047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31800" dist="177800" dir="5400000" sx="98000" sy="98000" algn="ctr" rotWithShape="0">
              <a:schemeClr val="accent1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534079" y="4169340"/>
            <a:ext cx="3123842" cy="201370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  <a:alpha val="30000"/>
              </a:schemeClr>
            </a:solidFill>
          </a:ln>
          <a:effectLst>
            <a:outerShdw blurRad="431800" dist="355600" dir="5400000" sx="92000" sy="92000" algn="t" rotWithShape="0">
              <a:srgbClr val="103B5C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/>
              <a:cs typeface="+mn-cs"/>
            </a:endParaRPr>
          </a:p>
        </p:txBody>
      </p:sp>
      <p:sp>
        <p:nvSpPr>
          <p:cNvPr id="26" name="矩形: 对角圆角 25"/>
          <p:cNvSpPr/>
          <p:nvPr/>
        </p:nvSpPr>
        <p:spPr>
          <a:xfrm>
            <a:off x="4735580" y="4057639"/>
            <a:ext cx="1325513" cy="419664"/>
          </a:xfrm>
          <a:prstGeom prst="round2DiagRect">
            <a:avLst>
              <a:gd name="adj1" fmla="val 30098"/>
              <a:gd name="adj2" fmla="val 0"/>
            </a:avLst>
          </a:prstGeom>
          <a:ln>
            <a:noFill/>
          </a:ln>
          <a:effectLst>
            <a:outerShdw blurRad="431800" dist="177800" dir="5400000" sx="98000" sy="98000" algn="ctr" rotWithShape="0">
              <a:schemeClr val="accent1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/>
              <a:cs typeface="+mn-cs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885375" y="4113583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文稿辅助</a:t>
            </a:r>
          </a:p>
        </p:txBody>
      </p:sp>
      <p:sp>
        <p:nvSpPr>
          <p:cNvPr id="29" name="椭圆 28"/>
          <p:cNvSpPr/>
          <p:nvPr/>
        </p:nvSpPr>
        <p:spPr>
          <a:xfrm>
            <a:off x="7305506" y="5639715"/>
            <a:ext cx="150471" cy="150471"/>
          </a:xfrm>
          <a:prstGeom prst="ellipse">
            <a:avLst/>
          </a:prstGeom>
          <a:ln>
            <a:noFill/>
          </a:ln>
          <a:effectLst>
            <a:outerShdw blurRad="431800" dist="177800" dir="5400000" sx="98000" sy="98000" algn="ctr" rotWithShape="0">
              <a:schemeClr val="accent1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/>
              <a:cs typeface="+mn-cs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363039" y="4169340"/>
            <a:ext cx="3123842" cy="201370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  <a:alpha val="30000"/>
              </a:schemeClr>
            </a:solidFill>
          </a:ln>
          <a:effectLst>
            <a:outerShdw blurRad="431800" dist="355600" dir="5400000" sx="92000" sy="92000" algn="t" rotWithShape="0">
              <a:srgbClr val="103B5C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/>
              <a:cs typeface="+mn-cs"/>
            </a:endParaRPr>
          </a:p>
        </p:txBody>
      </p:sp>
      <p:sp>
        <p:nvSpPr>
          <p:cNvPr id="54" name="矩形: 对角圆角 53"/>
          <p:cNvSpPr/>
          <p:nvPr/>
        </p:nvSpPr>
        <p:spPr>
          <a:xfrm>
            <a:off x="8564540" y="4057639"/>
            <a:ext cx="1325513" cy="419664"/>
          </a:xfrm>
          <a:prstGeom prst="round2DiagRect">
            <a:avLst>
              <a:gd name="adj1" fmla="val 30098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431800" dist="177800" dir="5400000" sx="98000" sy="98000" algn="ctr" rotWithShape="0">
              <a:schemeClr val="accent1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714335" y="4113583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/>
                <a:cs typeface="+mn-cs"/>
              </a:rPr>
              <a:t>销售推进</a:t>
            </a:r>
          </a:p>
        </p:txBody>
      </p:sp>
      <p:sp>
        <p:nvSpPr>
          <p:cNvPr id="57" name="椭圆 56"/>
          <p:cNvSpPr/>
          <p:nvPr/>
        </p:nvSpPr>
        <p:spPr>
          <a:xfrm>
            <a:off x="11134466" y="5639715"/>
            <a:ext cx="150471" cy="15047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31800" dist="177800" dir="5400000" sx="98000" sy="98000" algn="ctr" rotWithShape="0">
              <a:schemeClr val="accent1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/>
              <a:cs typeface="+mn-cs"/>
            </a:endParaRPr>
          </a:p>
        </p:txBody>
      </p:sp>
      <p:sp>
        <p:nvSpPr>
          <p:cNvPr id="58" name="TextBox 31+"/>
          <p:cNvSpPr txBox="1"/>
          <p:nvPr/>
        </p:nvSpPr>
        <p:spPr>
          <a:xfrm>
            <a:off x="2371439" y="2231428"/>
            <a:ext cx="1399806" cy="1064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会议纪要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规章制度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  <p:sp>
        <p:nvSpPr>
          <p:cNvPr id="59" name="TextBox 31+"/>
          <p:cNvSpPr txBox="1"/>
          <p:nvPr/>
        </p:nvSpPr>
        <p:spPr>
          <a:xfrm>
            <a:off x="4722363" y="2260970"/>
            <a:ext cx="1399806" cy="1064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品牌故事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品牌</a:t>
            </a:r>
            <a:r>
              <a:rPr lang="en-US" altLang="zh-CN" sz="16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logan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产品广告语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TextBox 31+"/>
          <p:cNvSpPr txBox="1"/>
          <p:nvPr/>
        </p:nvSpPr>
        <p:spPr>
          <a:xfrm>
            <a:off x="6196975" y="2260160"/>
            <a:ext cx="1399806" cy="1064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商业计划书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竞品分析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  <p:sp>
        <p:nvSpPr>
          <p:cNvPr id="61" name="TextBox 31+"/>
          <p:cNvSpPr txBox="1"/>
          <p:nvPr/>
        </p:nvSpPr>
        <p:spPr>
          <a:xfrm>
            <a:off x="8611758" y="2236176"/>
            <a:ext cx="1399806" cy="1064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小红书笔记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抖音脚本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微信文案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TextBox 31+"/>
          <p:cNvSpPr txBox="1"/>
          <p:nvPr/>
        </p:nvSpPr>
        <p:spPr>
          <a:xfrm>
            <a:off x="10086370" y="2235366"/>
            <a:ext cx="1399806" cy="1064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团购介绍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大众点评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  <p:sp>
        <p:nvSpPr>
          <p:cNvPr id="66" name="TextBox 31+"/>
          <p:cNvSpPr txBox="1"/>
          <p:nvPr/>
        </p:nvSpPr>
        <p:spPr>
          <a:xfrm>
            <a:off x="907063" y="4730985"/>
            <a:ext cx="1399806" cy="1064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内容采集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网站创作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SEO</a:t>
            </a: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诊断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TextBox 31+"/>
          <p:cNvSpPr txBox="1"/>
          <p:nvPr/>
        </p:nvSpPr>
        <p:spPr>
          <a:xfrm>
            <a:off x="2381675" y="4730175"/>
            <a:ext cx="1399806" cy="1064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关键词优化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网页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TDK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  <p:sp>
        <p:nvSpPr>
          <p:cNvPr id="68" name="TextBox 31+"/>
          <p:cNvSpPr txBox="1"/>
          <p:nvPr/>
        </p:nvSpPr>
        <p:spPr>
          <a:xfrm>
            <a:off x="4764765" y="4730175"/>
            <a:ext cx="1399806" cy="1064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英语改进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论文轻松写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论文大纲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TextBox 31+"/>
          <p:cNvSpPr txBox="1"/>
          <p:nvPr/>
        </p:nvSpPr>
        <p:spPr>
          <a:xfrm>
            <a:off x="6239377" y="4729365"/>
            <a:ext cx="1399806" cy="1064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撰写主持稿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撰写演讲稿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  <p:sp>
        <p:nvSpPr>
          <p:cNvPr id="70" name="TextBox 31+"/>
          <p:cNvSpPr txBox="1"/>
          <p:nvPr/>
        </p:nvSpPr>
        <p:spPr>
          <a:xfrm>
            <a:off x="8596249" y="4729365"/>
            <a:ext cx="1399806" cy="1064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智能陪练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话术优化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销售话术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TextBox 31+"/>
          <p:cNvSpPr txBox="1"/>
          <p:nvPr/>
        </p:nvSpPr>
        <p:spPr>
          <a:xfrm>
            <a:off x="10070861" y="4728555"/>
            <a:ext cx="1399806" cy="1064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暖场破冰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商机汇报</a:t>
            </a:r>
            <a:endParaRPr lang="en-US" altLang="zh-CN" sz="16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解决办法"/>
          <p:cNvSpPr txBox="1"/>
          <p:nvPr/>
        </p:nvSpPr>
        <p:spPr>
          <a:xfrm>
            <a:off x="781515" y="315593"/>
            <a:ext cx="278816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自定义构建智能体应用</a:t>
            </a:r>
            <a:endParaRPr dirty="0"/>
          </a:p>
        </p:txBody>
      </p:sp>
      <p:sp>
        <p:nvSpPr>
          <p:cNvPr id="64" name="矩形 6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徽标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801271" y="3429000"/>
            <a:ext cx="295465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Arial" panose="020B0604020202020204" pitchFamily="34" charset="0"/>
              </a:rPr>
              <a:t>支持构建六大类型的应用：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B" panose="00020600040101010101" pitchFamily="18" charset="-122"/>
              <a:sym typeface="Arial" panose="020B0604020202020204" pitchFamily="34" charset="0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智能聊天型应用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内容生成型应用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文生图文型应用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知识检索问答型应用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虚拟数字人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工作流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42" y="1041319"/>
            <a:ext cx="6624369" cy="5263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@稿定PPT实验室 出品-13-1"/>
          <p:cNvSpPr txBox="1"/>
          <p:nvPr/>
        </p:nvSpPr>
        <p:spPr>
          <a:xfrm>
            <a:off x="7113965" y="957012"/>
            <a:ext cx="4620260" cy="19435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  自定义编排应用的提示词，轻松创建出不同专业技能的机器人，让机器人在各自擅长的领域发挥最大效用，从而让用户专注更重要的工作。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033846" y="898030"/>
            <a:ext cx="4782733" cy="3720021"/>
          </a:xfrm>
          <a:prstGeom prst="rect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解决办法"/>
          <p:cNvSpPr txBox="1"/>
          <p:nvPr/>
        </p:nvSpPr>
        <p:spPr>
          <a:xfrm>
            <a:off x="781516" y="315593"/>
            <a:ext cx="247163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智能体应用权限设置</a:t>
            </a:r>
            <a:endParaRPr dirty="0"/>
          </a:p>
        </p:txBody>
      </p:sp>
      <p:sp>
        <p:nvSpPr>
          <p:cNvPr id="64" name="矩形 6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菱形 2"/>
          <p:cNvSpPr/>
          <p:nvPr/>
        </p:nvSpPr>
        <p:spPr>
          <a:xfrm>
            <a:off x="11598285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@稿定PPT实验室 出品-13-1"/>
          <p:cNvSpPr txBox="1"/>
          <p:nvPr/>
        </p:nvSpPr>
        <p:spPr>
          <a:xfrm>
            <a:off x="868510" y="1474084"/>
            <a:ext cx="3661457" cy="51824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R="0" lvl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应用支持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Arial" panose="020B0604020202020204" pitchFamily="34" charset="0"/>
              </a:rPr>
              <a:t>自定义员工的访问权限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 descr="徽标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34129" y="2205736"/>
            <a:ext cx="2114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授权给部门或用户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共享给他人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22" y="3041329"/>
            <a:ext cx="6702269" cy="3551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074" y="1120456"/>
            <a:ext cx="4378419" cy="16795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866" y="2749051"/>
            <a:ext cx="4378419" cy="1643701"/>
          </a:xfrm>
          <a:prstGeom prst="rect">
            <a:avLst/>
          </a:prstGeom>
        </p:spPr>
      </p:pic>
      <p:sp>
        <p:nvSpPr>
          <p:cNvPr id="10" name="@稿定PPT实验室 出品-13-1"/>
          <p:cNvSpPr txBox="1"/>
          <p:nvPr/>
        </p:nvSpPr>
        <p:spPr>
          <a:xfrm>
            <a:off x="7042638" y="4528834"/>
            <a:ext cx="4990840" cy="94486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en-US" altLang="zh-CN" b="0" i="0" dirty="0">
                <a:solidFill>
                  <a:srgbClr val="191B1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每个应用支持对外开放的专属地址，快速跟企业内部第三方应用做集成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537824" y="5609777"/>
            <a:ext cx="2815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Ø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带</a:t>
            </a:r>
            <a:r>
              <a:rPr lang="en-US" altLang="zh-CN" dirty="0"/>
              <a:t>UI</a:t>
            </a:r>
            <a:r>
              <a:rPr lang="zh-CN" altLang="en-US" dirty="0"/>
              <a:t>界面的</a:t>
            </a:r>
            <a:r>
              <a:rPr lang="en-US" altLang="zh-CN" dirty="0"/>
              <a:t>URL</a:t>
            </a:r>
            <a:r>
              <a:rPr lang="zh-CN" altLang="en-US" dirty="0"/>
              <a:t>地址</a:t>
            </a:r>
            <a:endParaRPr lang="en-US" altLang="zh-CN" dirty="0"/>
          </a:p>
          <a:p>
            <a:r>
              <a:rPr lang="en-US" altLang="zh-CN" dirty="0"/>
              <a:t>API</a:t>
            </a:r>
            <a:r>
              <a:rPr lang="zh-CN" altLang="en-US" dirty="0"/>
              <a:t>接口形式的</a:t>
            </a:r>
            <a:r>
              <a:rPr lang="en-US" altLang="zh-CN" dirty="0"/>
              <a:t>URL</a:t>
            </a:r>
            <a:r>
              <a:rPr lang="zh-CN" altLang="en-US" dirty="0"/>
              <a:t>地址</a:t>
            </a:r>
            <a:endParaRPr lang="en-US" altLang="zh-CN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解决办法"/>
          <p:cNvSpPr txBox="1"/>
          <p:nvPr/>
        </p:nvSpPr>
        <p:spPr>
          <a:xfrm>
            <a:off x="781516" y="315593"/>
            <a:ext cx="219028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AI</a:t>
            </a:r>
            <a:r>
              <a:rPr lang="zh-CN" altLang="en-US" dirty="0"/>
              <a:t>聊天</a:t>
            </a:r>
            <a:endParaRPr dirty="0"/>
          </a:p>
        </p:txBody>
      </p:sp>
      <p:sp>
        <p:nvSpPr>
          <p:cNvPr id="64" name="矩形 6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@稿定PPT实验室 出品-13-1"/>
          <p:cNvSpPr txBox="1"/>
          <p:nvPr/>
        </p:nvSpPr>
        <p:spPr>
          <a:xfrm>
            <a:off x="242255" y="2366177"/>
            <a:ext cx="5137638" cy="5248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Arial" panose="020B0604020202020204" pitchFamily="34" charset="0"/>
              </a:rPr>
              <a:t>与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Arial" panose="020B0604020202020204" pitchFamily="34" charset="0"/>
              </a:rPr>
              <a:t>AI</a:t>
            </a: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Arial" panose="020B0604020202020204" pitchFamily="34" charset="0"/>
              </a:rPr>
              <a:t>一对一对话，获取你需要的信息。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OPPOSans B" panose="00020600040101010101" pitchFamily="18" charset="-122"/>
              <a:cs typeface="OPPOSans B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3228" y="3113522"/>
            <a:ext cx="39356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Ø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陪练助手、智能问答、图片解读</a:t>
            </a:r>
            <a:endParaRPr lang="en-US" altLang="zh-CN" dirty="0"/>
          </a:p>
          <a:p>
            <a:r>
              <a:rPr lang="zh-CN" altLang="en-US" dirty="0"/>
              <a:t>不知道怎么提问，试试提示词示例</a:t>
            </a:r>
            <a:endParaRPr lang="en-US" altLang="zh-CN" dirty="0"/>
          </a:p>
          <a:p>
            <a:r>
              <a:rPr lang="zh-CN" altLang="en-US" dirty="0"/>
              <a:t>支持文本输入和图片输入</a:t>
            </a:r>
            <a:endParaRPr lang="en-US" altLang="zh-CN" dirty="0"/>
          </a:p>
          <a:p>
            <a:r>
              <a:rPr lang="zh-CN" altLang="en-US" dirty="0"/>
              <a:t>支持分享对话内容给其他人</a:t>
            </a:r>
            <a:endParaRPr lang="en-US" altLang="zh-CN" dirty="0"/>
          </a:p>
          <a:p>
            <a:r>
              <a:rPr lang="zh-CN" altLang="en-US" dirty="0"/>
              <a:t>可保留历史对话记录</a:t>
            </a:r>
            <a:endParaRPr lang="en-US" altLang="zh-CN" dirty="0"/>
          </a:p>
          <a:p>
            <a:r>
              <a:rPr lang="zh-CN" altLang="en-US" dirty="0"/>
              <a:t>模型选择、参数设置</a:t>
            </a:r>
            <a:endParaRPr lang="en-US" altLang="zh-CN" dirty="0"/>
          </a:p>
        </p:txBody>
      </p:sp>
      <p:sp>
        <p:nvSpPr>
          <p:cNvPr id="3" name="菱形 2"/>
          <p:cNvSpPr/>
          <p:nvPr/>
        </p:nvSpPr>
        <p:spPr>
          <a:xfrm>
            <a:off x="11580701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徽标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947" y="1628500"/>
            <a:ext cx="7113537" cy="4188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解决办法"/>
          <p:cNvSpPr txBox="1"/>
          <p:nvPr/>
        </p:nvSpPr>
        <p:spPr>
          <a:xfrm>
            <a:off x="781515" y="315593"/>
            <a:ext cx="2383715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AI</a:t>
            </a:r>
            <a:r>
              <a:rPr lang="zh-CN" altLang="en-US" dirty="0"/>
              <a:t>写作</a:t>
            </a:r>
            <a:endParaRPr dirty="0"/>
          </a:p>
        </p:txBody>
      </p:sp>
      <p:sp>
        <p:nvSpPr>
          <p:cNvPr id="64" name="矩形 6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@稿定PPT实验室 出品-13-1"/>
          <p:cNvSpPr txBox="1"/>
          <p:nvPr/>
        </p:nvSpPr>
        <p:spPr>
          <a:xfrm>
            <a:off x="6770078" y="1699850"/>
            <a:ext cx="3734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       使用提示词编排引入参数变量，构建基于内容生成的应用，快速生成文本内容。</a:t>
            </a: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11598285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徽标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896802" y="3226777"/>
            <a:ext cx="12939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Ø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zh-CN" altLang="en-US" dirty="0"/>
              <a:t>工作计划</a:t>
            </a:r>
            <a:endParaRPr lang="en-US" altLang="zh-CN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dirty="0"/>
              <a:t>会议纪要</a:t>
            </a:r>
            <a:endParaRPr lang="en-US" altLang="zh-CN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dirty="0"/>
              <a:t>总结报告</a:t>
            </a:r>
            <a:endParaRPr lang="en-US" altLang="zh-CN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dirty="0"/>
              <a:t>营销文案</a:t>
            </a:r>
            <a:endParaRPr lang="en-US" altLang="zh-CN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dirty="0"/>
              <a:t>图文海报</a:t>
            </a:r>
            <a:endParaRPr lang="en-US" altLang="zh-CN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46" y="885576"/>
            <a:ext cx="5672061" cy="4635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3780998" y="3627264"/>
            <a:ext cx="3522382" cy="3061771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7" name="文本框 11"/>
          <p:cNvSpPr txBox="1"/>
          <p:nvPr/>
        </p:nvSpPr>
        <p:spPr>
          <a:xfrm>
            <a:off x="3780998" y="3704055"/>
            <a:ext cx="35223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/>
              <a:t>        海洋世界是一个神奇而美丽的地方，拥有丰富多样的景观和生物。在这个广阔的蓝色世界中，人们可以领略到大自然的壮丽和神奇。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57" y="4258053"/>
            <a:ext cx="2300464" cy="23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解决办法"/>
          <p:cNvSpPr txBox="1"/>
          <p:nvPr/>
        </p:nvSpPr>
        <p:spPr>
          <a:xfrm>
            <a:off x="781516" y="315593"/>
            <a:ext cx="166274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AI</a:t>
            </a:r>
            <a:r>
              <a:rPr lang="zh-CN" altLang="en-US" dirty="0"/>
              <a:t>绘图</a:t>
            </a:r>
            <a:endParaRPr dirty="0"/>
          </a:p>
        </p:txBody>
      </p:sp>
      <p:sp>
        <p:nvSpPr>
          <p:cNvPr id="64" name="矩形 6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菱形 2"/>
          <p:cNvSpPr/>
          <p:nvPr/>
        </p:nvSpPr>
        <p:spPr>
          <a:xfrm>
            <a:off x="11598285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徽标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sp>
        <p:nvSpPr>
          <p:cNvPr id="5" name="@稿定PPT实验室 出品-13-1"/>
          <p:cNvSpPr txBox="1"/>
          <p:nvPr/>
        </p:nvSpPr>
        <p:spPr>
          <a:xfrm>
            <a:off x="7288339" y="1292090"/>
            <a:ext cx="4061602" cy="162055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defRPr/>
            </a:pP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Arial" panose="020B0604020202020204" pitchFamily="34" charset="0"/>
              </a:rPr>
              <a:t>      </a:t>
            </a: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B" panose="00020600040101010101" pitchFamily="18" charset="-122"/>
              <a:sym typeface="Arial" panose="020B0604020202020204" pitchFamily="34" charset="0"/>
            </a:endParaRPr>
          </a:p>
          <a:p>
            <a:pPr marL="285750" marR="0" lvl="0" indent="-28575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生成区：借助魔法咒语、魔法骰子优化提示词，提供卓越的文生图、图生图功能，极大地提高企业的工作效率。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R="0" lvl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defRPr/>
            </a:pP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marR="0" lvl="0" indent="-28575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历史记录：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Arial" panose="020B0604020202020204" pitchFamily="34" charset="0"/>
              </a:rPr>
              <a:t>查看生成的历史图片，支持发布到灵感库供大众借鉴。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图片 5" descr="许多照片放在一起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8" y="1018163"/>
            <a:ext cx="6138262" cy="3842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电脑萤幕的截图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003" y="3248025"/>
            <a:ext cx="5470465" cy="3436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778823" y="5008106"/>
            <a:ext cx="47075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Wingdings 2" panose="05020102010507070707" pitchFamily="18" charset="2"/>
              </a:rPr>
              <a:t></a:t>
            </a: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Arial" panose="020B0604020202020204" pitchFamily="34" charset="0"/>
              </a:rPr>
              <a:t>灵感库：</a:t>
            </a:r>
            <a:endParaRPr kumimoji="0" lang="en-US" altLang="zh-CN" sz="1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B" panose="00020600040101010101" pitchFamily="18" charset="-122"/>
              <a:sym typeface="Arial" panose="020B0604020202020204" pitchFamily="34" charset="0"/>
            </a:endParaRPr>
          </a:p>
          <a:p>
            <a:pPr marR="0" lvl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defRPr/>
            </a:pPr>
            <a:endParaRPr kumimoji="0" lang="en-US" altLang="zh-CN" sz="1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B" panose="00020600040101010101" pitchFamily="18" charset="-122"/>
              <a:sym typeface="Arial" panose="020B0604020202020204" pitchFamily="34" charset="0"/>
            </a:endParaRPr>
          </a:p>
          <a:p>
            <a:pPr marR="0" lvl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defRPr/>
            </a:pP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Arial" panose="020B0604020202020204" pitchFamily="34" charset="0"/>
              </a:rPr>
              <a:t>AI</a:t>
            </a: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Arial" panose="020B0604020202020204" pitchFamily="34" charset="0"/>
              </a:rPr>
              <a:t>绘图通过灵感库带来无限创意，让用户能够下载图片，也可轻松创造出同款图片。</a:t>
            </a:r>
            <a:endParaRPr kumimoji="0" lang="en-US" altLang="zh-CN" sz="1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B" panose="00020600040101010101" pitchFamily="18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01"/>
          <p:cNvPicPr>
            <a:picLocks noChangeAspect="1"/>
          </p:cNvPicPr>
          <p:nvPr/>
        </p:nvPicPr>
        <p:blipFill>
          <a:blip r:embed="rId2">
            <a:alphaModFix amt="10000"/>
          </a:blip>
          <a:srcRect/>
          <a:stretch>
            <a:fillRect/>
          </a:stretch>
        </p:blipFill>
        <p:spPr>
          <a:xfrm>
            <a:off x="0" y="2324718"/>
            <a:ext cx="12204700" cy="2228850"/>
          </a:xfrm>
          <a:prstGeom prst="rect">
            <a:avLst/>
          </a:prstGeom>
        </p:spPr>
      </p:pic>
      <p:sp>
        <p:nvSpPr>
          <p:cNvPr id="9" name="TextBox 47"/>
          <p:cNvSpPr txBox="1">
            <a:spLocks noChangeArrowheads="1"/>
          </p:cNvSpPr>
          <p:nvPr/>
        </p:nvSpPr>
        <p:spPr bwMode="auto">
          <a:xfrm>
            <a:off x="4371069" y="3167390"/>
            <a:ext cx="3449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 01    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产品背景</a:t>
            </a:r>
          </a:p>
        </p:txBody>
      </p:sp>
      <p:sp>
        <p:nvSpPr>
          <p:cNvPr id="2" name="菱形 1"/>
          <p:cNvSpPr/>
          <p:nvPr/>
        </p:nvSpPr>
        <p:spPr>
          <a:xfrm>
            <a:off x="11580701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徽标&#10;&#10;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16" y="850266"/>
            <a:ext cx="6309703" cy="4256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" name="解决办法"/>
          <p:cNvSpPr txBox="1"/>
          <p:nvPr/>
        </p:nvSpPr>
        <p:spPr>
          <a:xfrm>
            <a:off x="781516" y="315593"/>
            <a:ext cx="2612315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AI</a:t>
            </a:r>
            <a:r>
              <a:rPr lang="zh-CN" altLang="en-US" dirty="0"/>
              <a:t>私域知识库问答</a:t>
            </a:r>
            <a:endParaRPr dirty="0"/>
          </a:p>
        </p:txBody>
      </p:sp>
      <p:sp>
        <p:nvSpPr>
          <p:cNvPr id="64" name="矩形 6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菱形 2"/>
          <p:cNvSpPr/>
          <p:nvPr/>
        </p:nvSpPr>
        <p:spPr>
          <a:xfrm>
            <a:off x="11598285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徽标&#10;&#10;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sp>
        <p:nvSpPr>
          <p:cNvPr id="6" name="@稿定PPT实验室 出品-13-1"/>
          <p:cNvSpPr txBox="1"/>
          <p:nvPr/>
        </p:nvSpPr>
        <p:spPr>
          <a:xfrm>
            <a:off x="7435621" y="1943830"/>
            <a:ext cx="4061602" cy="205895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defRPr/>
            </a:pP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Arial" panose="020B0604020202020204" pitchFamily="34" charset="0"/>
              </a:rPr>
              <a:t>知识库：支持创建不同类别的知识库，便于文件分类管理。</a:t>
            </a: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B" panose="00020600040101010101" pitchFamily="18" charset="-122"/>
              <a:sym typeface="Arial" panose="020B0604020202020204" pitchFamily="34" charset="0"/>
            </a:endParaRPr>
          </a:p>
          <a:p>
            <a:pPr marR="0" lvl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defRPr/>
            </a:pP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Arial" panose="020B0604020202020204" pitchFamily="34" charset="0"/>
              </a:rPr>
              <a:t>      </a:t>
            </a: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B" panose="00020600040101010101" pitchFamily="18" charset="-122"/>
              <a:sym typeface="Arial" panose="020B0604020202020204" pitchFamily="34" charset="0"/>
            </a:endParaRPr>
          </a:p>
          <a:p>
            <a:pPr marL="285750" marR="0" lvl="0" indent="-28575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知识问答：摒弃传统复杂的检索设置，也无需耗费人力整理问答对，轻松借助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AI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精准输出多模态的答案。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marR="0" lvl="0" indent="-28575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marR="0" lvl="0" indent="-28575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结合必应搜索：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Arial" panose="020B0604020202020204" pitchFamily="34" charset="0"/>
              </a:rPr>
              <a:t>引入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Arial" panose="020B0604020202020204" pitchFamily="34" charset="0"/>
              </a:rPr>
              <a:t>Bing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  <a:sym typeface="Arial" panose="020B0604020202020204" pitchFamily="34" charset="0"/>
              </a:rPr>
              <a:t>实时联网搜索信息，在理解搜索内容语义后生成回复。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325" y="4676955"/>
            <a:ext cx="9362159" cy="2072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本框 6"/>
          <p:cNvSpPr txBox="1"/>
          <p:nvPr/>
        </p:nvSpPr>
        <p:spPr>
          <a:xfrm>
            <a:off x="7435621" y="834255"/>
            <a:ext cx="4061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  智能检索知识库文件，快速精准的提供企业内部的规章流程、常见问题、产品知识等内容信息。</a:t>
            </a:r>
            <a:endParaRPr lang="zh-CN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解决办法"/>
          <p:cNvSpPr txBox="1"/>
          <p:nvPr/>
        </p:nvSpPr>
        <p:spPr>
          <a:xfrm>
            <a:off x="781516" y="315593"/>
            <a:ext cx="294642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AI</a:t>
            </a:r>
            <a:r>
              <a:rPr lang="zh-CN" altLang="en-US" dirty="0"/>
              <a:t>工作流</a:t>
            </a:r>
            <a:endParaRPr dirty="0"/>
          </a:p>
        </p:txBody>
      </p:sp>
      <p:sp>
        <p:nvSpPr>
          <p:cNvPr id="64" name="矩形 6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@稿定PPT实验室 出品-13-1"/>
          <p:cNvSpPr txBox="1"/>
          <p:nvPr/>
        </p:nvSpPr>
        <p:spPr>
          <a:xfrm>
            <a:off x="8181974" y="1709722"/>
            <a:ext cx="3780509" cy="21394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</a:defRPr>
            </a:lvl1pPr>
          </a:lstStyle>
          <a:p>
            <a:r>
              <a:rPr lang="zh-CN" altLang="en-US" dirty="0"/>
              <a:t>      用户无需编程知识，通过可视化拖拉拽的方式编排组合，零代码搭出人人都能看懂的业务流程，让智能体按照业务规划的方式进行工作。</a:t>
            </a: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11598285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徽标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661230" y="3605914"/>
            <a:ext cx="14991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知识库搜索</a:t>
            </a:r>
            <a:endParaRPr lang="en-US" altLang="zh-CN" dirty="0"/>
          </a:p>
          <a:p>
            <a:r>
              <a:rPr lang="en-US" altLang="zh-CN" dirty="0"/>
              <a:t>AI</a:t>
            </a:r>
            <a:r>
              <a:rPr lang="zh-CN" altLang="en-US" dirty="0"/>
              <a:t>对话</a:t>
            </a:r>
            <a:endParaRPr lang="en-US" altLang="zh-CN" dirty="0"/>
          </a:p>
          <a:p>
            <a:r>
              <a:rPr lang="zh-CN" altLang="en-US" dirty="0"/>
              <a:t>创意图片</a:t>
            </a:r>
            <a:endParaRPr lang="en-US" altLang="zh-CN" dirty="0"/>
          </a:p>
          <a:p>
            <a:r>
              <a:rPr lang="zh-CN" altLang="en-US" dirty="0"/>
              <a:t>判断器</a:t>
            </a:r>
            <a:endParaRPr lang="en-US" altLang="zh-CN" dirty="0"/>
          </a:p>
          <a:p>
            <a:r>
              <a:rPr lang="zh-CN" altLang="en-US" dirty="0"/>
              <a:t>指定回复</a:t>
            </a:r>
            <a:endParaRPr lang="en-US" altLang="zh-CN" dirty="0"/>
          </a:p>
          <a:p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17" y="1064597"/>
            <a:ext cx="7915873" cy="4983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解决办法"/>
          <p:cNvSpPr txBox="1"/>
          <p:nvPr/>
        </p:nvSpPr>
        <p:spPr>
          <a:xfrm>
            <a:off x="781516" y="315593"/>
            <a:ext cx="166274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虚拟数字人</a:t>
            </a:r>
            <a:endParaRPr dirty="0"/>
          </a:p>
        </p:txBody>
      </p:sp>
      <p:sp>
        <p:nvSpPr>
          <p:cNvPr id="64" name="矩形 6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徽标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sp>
        <p:nvSpPr>
          <p:cNvPr id="5" name="@稿定PPT实验室 出品-13-1"/>
          <p:cNvSpPr txBox="1"/>
          <p:nvPr/>
        </p:nvSpPr>
        <p:spPr>
          <a:xfrm>
            <a:off x="6463133" y="1104258"/>
            <a:ext cx="5379720" cy="199400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       轻轻一点，即可生成高清且生动的演讲和培训视频，改变传统的讲授方式，大大节省讲师和企业宣传员的时间成本，使他们可以专注于内容创作和个性化教学策略。</a:t>
            </a: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7" name="菱形 6"/>
          <p:cNvSpPr/>
          <p:nvPr/>
        </p:nvSpPr>
        <p:spPr>
          <a:xfrm>
            <a:off x="11640373" y="6540926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sp>
        <p:nvSpPr>
          <p:cNvPr id="8" name="@稿定PPT实验室 出品-13-1"/>
          <p:cNvSpPr txBox="1"/>
          <p:nvPr/>
        </p:nvSpPr>
        <p:spPr>
          <a:xfrm>
            <a:off x="738328" y="5377328"/>
            <a:ext cx="4703884" cy="12778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Wingdings" panose="05000000000000000000" pitchFamily="2" charset="2"/>
              <a:buChar char="Ø"/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种独特的数字形象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marR="0" lvl="0" indent="-28575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Wingdings" panose="05000000000000000000" pitchFamily="2" charset="2"/>
              <a:buChar char="Ø"/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多国语言声音支持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defTabSz="913765">
              <a:buSzPct val="85000"/>
              <a:buFont typeface="Wingdings" panose="05000000000000000000" pitchFamily="2" charset="2"/>
              <a:buChar char="Ø"/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多样化的演讲风格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023" y="3152853"/>
            <a:ext cx="5841941" cy="356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15" y="928379"/>
            <a:ext cx="5712298" cy="4448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01"/>
          <p:cNvPicPr>
            <a:picLocks noChangeAspect="1"/>
          </p:cNvPicPr>
          <p:nvPr/>
        </p:nvPicPr>
        <p:blipFill>
          <a:blip r:embed="rId2">
            <a:alphaModFix amt="10000"/>
          </a:blip>
          <a:srcRect/>
          <a:stretch>
            <a:fillRect/>
          </a:stretch>
        </p:blipFill>
        <p:spPr>
          <a:xfrm>
            <a:off x="0" y="2324718"/>
            <a:ext cx="12204700" cy="2228850"/>
          </a:xfrm>
          <a:prstGeom prst="rect">
            <a:avLst/>
          </a:prstGeom>
        </p:spPr>
      </p:pic>
      <p:sp>
        <p:nvSpPr>
          <p:cNvPr id="9" name="TextBox 47"/>
          <p:cNvSpPr txBox="1">
            <a:spLocks noChangeArrowheads="1"/>
          </p:cNvSpPr>
          <p:nvPr/>
        </p:nvSpPr>
        <p:spPr bwMode="auto">
          <a:xfrm>
            <a:off x="4680092" y="2982724"/>
            <a:ext cx="2844516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zh-CN" altLang="en-US" sz="2800" b="1" spc="106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zh-CN" altLang="en-US" sz="2400" b="1" dirty="0">
                <a:solidFill>
                  <a:srgbClr val="FF0000"/>
                </a:solidFill>
              </a:rPr>
              <a:t>管理功能介绍</a:t>
            </a:r>
          </a:p>
        </p:txBody>
      </p:sp>
      <p:sp>
        <p:nvSpPr>
          <p:cNvPr id="2" name="菱形 1"/>
          <p:cNvSpPr/>
          <p:nvPr/>
        </p:nvSpPr>
        <p:spPr>
          <a:xfrm>
            <a:off x="11580701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菱形 3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 descr="徽标&#10;&#10;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解决办法"/>
          <p:cNvSpPr txBox="1"/>
          <p:nvPr/>
        </p:nvSpPr>
        <p:spPr>
          <a:xfrm>
            <a:off x="781515" y="315593"/>
            <a:ext cx="454526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企业用户、团队及权限管控</a:t>
            </a:r>
          </a:p>
          <a:p>
            <a:endParaRPr dirty="0"/>
          </a:p>
        </p:txBody>
      </p:sp>
      <p:sp>
        <p:nvSpPr>
          <p:cNvPr id="64" name="矩形 6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菱形 2"/>
          <p:cNvSpPr/>
          <p:nvPr/>
        </p:nvSpPr>
        <p:spPr>
          <a:xfrm>
            <a:off x="11580701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徽标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sp>
        <p:nvSpPr>
          <p:cNvPr id="5" name="文本框 1"/>
          <p:cNvSpPr txBox="1"/>
          <p:nvPr/>
        </p:nvSpPr>
        <p:spPr>
          <a:xfrm>
            <a:off x="915598" y="4671907"/>
            <a:ext cx="4267200" cy="843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8" tIns="45718" rIns="45718" bIns="45718" numCol="1" spcCol="381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defTabSz="913765">
              <a:lnSpc>
                <a:spcPct val="150000"/>
              </a:lnSpc>
              <a:spcBef>
                <a:spcPts val="105"/>
              </a:spcBef>
              <a:buSzPct val="25000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建立部门团队和用户管理体系，限制团队及用户图片数，保障企业资产和系统安全。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98" y="1204260"/>
            <a:ext cx="4411178" cy="3361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 descr="图形用户界面, 应用程序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18369"/>
          <a:stretch>
            <a:fillRect/>
          </a:stretch>
        </p:blipFill>
        <p:spPr>
          <a:xfrm>
            <a:off x="6408566" y="1204260"/>
            <a:ext cx="4867836" cy="3333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文本框 6"/>
          <p:cNvSpPr txBox="1"/>
          <p:nvPr/>
        </p:nvSpPr>
        <p:spPr>
          <a:xfrm>
            <a:off x="6604272" y="4565472"/>
            <a:ext cx="4267200" cy="12131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8" tIns="45718" rIns="45718" bIns="45718" numCol="1" spcCol="38100" rtlCol="0" anchor="t">
            <a:spAutoFit/>
          </a:bodyPr>
          <a:lstStyle>
            <a:defPPr>
              <a:defRPr lang="zh-CN"/>
            </a:defPPr>
            <a:lvl1pPr indent="457200" defTabSz="913765">
              <a:lnSpc>
                <a:spcPct val="150000"/>
              </a:lnSpc>
              <a:spcBef>
                <a:spcPts val="105"/>
              </a:spcBef>
              <a:buSzPct val="25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ym typeface="+mn-lt"/>
              </a:rPr>
              <a:t>灵活的角色权限管理，可设置企业管理员、报表管理员、审计管理员、费用管理员、普通用户等，合理管控用户操作权限。</a:t>
            </a:r>
            <a:endParaRPr lang="zh-CN" altLang="en-US" dirty="0">
              <a:sym typeface="Helvetic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解决办法"/>
          <p:cNvSpPr txBox="1"/>
          <p:nvPr/>
        </p:nvSpPr>
        <p:spPr>
          <a:xfrm>
            <a:off x="781516" y="315593"/>
            <a:ext cx="1425353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配置管理</a:t>
            </a:r>
            <a:endParaRPr dirty="0"/>
          </a:p>
        </p:txBody>
      </p:sp>
      <p:sp>
        <p:nvSpPr>
          <p:cNvPr id="64" name="矩形 6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8" name="矩形: 圆角 67"/>
          <p:cNvSpPr/>
          <p:nvPr/>
        </p:nvSpPr>
        <p:spPr>
          <a:xfrm>
            <a:off x="5236391" y="2033805"/>
            <a:ext cx="90122" cy="682948"/>
          </a:xfrm>
          <a:prstGeom prst="roundRect">
            <a:avLst>
              <a:gd name="adj" fmla="val 50000"/>
            </a:avLst>
          </a:prstGeom>
          <a:solidFill>
            <a:srgbClr val="376092"/>
          </a:solidFill>
          <a:ln w="57150">
            <a:noFill/>
          </a:ln>
          <a:effectLst>
            <a:outerShdw blurRad="254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9" name="矩形: 圆角 68"/>
          <p:cNvSpPr/>
          <p:nvPr/>
        </p:nvSpPr>
        <p:spPr>
          <a:xfrm>
            <a:off x="5236391" y="2972665"/>
            <a:ext cx="90122" cy="682948"/>
          </a:xfrm>
          <a:prstGeom prst="roundRect">
            <a:avLst>
              <a:gd name="adj" fmla="val 50000"/>
            </a:avLst>
          </a:prstGeom>
          <a:solidFill>
            <a:srgbClr val="376092"/>
          </a:solidFill>
          <a:ln w="57150">
            <a:noFill/>
          </a:ln>
          <a:effectLst>
            <a:outerShdw blurRad="254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0" name="矩形: 圆角 69"/>
          <p:cNvSpPr/>
          <p:nvPr/>
        </p:nvSpPr>
        <p:spPr>
          <a:xfrm>
            <a:off x="5236391" y="3911526"/>
            <a:ext cx="90122" cy="682948"/>
          </a:xfrm>
          <a:prstGeom prst="roundRect">
            <a:avLst>
              <a:gd name="adj" fmla="val 50000"/>
            </a:avLst>
          </a:prstGeom>
          <a:solidFill>
            <a:srgbClr val="376092"/>
          </a:solidFill>
          <a:ln w="57150">
            <a:noFill/>
          </a:ln>
          <a:effectLst>
            <a:outerShdw blurRad="254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2446391" y="1969225"/>
            <a:ext cx="2095500" cy="2664478"/>
            <a:chOff x="3060478" y="2286376"/>
            <a:chExt cx="1756254" cy="2233118"/>
          </a:xfrm>
          <a:solidFill>
            <a:srgbClr val="376092"/>
          </a:solidFill>
          <a:effectLst>
            <a:outerShdw blurRad="2540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2" name="ExtraShape"/>
            <p:cNvSpPr/>
            <p:nvPr/>
          </p:nvSpPr>
          <p:spPr>
            <a:xfrm flipH="1">
              <a:off x="3695215" y="4036227"/>
              <a:ext cx="760395" cy="4832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3692" y="43693"/>
                  </a:moveTo>
                  <a:lnTo>
                    <a:pt x="22701" y="43787"/>
                  </a:lnTo>
                  <a:lnTo>
                    <a:pt x="21774" y="44038"/>
                  </a:lnTo>
                  <a:lnTo>
                    <a:pt x="20930" y="44509"/>
                  </a:lnTo>
                  <a:lnTo>
                    <a:pt x="20129" y="45043"/>
                  </a:lnTo>
                  <a:lnTo>
                    <a:pt x="19371" y="45796"/>
                  </a:lnTo>
                  <a:lnTo>
                    <a:pt x="18717" y="46643"/>
                  </a:lnTo>
                  <a:lnTo>
                    <a:pt x="18106" y="47617"/>
                  </a:lnTo>
                  <a:lnTo>
                    <a:pt x="17537" y="48684"/>
                  </a:lnTo>
                  <a:lnTo>
                    <a:pt x="17052" y="49877"/>
                  </a:lnTo>
                  <a:lnTo>
                    <a:pt x="16673" y="51132"/>
                  </a:lnTo>
                  <a:lnTo>
                    <a:pt x="16314" y="52450"/>
                  </a:lnTo>
                  <a:lnTo>
                    <a:pt x="15998" y="53832"/>
                  </a:lnTo>
                  <a:lnTo>
                    <a:pt x="15787" y="55244"/>
                  </a:lnTo>
                  <a:lnTo>
                    <a:pt x="15619" y="56688"/>
                  </a:lnTo>
                  <a:lnTo>
                    <a:pt x="15534" y="58195"/>
                  </a:lnTo>
                  <a:lnTo>
                    <a:pt x="15492" y="59670"/>
                  </a:lnTo>
                  <a:lnTo>
                    <a:pt x="15534" y="61177"/>
                  </a:lnTo>
                  <a:lnTo>
                    <a:pt x="15619" y="62652"/>
                  </a:lnTo>
                  <a:lnTo>
                    <a:pt x="15787" y="64127"/>
                  </a:lnTo>
                  <a:lnTo>
                    <a:pt x="15998" y="65540"/>
                  </a:lnTo>
                  <a:lnTo>
                    <a:pt x="16314" y="66921"/>
                  </a:lnTo>
                  <a:lnTo>
                    <a:pt x="16673" y="68239"/>
                  </a:lnTo>
                  <a:lnTo>
                    <a:pt x="17052" y="69495"/>
                  </a:lnTo>
                  <a:lnTo>
                    <a:pt x="17537" y="70656"/>
                  </a:lnTo>
                  <a:lnTo>
                    <a:pt x="18106" y="71723"/>
                  </a:lnTo>
                  <a:lnTo>
                    <a:pt x="18717" y="72696"/>
                  </a:lnTo>
                  <a:lnTo>
                    <a:pt x="19371" y="73544"/>
                  </a:lnTo>
                  <a:lnTo>
                    <a:pt x="20129" y="74266"/>
                  </a:lnTo>
                  <a:lnTo>
                    <a:pt x="20930" y="74862"/>
                  </a:lnTo>
                  <a:lnTo>
                    <a:pt x="21774" y="75302"/>
                  </a:lnTo>
                  <a:lnTo>
                    <a:pt x="22701" y="75553"/>
                  </a:lnTo>
                  <a:lnTo>
                    <a:pt x="23692" y="75647"/>
                  </a:lnTo>
                  <a:lnTo>
                    <a:pt x="96265" y="75647"/>
                  </a:lnTo>
                  <a:lnTo>
                    <a:pt x="97256" y="75553"/>
                  </a:lnTo>
                  <a:lnTo>
                    <a:pt x="98183" y="75302"/>
                  </a:lnTo>
                  <a:lnTo>
                    <a:pt x="99047" y="74862"/>
                  </a:lnTo>
                  <a:lnTo>
                    <a:pt x="99848" y="74266"/>
                  </a:lnTo>
                  <a:lnTo>
                    <a:pt x="100586" y="73544"/>
                  </a:lnTo>
                  <a:lnTo>
                    <a:pt x="101261" y="72696"/>
                  </a:lnTo>
                  <a:lnTo>
                    <a:pt x="101893" y="71723"/>
                  </a:lnTo>
                  <a:lnTo>
                    <a:pt x="102420" y="70656"/>
                  </a:lnTo>
                  <a:lnTo>
                    <a:pt x="102905" y="69495"/>
                  </a:lnTo>
                  <a:lnTo>
                    <a:pt x="103326" y="68239"/>
                  </a:lnTo>
                  <a:lnTo>
                    <a:pt x="103664" y="66921"/>
                  </a:lnTo>
                  <a:lnTo>
                    <a:pt x="103959" y="65540"/>
                  </a:lnTo>
                  <a:lnTo>
                    <a:pt x="104191" y="64127"/>
                  </a:lnTo>
                  <a:lnTo>
                    <a:pt x="104359" y="62652"/>
                  </a:lnTo>
                  <a:lnTo>
                    <a:pt x="104444" y="61177"/>
                  </a:lnTo>
                  <a:lnTo>
                    <a:pt x="104465" y="59670"/>
                  </a:lnTo>
                  <a:lnTo>
                    <a:pt x="104444" y="58195"/>
                  </a:lnTo>
                  <a:lnTo>
                    <a:pt x="104359" y="56688"/>
                  </a:lnTo>
                  <a:lnTo>
                    <a:pt x="104191" y="55244"/>
                  </a:lnTo>
                  <a:lnTo>
                    <a:pt x="103959" y="53832"/>
                  </a:lnTo>
                  <a:lnTo>
                    <a:pt x="103664" y="52450"/>
                  </a:lnTo>
                  <a:lnTo>
                    <a:pt x="103326" y="51132"/>
                  </a:lnTo>
                  <a:lnTo>
                    <a:pt x="102905" y="49877"/>
                  </a:lnTo>
                  <a:lnTo>
                    <a:pt x="102420" y="48684"/>
                  </a:lnTo>
                  <a:lnTo>
                    <a:pt x="101872" y="47617"/>
                  </a:lnTo>
                  <a:lnTo>
                    <a:pt x="101261" y="46643"/>
                  </a:lnTo>
                  <a:lnTo>
                    <a:pt x="100586" y="45796"/>
                  </a:lnTo>
                  <a:lnTo>
                    <a:pt x="99848" y="45043"/>
                  </a:lnTo>
                  <a:lnTo>
                    <a:pt x="99047" y="44509"/>
                  </a:lnTo>
                  <a:lnTo>
                    <a:pt x="98183" y="44038"/>
                  </a:lnTo>
                  <a:lnTo>
                    <a:pt x="97256" y="43787"/>
                  </a:lnTo>
                  <a:lnTo>
                    <a:pt x="96265" y="43693"/>
                  </a:lnTo>
                  <a:lnTo>
                    <a:pt x="23692" y="43693"/>
                  </a:lnTo>
                  <a:close/>
                  <a:moveTo>
                    <a:pt x="10223" y="0"/>
                  </a:moveTo>
                  <a:lnTo>
                    <a:pt x="8979" y="94"/>
                  </a:lnTo>
                  <a:lnTo>
                    <a:pt x="7841" y="376"/>
                  </a:lnTo>
                  <a:lnTo>
                    <a:pt x="6766" y="816"/>
                  </a:lnTo>
                  <a:lnTo>
                    <a:pt x="5754" y="1381"/>
                  </a:lnTo>
                  <a:lnTo>
                    <a:pt x="4826" y="2103"/>
                  </a:lnTo>
                  <a:lnTo>
                    <a:pt x="3983" y="2950"/>
                  </a:lnTo>
                  <a:lnTo>
                    <a:pt x="3225" y="3923"/>
                  </a:lnTo>
                  <a:lnTo>
                    <a:pt x="2550" y="4990"/>
                  </a:lnTo>
                  <a:lnTo>
                    <a:pt x="1960" y="6152"/>
                  </a:lnTo>
                  <a:lnTo>
                    <a:pt x="1433" y="7439"/>
                  </a:lnTo>
                  <a:lnTo>
                    <a:pt x="990" y="8757"/>
                  </a:lnTo>
                  <a:lnTo>
                    <a:pt x="632" y="10107"/>
                  </a:lnTo>
                  <a:lnTo>
                    <a:pt x="337" y="11551"/>
                  </a:lnTo>
                  <a:lnTo>
                    <a:pt x="147" y="12995"/>
                  </a:lnTo>
                  <a:lnTo>
                    <a:pt x="42" y="14501"/>
                  </a:lnTo>
                  <a:lnTo>
                    <a:pt x="0" y="15976"/>
                  </a:lnTo>
                  <a:lnTo>
                    <a:pt x="42" y="17483"/>
                  </a:lnTo>
                  <a:lnTo>
                    <a:pt x="147" y="18958"/>
                  </a:lnTo>
                  <a:lnTo>
                    <a:pt x="337" y="20434"/>
                  </a:lnTo>
                  <a:lnTo>
                    <a:pt x="632" y="21846"/>
                  </a:lnTo>
                  <a:lnTo>
                    <a:pt x="990" y="23227"/>
                  </a:lnTo>
                  <a:lnTo>
                    <a:pt x="1433" y="24546"/>
                  </a:lnTo>
                  <a:lnTo>
                    <a:pt x="1960" y="25801"/>
                  </a:lnTo>
                  <a:lnTo>
                    <a:pt x="2550" y="26963"/>
                  </a:lnTo>
                  <a:lnTo>
                    <a:pt x="3225" y="28030"/>
                  </a:lnTo>
                  <a:lnTo>
                    <a:pt x="3983" y="29003"/>
                  </a:lnTo>
                  <a:lnTo>
                    <a:pt x="4826" y="29850"/>
                  </a:lnTo>
                  <a:lnTo>
                    <a:pt x="5754" y="30572"/>
                  </a:lnTo>
                  <a:lnTo>
                    <a:pt x="6766" y="31169"/>
                  </a:lnTo>
                  <a:lnTo>
                    <a:pt x="7841" y="31577"/>
                  </a:lnTo>
                  <a:lnTo>
                    <a:pt x="8979" y="31859"/>
                  </a:lnTo>
                  <a:lnTo>
                    <a:pt x="10223" y="31953"/>
                  </a:lnTo>
                  <a:lnTo>
                    <a:pt x="109734" y="31953"/>
                  </a:lnTo>
                  <a:lnTo>
                    <a:pt x="110978" y="31859"/>
                  </a:lnTo>
                  <a:lnTo>
                    <a:pt x="112137" y="31577"/>
                  </a:lnTo>
                  <a:lnTo>
                    <a:pt x="113233" y="31169"/>
                  </a:lnTo>
                  <a:lnTo>
                    <a:pt x="114224" y="30572"/>
                  </a:lnTo>
                  <a:lnTo>
                    <a:pt x="115151" y="29850"/>
                  </a:lnTo>
                  <a:lnTo>
                    <a:pt x="115974" y="29003"/>
                  </a:lnTo>
                  <a:lnTo>
                    <a:pt x="116753" y="28030"/>
                  </a:lnTo>
                  <a:lnTo>
                    <a:pt x="117407" y="26963"/>
                  </a:lnTo>
                  <a:lnTo>
                    <a:pt x="118039" y="25801"/>
                  </a:lnTo>
                  <a:lnTo>
                    <a:pt x="118545" y="24546"/>
                  </a:lnTo>
                  <a:lnTo>
                    <a:pt x="118988" y="23227"/>
                  </a:lnTo>
                  <a:lnTo>
                    <a:pt x="119346" y="21846"/>
                  </a:lnTo>
                  <a:lnTo>
                    <a:pt x="119620" y="20434"/>
                  </a:lnTo>
                  <a:lnTo>
                    <a:pt x="119810" y="18958"/>
                  </a:lnTo>
                  <a:lnTo>
                    <a:pt x="119957" y="17483"/>
                  </a:lnTo>
                  <a:lnTo>
                    <a:pt x="120000" y="15976"/>
                  </a:lnTo>
                  <a:lnTo>
                    <a:pt x="119957" y="14501"/>
                  </a:lnTo>
                  <a:lnTo>
                    <a:pt x="119810" y="12995"/>
                  </a:lnTo>
                  <a:lnTo>
                    <a:pt x="119620" y="11551"/>
                  </a:lnTo>
                  <a:lnTo>
                    <a:pt x="119346" y="10107"/>
                  </a:lnTo>
                  <a:lnTo>
                    <a:pt x="118988" y="8757"/>
                  </a:lnTo>
                  <a:lnTo>
                    <a:pt x="118545" y="7439"/>
                  </a:lnTo>
                  <a:lnTo>
                    <a:pt x="118039" y="6152"/>
                  </a:lnTo>
                  <a:lnTo>
                    <a:pt x="117428" y="4990"/>
                  </a:lnTo>
                  <a:lnTo>
                    <a:pt x="116753" y="3923"/>
                  </a:lnTo>
                  <a:lnTo>
                    <a:pt x="115974" y="2950"/>
                  </a:lnTo>
                  <a:lnTo>
                    <a:pt x="115151" y="2103"/>
                  </a:lnTo>
                  <a:lnTo>
                    <a:pt x="114224" y="1381"/>
                  </a:lnTo>
                  <a:lnTo>
                    <a:pt x="113233" y="816"/>
                  </a:lnTo>
                  <a:lnTo>
                    <a:pt x="112137" y="376"/>
                  </a:lnTo>
                  <a:lnTo>
                    <a:pt x="110978" y="94"/>
                  </a:lnTo>
                  <a:lnTo>
                    <a:pt x="109734" y="0"/>
                  </a:lnTo>
                  <a:lnTo>
                    <a:pt x="10223" y="0"/>
                  </a:lnTo>
                  <a:close/>
                  <a:moveTo>
                    <a:pt x="27992" y="87010"/>
                  </a:moveTo>
                  <a:lnTo>
                    <a:pt x="29594" y="90054"/>
                  </a:lnTo>
                  <a:lnTo>
                    <a:pt x="31217" y="93068"/>
                  </a:lnTo>
                  <a:lnTo>
                    <a:pt x="32039" y="94606"/>
                  </a:lnTo>
                  <a:lnTo>
                    <a:pt x="32882" y="96081"/>
                  </a:lnTo>
                  <a:lnTo>
                    <a:pt x="33704" y="97588"/>
                  </a:lnTo>
                  <a:lnTo>
                    <a:pt x="34568" y="99032"/>
                  </a:lnTo>
                  <a:lnTo>
                    <a:pt x="35432" y="100444"/>
                  </a:lnTo>
                  <a:lnTo>
                    <a:pt x="36318" y="101888"/>
                  </a:lnTo>
                  <a:lnTo>
                    <a:pt x="37203" y="103238"/>
                  </a:lnTo>
                  <a:lnTo>
                    <a:pt x="38109" y="104588"/>
                  </a:lnTo>
                  <a:lnTo>
                    <a:pt x="39037" y="105906"/>
                  </a:lnTo>
                  <a:lnTo>
                    <a:pt x="39964" y="107193"/>
                  </a:lnTo>
                  <a:lnTo>
                    <a:pt x="40913" y="108417"/>
                  </a:lnTo>
                  <a:lnTo>
                    <a:pt x="41861" y="109610"/>
                  </a:lnTo>
                  <a:lnTo>
                    <a:pt x="42852" y="110740"/>
                  </a:lnTo>
                  <a:lnTo>
                    <a:pt x="43843" y="111838"/>
                  </a:lnTo>
                  <a:lnTo>
                    <a:pt x="44855" y="112874"/>
                  </a:lnTo>
                  <a:lnTo>
                    <a:pt x="45887" y="113847"/>
                  </a:lnTo>
                  <a:lnTo>
                    <a:pt x="46941" y="114758"/>
                  </a:lnTo>
                  <a:lnTo>
                    <a:pt x="48037" y="115636"/>
                  </a:lnTo>
                  <a:lnTo>
                    <a:pt x="49112" y="116390"/>
                  </a:lnTo>
                  <a:lnTo>
                    <a:pt x="50230" y="117112"/>
                  </a:lnTo>
                  <a:lnTo>
                    <a:pt x="51389" y="117771"/>
                  </a:lnTo>
                  <a:lnTo>
                    <a:pt x="52548" y="118336"/>
                  </a:lnTo>
                  <a:lnTo>
                    <a:pt x="53750" y="118869"/>
                  </a:lnTo>
                  <a:lnTo>
                    <a:pt x="54951" y="119246"/>
                  </a:lnTo>
                  <a:lnTo>
                    <a:pt x="56195" y="119591"/>
                  </a:lnTo>
                  <a:lnTo>
                    <a:pt x="57460" y="119780"/>
                  </a:lnTo>
                  <a:lnTo>
                    <a:pt x="58745" y="119968"/>
                  </a:lnTo>
                  <a:lnTo>
                    <a:pt x="60073" y="120000"/>
                  </a:lnTo>
                  <a:lnTo>
                    <a:pt x="61359" y="119968"/>
                  </a:lnTo>
                  <a:lnTo>
                    <a:pt x="62603" y="119811"/>
                  </a:lnTo>
                  <a:lnTo>
                    <a:pt x="63846" y="119623"/>
                  </a:lnTo>
                  <a:lnTo>
                    <a:pt x="65048" y="119309"/>
                  </a:lnTo>
                  <a:lnTo>
                    <a:pt x="66249" y="118932"/>
                  </a:lnTo>
                  <a:lnTo>
                    <a:pt x="67409" y="118461"/>
                  </a:lnTo>
                  <a:lnTo>
                    <a:pt x="68568" y="117959"/>
                  </a:lnTo>
                  <a:lnTo>
                    <a:pt x="69685" y="117331"/>
                  </a:lnTo>
                  <a:lnTo>
                    <a:pt x="70781" y="116672"/>
                  </a:lnTo>
                  <a:lnTo>
                    <a:pt x="71898" y="115919"/>
                  </a:lnTo>
                  <a:lnTo>
                    <a:pt x="72952" y="115103"/>
                  </a:lnTo>
                  <a:lnTo>
                    <a:pt x="74006" y="114255"/>
                  </a:lnTo>
                  <a:lnTo>
                    <a:pt x="75018" y="113314"/>
                  </a:lnTo>
                  <a:lnTo>
                    <a:pt x="76030" y="112309"/>
                  </a:lnTo>
                  <a:lnTo>
                    <a:pt x="77020" y="111273"/>
                  </a:lnTo>
                  <a:lnTo>
                    <a:pt x="78011" y="110175"/>
                  </a:lnTo>
                  <a:lnTo>
                    <a:pt x="78981" y="108982"/>
                  </a:lnTo>
                  <a:lnTo>
                    <a:pt x="79887" y="107789"/>
                  </a:lnTo>
                  <a:lnTo>
                    <a:pt x="80815" y="106534"/>
                  </a:lnTo>
                  <a:lnTo>
                    <a:pt x="81721" y="105247"/>
                  </a:lnTo>
                  <a:lnTo>
                    <a:pt x="82606" y="103897"/>
                  </a:lnTo>
                  <a:lnTo>
                    <a:pt x="83492" y="102516"/>
                  </a:lnTo>
                  <a:lnTo>
                    <a:pt x="84356" y="101072"/>
                  </a:lnTo>
                  <a:lnTo>
                    <a:pt x="85199" y="99628"/>
                  </a:lnTo>
                  <a:lnTo>
                    <a:pt x="86000" y="98184"/>
                  </a:lnTo>
                  <a:lnTo>
                    <a:pt x="86822" y="96646"/>
                  </a:lnTo>
                  <a:lnTo>
                    <a:pt x="87623" y="95077"/>
                  </a:lnTo>
                  <a:lnTo>
                    <a:pt x="88382" y="93539"/>
                  </a:lnTo>
                  <a:lnTo>
                    <a:pt x="89162" y="91938"/>
                  </a:lnTo>
                  <a:lnTo>
                    <a:pt x="89920" y="90306"/>
                  </a:lnTo>
                  <a:lnTo>
                    <a:pt x="90637" y="88673"/>
                  </a:lnTo>
                  <a:lnTo>
                    <a:pt x="91375" y="87010"/>
                  </a:lnTo>
                  <a:lnTo>
                    <a:pt x="27992" y="87010"/>
                  </a:lnTo>
                  <a:close/>
                </a:path>
              </a:pathLst>
            </a:custGeom>
            <a:grpFill/>
            <a:ln w="38100">
              <a:noFill/>
            </a:ln>
            <a:effectLst>
              <a:outerShdw blurRad="381000" dist="381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3" name="ExtraShape"/>
            <p:cNvSpPr/>
            <p:nvPr/>
          </p:nvSpPr>
          <p:spPr>
            <a:xfrm flipH="1">
              <a:off x="3060478" y="2286376"/>
              <a:ext cx="1419031" cy="17047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873" y="6879"/>
                  </a:moveTo>
                  <a:lnTo>
                    <a:pt x="99915" y="10234"/>
                  </a:lnTo>
                  <a:lnTo>
                    <a:pt x="0" y="93310"/>
                  </a:lnTo>
                  <a:lnTo>
                    <a:pt x="0" y="119822"/>
                  </a:lnTo>
                  <a:lnTo>
                    <a:pt x="293" y="119857"/>
                  </a:lnTo>
                  <a:lnTo>
                    <a:pt x="541" y="119884"/>
                  </a:lnTo>
                  <a:lnTo>
                    <a:pt x="779" y="119911"/>
                  </a:lnTo>
                  <a:lnTo>
                    <a:pt x="1027" y="119928"/>
                  </a:lnTo>
                  <a:lnTo>
                    <a:pt x="1320" y="119955"/>
                  </a:lnTo>
                  <a:lnTo>
                    <a:pt x="1716" y="119964"/>
                  </a:lnTo>
                  <a:lnTo>
                    <a:pt x="2224" y="119973"/>
                  </a:lnTo>
                  <a:lnTo>
                    <a:pt x="2890" y="119982"/>
                  </a:lnTo>
                  <a:lnTo>
                    <a:pt x="3748" y="119991"/>
                  </a:lnTo>
                  <a:lnTo>
                    <a:pt x="4832" y="120000"/>
                  </a:lnTo>
                  <a:lnTo>
                    <a:pt x="6175" y="120000"/>
                  </a:lnTo>
                  <a:lnTo>
                    <a:pt x="7823" y="120000"/>
                  </a:lnTo>
                  <a:lnTo>
                    <a:pt x="9799" y="120000"/>
                  </a:lnTo>
                  <a:lnTo>
                    <a:pt x="12136" y="120000"/>
                  </a:lnTo>
                  <a:lnTo>
                    <a:pt x="14857" y="120000"/>
                  </a:lnTo>
                  <a:lnTo>
                    <a:pt x="18041" y="120000"/>
                  </a:lnTo>
                  <a:lnTo>
                    <a:pt x="18650" y="119982"/>
                  </a:lnTo>
                  <a:lnTo>
                    <a:pt x="19237" y="119902"/>
                  </a:lnTo>
                  <a:lnTo>
                    <a:pt x="19779" y="119795"/>
                  </a:lnTo>
                  <a:lnTo>
                    <a:pt x="20276" y="119635"/>
                  </a:lnTo>
                  <a:lnTo>
                    <a:pt x="20728" y="119448"/>
                  </a:lnTo>
                  <a:lnTo>
                    <a:pt x="21157" y="119225"/>
                  </a:lnTo>
                  <a:lnTo>
                    <a:pt x="21541" y="118967"/>
                  </a:lnTo>
                  <a:lnTo>
                    <a:pt x="21879" y="118682"/>
                  </a:lnTo>
                  <a:lnTo>
                    <a:pt x="22173" y="118380"/>
                  </a:lnTo>
                  <a:lnTo>
                    <a:pt x="22432" y="118051"/>
                  </a:lnTo>
                  <a:lnTo>
                    <a:pt x="22658" y="117703"/>
                  </a:lnTo>
                  <a:lnTo>
                    <a:pt x="22839" y="117339"/>
                  </a:lnTo>
                  <a:lnTo>
                    <a:pt x="22974" y="116965"/>
                  </a:lnTo>
                  <a:lnTo>
                    <a:pt x="23087" y="116573"/>
                  </a:lnTo>
                  <a:lnTo>
                    <a:pt x="23144" y="116191"/>
                  </a:lnTo>
                  <a:lnTo>
                    <a:pt x="23166" y="115790"/>
                  </a:lnTo>
                  <a:lnTo>
                    <a:pt x="23144" y="115390"/>
                  </a:lnTo>
                  <a:lnTo>
                    <a:pt x="23087" y="115007"/>
                  </a:lnTo>
                  <a:lnTo>
                    <a:pt x="22986" y="114615"/>
                  </a:lnTo>
                  <a:lnTo>
                    <a:pt x="22850" y="114242"/>
                  </a:lnTo>
                  <a:lnTo>
                    <a:pt x="22670" y="113877"/>
                  </a:lnTo>
                  <a:lnTo>
                    <a:pt x="22444" y="113539"/>
                  </a:lnTo>
                  <a:lnTo>
                    <a:pt x="22184" y="113200"/>
                  </a:lnTo>
                  <a:lnTo>
                    <a:pt x="21891" y="112898"/>
                  </a:lnTo>
                  <a:lnTo>
                    <a:pt x="21552" y="112613"/>
                  </a:lnTo>
                  <a:lnTo>
                    <a:pt x="21168" y="112355"/>
                  </a:lnTo>
                  <a:lnTo>
                    <a:pt x="20750" y="112132"/>
                  </a:lnTo>
                  <a:lnTo>
                    <a:pt x="20287" y="111946"/>
                  </a:lnTo>
                  <a:lnTo>
                    <a:pt x="19791" y="111785"/>
                  </a:lnTo>
                  <a:lnTo>
                    <a:pt x="19249" y="111679"/>
                  </a:lnTo>
                  <a:lnTo>
                    <a:pt x="18650" y="111598"/>
                  </a:lnTo>
                  <a:lnTo>
                    <a:pt x="18041" y="111581"/>
                  </a:lnTo>
                  <a:lnTo>
                    <a:pt x="10251" y="111581"/>
                  </a:lnTo>
                  <a:lnTo>
                    <a:pt x="10251" y="96843"/>
                  </a:lnTo>
                  <a:lnTo>
                    <a:pt x="79367" y="39388"/>
                  </a:lnTo>
                  <a:lnTo>
                    <a:pt x="79819" y="40572"/>
                  </a:lnTo>
                  <a:lnTo>
                    <a:pt x="80225" y="41747"/>
                  </a:lnTo>
                  <a:lnTo>
                    <a:pt x="80587" y="42930"/>
                  </a:lnTo>
                  <a:lnTo>
                    <a:pt x="80903" y="44114"/>
                  </a:lnTo>
                  <a:lnTo>
                    <a:pt x="81151" y="45307"/>
                  </a:lnTo>
                  <a:lnTo>
                    <a:pt x="81332" y="46517"/>
                  </a:lnTo>
                  <a:lnTo>
                    <a:pt x="81467" y="47727"/>
                  </a:lnTo>
                  <a:lnTo>
                    <a:pt x="81524" y="48973"/>
                  </a:lnTo>
                  <a:lnTo>
                    <a:pt x="81535" y="50228"/>
                  </a:lnTo>
                  <a:lnTo>
                    <a:pt x="81467" y="51509"/>
                  </a:lnTo>
                  <a:lnTo>
                    <a:pt x="81320" y="52835"/>
                  </a:lnTo>
                  <a:lnTo>
                    <a:pt x="81106" y="54188"/>
                  </a:lnTo>
                  <a:lnTo>
                    <a:pt x="80824" y="55568"/>
                  </a:lnTo>
                  <a:lnTo>
                    <a:pt x="80462" y="57000"/>
                  </a:lnTo>
                  <a:lnTo>
                    <a:pt x="80011" y="58469"/>
                  </a:lnTo>
                  <a:lnTo>
                    <a:pt x="79491" y="59991"/>
                  </a:lnTo>
                  <a:lnTo>
                    <a:pt x="78882" y="61566"/>
                  </a:lnTo>
                  <a:lnTo>
                    <a:pt x="78182" y="63185"/>
                  </a:lnTo>
                  <a:lnTo>
                    <a:pt x="77392" y="64876"/>
                  </a:lnTo>
                  <a:lnTo>
                    <a:pt x="76500" y="66621"/>
                  </a:lnTo>
                  <a:lnTo>
                    <a:pt x="75540" y="68427"/>
                  </a:lnTo>
                  <a:lnTo>
                    <a:pt x="74456" y="70305"/>
                  </a:lnTo>
                  <a:lnTo>
                    <a:pt x="73293" y="72263"/>
                  </a:lnTo>
                  <a:lnTo>
                    <a:pt x="72018" y="74292"/>
                  </a:lnTo>
                  <a:lnTo>
                    <a:pt x="70629" y="76392"/>
                  </a:lnTo>
                  <a:lnTo>
                    <a:pt x="69139" y="78599"/>
                  </a:lnTo>
                  <a:lnTo>
                    <a:pt x="67547" y="80878"/>
                  </a:lnTo>
                  <a:lnTo>
                    <a:pt x="65853" y="83245"/>
                  </a:lnTo>
                  <a:lnTo>
                    <a:pt x="64024" y="85710"/>
                  </a:lnTo>
                  <a:lnTo>
                    <a:pt x="62094" y="88264"/>
                  </a:lnTo>
                  <a:lnTo>
                    <a:pt x="60050" y="90925"/>
                  </a:lnTo>
                  <a:lnTo>
                    <a:pt x="57871" y="93693"/>
                  </a:lnTo>
                  <a:lnTo>
                    <a:pt x="57871" y="111581"/>
                  </a:lnTo>
                  <a:lnTo>
                    <a:pt x="51109" y="111581"/>
                  </a:lnTo>
                  <a:lnTo>
                    <a:pt x="50476" y="111598"/>
                  </a:lnTo>
                  <a:lnTo>
                    <a:pt x="49901" y="111679"/>
                  </a:lnTo>
                  <a:lnTo>
                    <a:pt x="49359" y="111785"/>
                  </a:lnTo>
                  <a:lnTo>
                    <a:pt x="48862" y="111946"/>
                  </a:lnTo>
                  <a:lnTo>
                    <a:pt x="48399" y="112132"/>
                  </a:lnTo>
                  <a:lnTo>
                    <a:pt x="47970" y="112355"/>
                  </a:lnTo>
                  <a:lnTo>
                    <a:pt x="47598" y="112613"/>
                  </a:lnTo>
                  <a:lnTo>
                    <a:pt x="47259" y="112898"/>
                  </a:lnTo>
                  <a:lnTo>
                    <a:pt x="46954" y="113200"/>
                  </a:lnTo>
                  <a:lnTo>
                    <a:pt x="46694" y="113539"/>
                  </a:lnTo>
                  <a:lnTo>
                    <a:pt x="46469" y="113877"/>
                  </a:lnTo>
                  <a:lnTo>
                    <a:pt x="46299" y="114242"/>
                  </a:lnTo>
                  <a:lnTo>
                    <a:pt x="46152" y="114615"/>
                  </a:lnTo>
                  <a:lnTo>
                    <a:pt x="46051" y="115007"/>
                  </a:lnTo>
                  <a:lnTo>
                    <a:pt x="45994" y="115390"/>
                  </a:lnTo>
                  <a:lnTo>
                    <a:pt x="45983" y="115790"/>
                  </a:lnTo>
                  <a:lnTo>
                    <a:pt x="45994" y="116191"/>
                  </a:lnTo>
                  <a:lnTo>
                    <a:pt x="46051" y="116573"/>
                  </a:lnTo>
                  <a:lnTo>
                    <a:pt x="46152" y="116965"/>
                  </a:lnTo>
                  <a:lnTo>
                    <a:pt x="46299" y="117339"/>
                  </a:lnTo>
                  <a:lnTo>
                    <a:pt x="46469" y="117703"/>
                  </a:lnTo>
                  <a:lnTo>
                    <a:pt x="46694" y="118051"/>
                  </a:lnTo>
                  <a:lnTo>
                    <a:pt x="46954" y="118380"/>
                  </a:lnTo>
                  <a:lnTo>
                    <a:pt x="47259" y="118682"/>
                  </a:lnTo>
                  <a:lnTo>
                    <a:pt x="47598" y="118967"/>
                  </a:lnTo>
                  <a:lnTo>
                    <a:pt x="47970" y="119225"/>
                  </a:lnTo>
                  <a:lnTo>
                    <a:pt x="48399" y="119448"/>
                  </a:lnTo>
                  <a:lnTo>
                    <a:pt x="48862" y="119635"/>
                  </a:lnTo>
                  <a:lnTo>
                    <a:pt x="49359" y="119795"/>
                  </a:lnTo>
                  <a:lnTo>
                    <a:pt x="49901" y="119902"/>
                  </a:lnTo>
                  <a:lnTo>
                    <a:pt x="50476" y="119982"/>
                  </a:lnTo>
                  <a:lnTo>
                    <a:pt x="51109" y="120000"/>
                  </a:lnTo>
                  <a:lnTo>
                    <a:pt x="68123" y="120000"/>
                  </a:lnTo>
                  <a:lnTo>
                    <a:pt x="68123" y="96158"/>
                  </a:lnTo>
                  <a:lnTo>
                    <a:pt x="70098" y="93613"/>
                  </a:lnTo>
                  <a:lnTo>
                    <a:pt x="71995" y="91130"/>
                  </a:lnTo>
                  <a:lnTo>
                    <a:pt x="73801" y="88700"/>
                  </a:lnTo>
                  <a:lnTo>
                    <a:pt x="75540" y="86333"/>
                  </a:lnTo>
                  <a:lnTo>
                    <a:pt x="77177" y="84019"/>
                  </a:lnTo>
                  <a:lnTo>
                    <a:pt x="78746" y="81750"/>
                  </a:lnTo>
                  <a:lnTo>
                    <a:pt x="80225" y="79543"/>
                  </a:lnTo>
                  <a:lnTo>
                    <a:pt x="81625" y="77380"/>
                  </a:lnTo>
                  <a:lnTo>
                    <a:pt x="82946" y="75253"/>
                  </a:lnTo>
                  <a:lnTo>
                    <a:pt x="84165" y="73171"/>
                  </a:lnTo>
                  <a:lnTo>
                    <a:pt x="85306" y="71133"/>
                  </a:lnTo>
                  <a:lnTo>
                    <a:pt x="86356" y="69130"/>
                  </a:lnTo>
                  <a:lnTo>
                    <a:pt x="87315" y="67155"/>
                  </a:lnTo>
                  <a:lnTo>
                    <a:pt x="88173" y="65215"/>
                  </a:lnTo>
                  <a:lnTo>
                    <a:pt x="88952" y="63310"/>
                  </a:lnTo>
                  <a:lnTo>
                    <a:pt x="89641" y="61423"/>
                  </a:lnTo>
                  <a:lnTo>
                    <a:pt x="90228" y="59572"/>
                  </a:lnTo>
                  <a:lnTo>
                    <a:pt x="90725" y="57730"/>
                  </a:lnTo>
                  <a:lnTo>
                    <a:pt x="91131" y="55915"/>
                  </a:lnTo>
                  <a:lnTo>
                    <a:pt x="91436" y="54108"/>
                  </a:lnTo>
                  <a:lnTo>
                    <a:pt x="91639" y="52319"/>
                  </a:lnTo>
                  <a:lnTo>
                    <a:pt x="91752" y="50548"/>
                  </a:lnTo>
                  <a:lnTo>
                    <a:pt x="91764" y="48786"/>
                  </a:lnTo>
                  <a:lnTo>
                    <a:pt x="91673" y="47015"/>
                  </a:lnTo>
                  <a:lnTo>
                    <a:pt x="91481" y="45253"/>
                  </a:lnTo>
                  <a:lnTo>
                    <a:pt x="91188" y="43509"/>
                  </a:lnTo>
                  <a:lnTo>
                    <a:pt x="90781" y="41747"/>
                  </a:lnTo>
                  <a:lnTo>
                    <a:pt x="90285" y="39985"/>
                  </a:lnTo>
                  <a:lnTo>
                    <a:pt x="89686" y="38214"/>
                  </a:lnTo>
                  <a:lnTo>
                    <a:pt x="88975" y="36434"/>
                  </a:lnTo>
                  <a:lnTo>
                    <a:pt x="88151" y="34645"/>
                  </a:lnTo>
                  <a:lnTo>
                    <a:pt x="87225" y="32847"/>
                  </a:lnTo>
                  <a:lnTo>
                    <a:pt x="107174" y="16268"/>
                  </a:lnTo>
                  <a:lnTo>
                    <a:pt x="111735" y="20059"/>
                  </a:lnTo>
                  <a:lnTo>
                    <a:pt x="120000" y="0"/>
                  </a:lnTo>
                  <a:lnTo>
                    <a:pt x="95873" y="6879"/>
                  </a:lnTo>
                  <a:close/>
                </a:path>
              </a:pathLst>
            </a:custGeom>
            <a:grpFill/>
            <a:ln w="38100">
              <a:noFill/>
            </a:ln>
            <a:effectLst>
              <a:outerShdw blurRad="381000" dist="381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4" name="ExtraShape"/>
            <p:cNvSpPr/>
            <p:nvPr/>
          </p:nvSpPr>
          <p:spPr>
            <a:xfrm flipH="1">
              <a:off x="3537561" y="2443924"/>
              <a:ext cx="1097724" cy="1099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8806" y="10668"/>
                  </a:moveTo>
                  <a:lnTo>
                    <a:pt x="94397" y="16257"/>
                  </a:lnTo>
                  <a:lnTo>
                    <a:pt x="77333" y="32887"/>
                  </a:lnTo>
                  <a:lnTo>
                    <a:pt x="62693" y="47185"/>
                  </a:lnTo>
                  <a:lnTo>
                    <a:pt x="50271" y="59303"/>
                  </a:lnTo>
                  <a:lnTo>
                    <a:pt x="39863" y="69446"/>
                  </a:lnTo>
                  <a:lnTo>
                    <a:pt x="31280" y="77810"/>
                  </a:lnTo>
                  <a:lnTo>
                    <a:pt x="24318" y="84614"/>
                  </a:lnTo>
                  <a:lnTo>
                    <a:pt x="18771" y="90024"/>
                  </a:lnTo>
                  <a:lnTo>
                    <a:pt x="14450" y="94233"/>
                  </a:lnTo>
                  <a:lnTo>
                    <a:pt x="11166" y="97449"/>
                  </a:lnTo>
                  <a:lnTo>
                    <a:pt x="8699" y="99878"/>
                  </a:lnTo>
                  <a:lnTo>
                    <a:pt x="6845" y="101686"/>
                  </a:lnTo>
                  <a:lnTo>
                    <a:pt x="5429" y="103093"/>
                  </a:lnTo>
                  <a:lnTo>
                    <a:pt x="4233" y="104280"/>
                  </a:lnTo>
                  <a:lnTo>
                    <a:pt x="3065" y="105453"/>
                  </a:lnTo>
                  <a:lnTo>
                    <a:pt x="1737" y="106792"/>
                  </a:lnTo>
                  <a:lnTo>
                    <a:pt x="0" y="108489"/>
                  </a:lnTo>
                  <a:lnTo>
                    <a:pt x="540" y="109359"/>
                  </a:lnTo>
                  <a:lnTo>
                    <a:pt x="1021" y="110173"/>
                  </a:lnTo>
                  <a:lnTo>
                    <a:pt x="1488" y="110932"/>
                  </a:lnTo>
                  <a:lnTo>
                    <a:pt x="1926" y="111650"/>
                  </a:lnTo>
                  <a:lnTo>
                    <a:pt x="2364" y="112340"/>
                  </a:lnTo>
                  <a:lnTo>
                    <a:pt x="2773" y="113002"/>
                  </a:lnTo>
                  <a:lnTo>
                    <a:pt x="3167" y="113651"/>
                  </a:lnTo>
                  <a:lnTo>
                    <a:pt x="3561" y="114272"/>
                  </a:lnTo>
                  <a:lnTo>
                    <a:pt x="3955" y="114907"/>
                  </a:lnTo>
                  <a:lnTo>
                    <a:pt x="4379" y="115556"/>
                  </a:lnTo>
                  <a:lnTo>
                    <a:pt x="4787" y="116204"/>
                  </a:lnTo>
                  <a:lnTo>
                    <a:pt x="5225" y="116894"/>
                  </a:lnTo>
                  <a:lnTo>
                    <a:pt x="5692" y="117584"/>
                  </a:lnTo>
                  <a:lnTo>
                    <a:pt x="6159" y="118357"/>
                  </a:lnTo>
                  <a:lnTo>
                    <a:pt x="6685" y="119144"/>
                  </a:lnTo>
                  <a:lnTo>
                    <a:pt x="7225" y="120000"/>
                  </a:lnTo>
                  <a:lnTo>
                    <a:pt x="15443" y="111802"/>
                  </a:lnTo>
                  <a:lnTo>
                    <a:pt x="22260" y="104998"/>
                  </a:lnTo>
                  <a:lnTo>
                    <a:pt x="27923" y="99339"/>
                  </a:lnTo>
                  <a:lnTo>
                    <a:pt x="32682" y="94606"/>
                  </a:lnTo>
                  <a:lnTo>
                    <a:pt x="36740" y="90562"/>
                  </a:lnTo>
                  <a:lnTo>
                    <a:pt x="40345" y="86974"/>
                  </a:lnTo>
                  <a:lnTo>
                    <a:pt x="43746" y="83620"/>
                  </a:lnTo>
                  <a:lnTo>
                    <a:pt x="47176" y="80266"/>
                  </a:lnTo>
                  <a:lnTo>
                    <a:pt x="50855" y="76678"/>
                  </a:lnTo>
                  <a:lnTo>
                    <a:pt x="55029" y="72621"/>
                  </a:lnTo>
                  <a:lnTo>
                    <a:pt x="59934" y="67873"/>
                  </a:lnTo>
                  <a:lnTo>
                    <a:pt x="65831" y="62201"/>
                  </a:lnTo>
                  <a:lnTo>
                    <a:pt x="72925" y="55355"/>
                  </a:lnTo>
                  <a:lnTo>
                    <a:pt x="81449" y="47130"/>
                  </a:lnTo>
                  <a:lnTo>
                    <a:pt x="91638" y="37290"/>
                  </a:lnTo>
                  <a:lnTo>
                    <a:pt x="103768" y="25600"/>
                  </a:lnTo>
                  <a:lnTo>
                    <a:pt x="109300" y="31107"/>
                  </a:lnTo>
                  <a:lnTo>
                    <a:pt x="120000" y="0"/>
                  </a:lnTo>
                  <a:lnTo>
                    <a:pt x="88806" y="10668"/>
                  </a:lnTo>
                  <a:close/>
                </a:path>
              </a:pathLst>
            </a:custGeom>
            <a:grpFill/>
            <a:ln w="38100">
              <a:noFill/>
            </a:ln>
            <a:effectLst>
              <a:outerShdw blurRad="381000" dist="381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5" name="ExtraShape"/>
            <p:cNvSpPr/>
            <p:nvPr/>
          </p:nvSpPr>
          <p:spPr>
            <a:xfrm flipH="1">
              <a:off x="3798332" y="2350988"/>
              <a:ext cx="1018400" cy="10090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8175"/>
                  </a:moveTo>
                  <a:lnTo>
                    <a:pt x="15" y="79483"/>
                  </a:lnTo>
                  <a:lnTo>
                    <a:pt x="94" y="80806"/>
                  </a:lnTo>
                  <a:lnTo>
                    <a:pt x="220" y="82129"/>
                  </a:lnTo>
                  <a:lnTo>
                    <a:pt x="361" y="83467"/>
                  </a:lnTo>
                  <a:lnTo>
                    <a:pt x="566" y="84835"/>
                  </a:lnTo>
                  <a:lnTo>
                    <a:pt x="786" y="86188"/>
                  </a:lnTo>
                  <a:lnTo>
                    <a:pt x="1070" y="87572"/>
                  </a:lnTo>
                  <a:lnTo>
                    <a:pt x="1369" y="88955"/>
                  </a:lnTo>
                  <a:lnTo>
                    <a:pt x="1715" y="90323"/>
                  </a:lnTo>
                  <a:lnTo>
                    <a:pt x="2077" y="91721"/>
                  </a:lnTo>
                  <a:lnTo>
                    <a:pt x="2486" y="93089"/>
                  </a:lnTo>
                  <a:lnTo>
                    <a:pt x="2895" y="94487"/>
                  </a:lnTo>
                  <a:lnTo>
                    <a:pt x="3351" y="95885"/>
                  </a:lnTo>
                  <a:lnTo>
                    <a:pt x="3823" y="97268"/>
                  </a:lnTo>
                  <a:lnTo>
                    <a:pt x="4327" y="98651"/>
                  </a:lnTo>
                  <a:lnTo>
                    <a:pt x="4846" y="100020"/>
                  </a:lnTo>
                  <a:lnTo>
                    <a:pt x="5365" y="101388"/>
                  </a:lnTo>
                  <a:lnTo>
                    <a:pt x="5916" y="102756"/>
                  </a:lnTo>
                  <a:lnTo>
                    <a:pt x="6467" y="104094"/>
                  </a:lnTo>
                  <a:lnTo>
                    <a:pt x="7049" y="105447"/>
                  </a:lnTo>
                  <a:lnTo>
                    <a:pt x="7616" y="106755"/>
                  </a:lnTo>
                  <a:lnTo>
                    <a:pt x="8214" y="108063"/>
                  </a:lnTo>
                  <a:lnTo>
                    <a:pt x="8811" y="109356"/>
                  </a:lnTo>
                  <a:lnTo>
                    <a:pt x="9394" y="110633"/>
                  </a:lnTo>
                  <a:lnTo>
                    <a:pt x="10605" y="113129"/>
                  </a:lnTo>
                  <a:lnTo>
                    <a:pt x="11801" y="115534"/>
                  </a:lnTo>
                  <a:lnTo>
                    <a:pt x="12981" y="117820"/>
                  </a:lnTo>
                  <a:lnTo>
                    <a:pt x="14114" y="120000"/>
                  </a:lnTo>
                  <a:lnTo>
                    <a:pt x="16129" y="117955"/>
                  </a:lnTo>
                  <a:lnTo>
                    <a:pt x="17765" y="116316"/>
                  </a:lnTo>
                  <a:lnTo>
                    <a:pt x="19134" y="114933"/>
                  </a:lnTo>
                  <a:lnTo>
                    <a:pt x="20393" y="113670"/>
                  </a:lnTo>
                  <a:lnTo>
                    <a:pt x="21683" y="112362"/>
                  </a:lnTo>
                  <a:lnTo>
                    <a:pt x="23162" y="110874"/>
                  </a:lnTo>
                  <a:lnTo>
                    <a:pt x="24956" y="109040"/>
                  </a:lnTo>
                  <a:lnTo>
                    <a:pt x="27254" y="106740"/>
                  </a:lnTo>
                  <a:lnTo>
                    <a:pt x="30149" y="103778"/>
                  </a:lnTo>
                  <a:lnTo>
                    <a:pt x="33815" y="100065"/>
                  </a:lnTo>
                  <a:lnTo>
                    <a:pt x="38410" y="95404"/>
                  </a:lnTo>
                  <a:lnTo>
                    <a:pt x="44059" y="89676"/>
                  </a:lnTo>
                  <a:lnTo>
                    <a:pt x="50920" y="82701"/>
                  </a:lnTo>
                  <a:lnTo>
                    <a:pt x="59150" y="74357"/>
                  </a:lnTo>
                  <a:lnTo>
                    <a:pt x="68874" y="64510"/>
                  </a:lnTo>
                  <a:lnTo>
                    <a:pt x="80251" y="52949"/>
                  </a:lnTo>
                  <a:lnTo>
                    <a:pt x="86703" y="59473"/>
                  </a:lnTo>
                  <a:lnTo>
                    <a:pt x="98253" y="25587"/>
                  </a:lnTo>
                  <a:lnTo>
                    <a:pt x="64626" y="37223"/>
                  </a:lnTo>
                  <a:lnTo>
                    <a:pt x="70133" y="42786"/>
                  </a:lnTo>
                  <a:lnTo>
                    <a:pt x="18206" y="95464"/>
                  </a:lnTo>
                  <a:lnTo>
                    <a:pt x="16679" y="90849"/>
                  </a:lnTo>
                  <a:lnTo>
                    <a:pt x="15562" y="86264"/>
                  </a:lnTo>
                  <a:lnTo>
                    <a:pt x="14870" y="81678"/>
                  </a:lnTo>
                  <a:lnTo>
                    <a:pt x="14571" y="77153"/>
                  </a:lnTo>
                  <a:lnTo>
                    <a:pt x="14649" y="72688"/>
                  </a:lnTo>
                  <a:lnTo>
                    <a:pt x="15106" y="68268"/>
                  </a:lnTo>
                  <a:lnTo>
                    <a:pt x="15908" y="63938"/>
                  </a:lnTo>
                  <a:lnTo>
                    <a:pt x="17041" y="59714"/>
                  </a:lnTo>
                  <a:lnTo>
                    <a:pt x="18505" y="55595"/>
                  </a:lnTo>
                  <a:lnTo>
                    <a:pt x="20283" y="51581"/>
                  </a:lnTo>
                  <a:lnTo>
                    <a:pt x="22360" y="47717"/>
                  </a:lnTo>
                  <a:lnTo>
                    <a:pt x="24720" y="43973"/>
                  </a:lnTo>
                  <a:lnTo>
                    <a:pt x="27348" y="40410"/>
                  </a:lnTo>
                  <a:lnTo>
                    <a:pt x="30228" y="37013"/>
                  </a:lnTo>
                  <a:lnTo>
                    <a:pt x="33343" y="33781"/>
                  </a:lnTo>
                  <a:lnTo>
                    <a:pt x="36679" y="30774"/>
                  </a:lnTo>
                  <a:lnTo>
                    <a:pt x="40236" y="27962"/>
                  </a:lnTo>
                  <a:lnTo>
                    <a:pt x="43996" y="25377"/>
                  </a:lnTo>
                  <a:lnTo>
                    <a:pt x="47930" y="23016"/>
                  </a:lnTo>
                  <a:lnTo>
                    <a:pt x="52053" y="20927"/>
                  </a:lnTo>
                  <a:lnTo>
                    <a:pt x="56286" y="19062"/>
                  </a:lnTo>
                  <a:lnTo>
                    <a:pt x="60692" y="17514"/>
                  </a:lnTo>
                  <a:lnTo>
                    <a:pt x="65224" y="16236"/>
                  </a:lnTo>
                  <a:lnTo>
                    <a:pt x="69850" y="15229"/>
                  </a:lnTo>
                  <a:lnTo>
                    <a:pt x="74586" y="14567"/>
                  </a:lnTo>
                  <a:lnTo>
                    <a:pt x="79402" y="14221"/>
                  </a:lnTo>
                  <a:lnTo>
                    <a:pt x="84280" y="14206"/>
                  </a:lnTo>
                  <a:lnTo>
                    <a:pt x="89205" y="14552"/>
                  </a:lnTo>
                  <a:lnTo>
                    <a:pt x="94193" y="15244"/>
                  </a:lnTo>
                  <a:lnTo>
                    <a:pt x="99181" y="16341"/>
                  </a:lnTo>
                  <a:lnTo>
                    <a:pt x="104201" y="17800"/>
                  </a:lnTo>
                  <a:lnTo>
                    <a:pt x="109205" y="19679"/>
                  </a:lnTo>
                  <a:lnTo>
                    <a:pt x="120000" y="9005"/>
                  </a:lnTo>
                  <a:lnTo>
                    <a:pt x="118835" y="8449"/>
                  </a:lnTo>
                  <a:lnTo>
                    <a:pt x="117671" y="7892"/>
                  </a:lnTo>
                  <a:lnTo>
                    <a:pt x="116506" y="7366"/>
                  </a:lnTo>
                  <a:lnTo>
                    <a:pt x="115342" y="6855"/>
                  </a:lnTo>
                  <a:lnTo>
                    <a:pt x="114162" y="6359"/>
                  </a:lnTo>
                  <a:lnTo>
                    <a:pt x="112981" y="5893"/>
                  </a:lnTo>
                  <a:lnTo>
                    <a:pt x="111817" y="5427"/>
                  </a:lnTo>
                  <a:lnTo>
                    <a:pt x="110621" y="4991"/>
                  </a:lnTo>
                  <a:lnTo>
                    <a:pt x="109441" y="4585"/>
                  </a:lnTo>
                  <a:lnTo>
                    <a:pt x="108261" y="4179"/>
                  </a:lnTo>
                  <a:lnTo>
                    <a:pt x="107065" y="3803"/>
                  </a:lnTo>
                  <a:lnTo>
                    <a:pt x="105885" y="3457"/>
                  </a:lnTo>
                  <a:lnTo>
                    <a:pt x="104704" y="3096"/>
                  </a:lnTo>
                  <a:lnTo>
                    <a:pt x="103509" y="2796"/>
                  </a:lnTo>
                  <a:lnTo>
                    <a:pt x="102328" y="2480"/>
                  </a:lnTo>
                  <a:lnTo>
                    <a:pt x="101148" y="2194"/>
                  </a:lnTo>
                  <a:lnTo>
                    <a:pt x="99937" y="1924"/>
                  </a:lnTo>
                  <a:lnTo>
                    <a:pt x="98756" y="1683"/>
                  </a:lnTo>
                  <a:lnTo>
                    <a:pt x="97560" y="1443"/>
                  </a:lnTo>
                  <a:lnTo>
                    <a:pt x="96365" y="1232"/>
                  </a:lnTo>
                  <a:lnTo>
                    <a:pt x="95184" y="1037"/>
                  </a:lnTo>
                  <a:lnTo>
                    <a:pt x="93988" y="841"/>
                  </a:lnTo>
                  <a:lnTo>
                    <a:pt x="92793" y="676"/>
                  </a:lnTo>
                  <a:lnTo>
                    <a:pt x="91597" y="526"/>
                  </a:lnTo>
                  <a:lnTo>
                    <a:pt x="90416" y="420"/>
                  </a:lnTo>
                  <a:lnTo>
                    <a:pt x="89221" y="300"/>
                  </a:lnTo>
                  <a:lnTo>
                    <a:pt x="88040" y="195"/>
                  </a:lnTo>
                  <a:lnTo>
                    <a:pt x="86860" y="135"/>
                  </a:lnTo>
                  <a:lnTo>
                    <a:pt x="85664" y="60"/>
                  </a:lnTo>
                  <a:lnTo>
                    <a:pt x="84484" y="30"/>
                  </a:lnTo>
                  <a:lnTo>
                    <a:pt x="83304" y="0"/>
                  </a:lnTo>
                  <a:lnTo>
                    <a:pt x="82108" y="0"/>
                  </a:lnTo>
                  <a:lnTo>
                    <a:pt x="78095" y="105"/>
                  </a:lnTo>
                  <a:lnTo>
                    <a:pt x="74114" y="375"/>
                  </a:lnTo>
                  <a:lnTo>
                    <a:pt x="70165" y="841"/>
                  </a:lnTo>
                  <a:lnTo>
                    <a:pt x="66231" y="1518"/>
                  </a:lnTo>
                  <a:lnTo>
                    <a:pt x="62376" y="2345"/>
                  </a:lnTo>
                  <a:lnTo>
                    <a:pt x="58568" y="3337"/>
                  </a:lnTo>
                  <a:lnTo>
                    <a:pt x="54822" y="4510"/>
                  </a:lnTo>
                  <a:lnTo>
                    <a:pt x="51140" y="5863"/>
                  </a:lnTo>
                  <a:lnTo>
                    <a:pt x="47537" y="7366"/>
                  </a:lnTo>
                  <a:lnTo>
                    <a:pt x="44012" y="9035"/>
                  </a:lnTo>
                  <a:lnTo>
                    <a:pt x="40582" y="10854"/>
                  </a:lnTo>
                  <a:lnTo>
                    <a:pt x="37246" y="12823"/>
                  </a:lnTo>
                  <a:lnTo>
                    <a:pt x="34004" y="14928"/>
                  </a:lnTo>
                  <a:lnTo>
                    <a:pt x="30857" y="17213"/>
                  </a:lnTo>
                  <a:lnTo>
                    <a:pt x="27836" y="19619"/>
                  </a:lnTo>
                  <a:lnTo>
                    <a:pt x="24925" y="22159"/>
                  </a:lnTo>
                  <a:lnTo>
                    <a:pt x="22155" y="24820"/>
                  </a:lnTo>
                  <a:lnTo>
                    <a:pt x="19512" y="27617"/>
                  </a:lnTo>
                  <a:lnTo>
                    <a:pt x="17010" y="30548"/>
                  </a:lnTo>
                  <a:lnTo>
                    <a:pt x="14634" y="33585"/>
                  </a:lnTo>
                  <a:lnTo>
                    <a:pt x="12431" y="36757"/>
                  </a:lnTo>
                  <a:lnTo>
                    <a:pt x="10385" y="40020"/>
                  </a:lnTo>
                  <a:lnTo>
                    <a:pt x="8497" y="43417"/>
                  </a:lnTo>
                  <a:lnTo>
                    <a:pt x="6782" y="46920"/>
                  </a:lnTo>
                  <a:lnTo>
                    <a:pt x="5255" y="50498"/>
                  </a:lnTo>
                  <a:lnTo>
                    <a:pt x="3886" y="54181"/>
                  </a:lnTo>
                  <a:lnTo>
                    <a:pt x="2738" y="57985"/>
                  </a:lnTo>
                  <a:lnTo>
                    <a:pt x="1762" y="61849"/>
                  </a:lnTo>
                  <a:lnTo>
                    <a:pt x="1007" y="65818"/>
                  </a:lnTo>
                  <a:lnTo>
                    <a:pt x="440" y="69862"/>
                  </a:lnTo>
                  <a:lnTo>
                    <a:pt x="110" y="73981"/>
                  </a:lnTo>
                  <a:lnTo>
                    <a:pt x="0" y="78175"/>
                  </a:lnTo>
                  <a:close/>
                </a:path>
              </a:pathLst>
            </a:custGeom>
            <a:grpFill/>
            <a:ln w="38100">
              <a:noFill/>
            </a:ln>
            <a:effectLst>
              <a:outerShdw blurRad="381000" dist="381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5660383" y="2070288"/>
            <a:ext cx="3752355" cy="516622"/>
            <a:chOff x="6818242" y="1725490"/>
            <a:chExt cx="4118594" cy="688828"/>
          </a:xfrm>
        </p:grpSpPr>
        <p:sp>
          <p:nvSpPr>
            <p:cNvPr id="77" name="文本框 6"/>
            <p:cNvSpPr txBox="1"/>
            <p:nvPr/>
          </p:nvSpPr>
          <p:spPr>
            <a:xfrm>
              <a:off x="6818242" y="2046868"/>
              <a:ext cx="4118594" cy="367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将大模型资源直接配置到系统中，配置包括大模型名称、</a:t>
              </a: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Key</a:t>
              </a:r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和终节点</a:t>
              </a:r>
              <a:endParaRPr lang="en-US" altLang="zh-CN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8" name="文本框 7"/>
            <p:cNvSpPr txBox="1"/>
            <p:nvPr/>
          </p:nvSpPr>
          <p:spPr>
            <a:xfrm>
              <a:off x="6818243" y="1725490"/>
              <a:ext cx="1813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r>
                <a:rPr lang="zh-CN" altLang="en-US" sz="1200" b="1" kern="0" dirty="0">
                  <a:solidFill>
                    <a:srgbClr val="37609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大模型配置管理</a:t>
              </a: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5660383" y="3009219"/>
            <a:ext cx="3752355" cy="516623"/>
            <a:chOff x="6818242" y="1725490"/>
            <a:chExt cx="4118594" cy="688830"/>
          </a:xfrm>
        </p:grpSpPr>
        <p:sp>
          <p:nvSpPr>
            <p:cNvPr id="80" name="文本框 6"/>
            <p:cNvSpPr txBox="1"/>
            <p:nvPr/>
          </p:nvSpPr>
          <p:spPr>
            <a:xfrm>
              <a:off x="6818242" y="2046869"/>
              <a:ext cx="4118594" cy="367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飞书、钉钉、企微、</a:t>
              </a: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Okta</a:t>
              </a:r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、邮件、短信等</a:t>
              </a:r>
              <a:endParaRPr lang="en-US" altLang="zh-CN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1" name="文本框 7"/>
            <p:cNvSpPr txBox="1"/>
            <p:nvPr/>
          </p:nvSpPr>
          <p:spPr>
            <a:xfrm>
              <a:off x="6818243" y="1725490"/>
              <a:ext cx="1813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r>
                <a:rPr lang="zh-CN" altLang="en-US" sz="1200" b="1" kern="0" dirty="0">
                  <a:solidFill>
                    <a:srgbClr val="37609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第三应用集成模型</a:t>
              </a: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5660383" y="3948080"/>
            <a:ext cx="3752355" cy="516622"/>
            <a:chOff x="6818242" y="1725490"/>
            <a:chExt cx="4118594" cy="688828"/>
          </a:xfrm>
        </p:grpSpPr>
        <p:sp>
          <p:nvSpPr>
            <p:cNvPr id="83" name="文本框 6"/>
            <p:cNvSpPr txBox="1"/>
            <p:nvPr/>
          </p:nvSpPr>
          <p:spPr>
            <a:xfrm>
              <a:off x="6818242" y="2046868"/>
              <a:ext cx="4118594" cy="367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存储配置、表单识别器、</a:t>
              </a: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Bing</a:t>
              </a:r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配置等</a:t>
              </a:r>
              <a:endParaRPr lang="en-US" altLang="zh-CN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4" name="文本框 7"/>
            <p:cNvSpPr txBox="1"/>
            <p:nvPr/>
          </p:nvSpPr>
          <p:spPr>
            <a:xfrm>
              <a:off x="6818243" y="1725490"/>
              <a:ext cx="1813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r>
                <a:rPr lang="zh-CN" altLang="en-US" sz="1200" b="1" kern="0" dirty="0">
                  <a:solidFill>
                    <a:srgbClr val="37609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其它配置</a:t>
              </a:r>
            </a:p>
          </p:txBody>
        </p:sp>
      </p:grpSp>
      <p:sp>
        <p:nvSpPr>
          <p:cNvPr id="2" name="菱形 1"/>
          <p:cNvSpPr/>
          <p:nvPr/>
        </p:nvSpPr>
        <p:spPr>
          <a:xfrm>
            <a:off x="11580701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 descr="徽标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解决办法"/>
          <p:cNvSpPr txBox="1"/>
          <p:nvPr/>
        </p:nvSpPr>
        <p:spPr>
          <a:xfrm>
            <a:off x="781516" y="315593"/>
            <a:ext cx="193530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企业级安全审计</a:t>
            </a:r>
          </a:p>
        </p:txBody>
      </p:sp>
      <p:sp>
        <p:nvSpPr>
          <p:cNvPr id="64" name="矩形 6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 descr="徽标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sp>
        <p:nvSpPr>
          <p:cNvPr id="4" name="文本框 12"/>
          <p:cNvSpPr txBox="1"/>
          <p:nvPr/>
        </p:nvSpPr>
        <p:spPr>
          <a:xfrm>
            <a:off x="4332344" y="4446707"/>
            <a:ext cx="2977815" cy="1323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8" tIns="45718" rIns="45718" bIns="45718" numCol="1" spcCol="38100" rtlCol="0" anchor="t">
            <a:spAutoFit/>
          </a:bodyPr>
          <a:lstStyle>
            <a:defPPr>
              <a:defRPr lang="zh-CN"/>
            </a:defPPr>
            <a:lvl1pPr indent="266700" defTabSz="913765">
              <a:lnSpc>
                <a:spcPct val="125000"/>
              </a:lnSpc>
              <a:buSzPct val="25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ym typeface="+mn-lt"/>
              </a:rPr>
              <a:t>  安全审计管理员可根据用户名称和日期进行审查，以确保内容的合法性、安全性，防止恶意行为和违规操作的发生。</a:t>
            </a:r>
            <a:endParaRPr lang="zh-CN" altLang="en-US" dirty="0">
              <a:sym typeface="Helvetic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5044" y="1042073"/>
            <a:ext cx="2977815" cy="23869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菱形 6"/>
          <p:cNvSpPr/>
          <p:nvPr/>
        </p:nvSpPr>
        <p:spPr>
          <a:xfrm>
            <a:off x="11526154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pic>
        <p:nvPicPr>
          <p:cNvPr id="8" name="图片 7" descr="电脑的屏幕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1" y="3429001"/>
            <a:ext cx="2777674" cy="2777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图片 8" descr="图形用户界面, 网站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78" y="3827134"/>
            <a:ext cx="3086303" cy="2777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本框 6"/>
          <p:cNvSpPr txBox="1"/>
          <p:nvPr/>
        </p:nvSpPr>
        <p:spPr>
          <a:xfrm>
            <a:off x="7935688" y="1608867"/>
            <a:ext cx="3308685" cy="19367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8" tIns="45718" rIns="45718" bIns="45718" numCol="1" spcCol="38100" rtlCol="0" anchor="t">
            <a:spAutoFit/>
          </a:bodyPr>
          <a:lstStyle>
            <a:defPPr>
              <a:defRPr lang="zh-CN"/>
            </a:defPPr>
            <a:lvl1pPr indent="266700" defTabSz="913765">
              <a:lnSpc>
                <a:spcPct val="125000"/>
              </a:lnSpc>
              <a:buSzPct val="25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ym typeface="+mn-lt"/>
              </a:rPr>
              <a:t>  系统详细记录用户的操作行为日志，包含用户名称、业务模块、操作描述、本次使用的模型及消耗的</a:t>
            </a:r>
            <a:r>
              <a:rPr lang="en-US" altLang="zh-CN" dirty="0">
                <a:sym typeface="+mn-lt"/>
              </a:rPr>
              <a:t>token</a:t>
            </a:r>
            <a:r>
              <a:rPr lang="zh-CN" altLang="en-US" dirty="0">
                <a:sym typeface="+mn-lt"/>
              </a:rPr>
              <a:t>数，通过日志可以追踪和审计用户的操作行为，确保数据安全和合规性。</a:t>
            </a:r>
            <a:endParaRPr lang="zh-CN" altLang="en-US" dirty="0">
              <a:sym typeface="Helvetica"/>
            </a:endParaRPr>
          </a:p>
        </p:txBody>
      </p:sp>
      <p:sp>
        <p:nvSpPr>
          <p:cNvPr id="11" name="文本框 12"/>
          <p:cNvSpPr txBox="1"/>
          <p:nvPr/>
        </p:nvSpPr>
        <p:spPr>
          <a:xfrm>
            <a:off x="762666" y="1460200"/>
            <a:ext cx="2944149" cy="1628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8" tIns="45718" rIns="45718" bIns="45718" numCol="1" spcCol="381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66700" defTabSz="913765">
              <a:lnSpc>
                <a:spcPct val="125000"/>
              </a:lnSpc>
              <a:buSzPct val="25000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企业敏感词管理是一项重要的工作，对企业的发展和形象有着重要的影响。建立敏感词管理库，开启敏感词限制，确保用户合规使用系统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3"/>
          <p:cNvSpPr txBox="1"/>
          <p:nvPr/>
        </p:nvSpPr>
        <p:spPr>
          <a:xfrm>
            <a:off x="1582885" y="1042073"/>
            <a:ext cx="1338828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敏感词管理</a:t>
            </a:r>
            <a:endParaRPr lang="zh-CN" altLang="en-US" b="1" dirty="0"/>
          </a:p>
        </p:txBody>
      </p:sp>
      <p:sp>
        <p:nvSpPr>
          <p:cNvPr id="14" name="文本框 14"/>
          <p:cNvSpPr txBox="1"/>
          <p:nvPr/>
        </p:nvSpPr>
        <p:spPr>
          <a:xfrm>
            <a:off x="5207946" y="3962508"/>
            <a:ext cx="1107996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审计</a:t>
            </a:r>
          </a:p>
        </p:txBody>
      </p:sp>
      <p:sp>
        <p:nvSpPr>
          <p:cNvPr id="15" name="文本框 16"/>
          <p:cNvSpPr txBox="1"/>
          <p:nvPr/>
        </p:nvSpPr>
        <p:spPr>
          <a:xfrm>
            <a:off x="9036033" y="1032689"/>
            <a:ext cx="1107996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系统日志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解决办法"/>
          <p:cNvSpPr txBox="1"/>
          <p:nvPr/>
        </p:nvSpPr>
        <p:spPr>
          <a:xfrm>
            <a:off x="781516" y="315593"/>
            <a:ext cx="160999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统计报表</a:t>
            </a:r>
            <a:endParaRPr dirty="0"/>
          </a:p>
        </p:txBody>
      </p:sp>
      <p:sp>
        <p:nvSpPr>
          <p:cNvPr id="64" name="矩形 6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609760" y="1952366"/>
            <a:ext cx="3864270" cy="1015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indent="266700" defTabSz="913765">
              <a:lnSpc>
                <a:spcPct val="125000"/>
              </a:lnSpc>
              <a:buSzPct val="25000"/>
              <a:defRPr/>
            </a:pP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系统提供丰富的统计报表和简单直观的展示界面，管理员可以宏观了解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使用情况。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927831" y="2910317"/>
            <a:ext cx="2884383" cy="24006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每日消息数统计</a:t>
            </a:r>
            <a:endParaRPr lang="en-US" altLang="zh-CN" sz="15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每日活跃用户数统计</a:t>
            </a:r>
            <a:endParaRPr lang="en-US" altLang="zh-CN" sz="15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zh-CN" altLang="en-US" sz="15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每日用户满意度统计</a:t>
            </a:r>
            <a:endParaRPr lang="en-US" altLang="zh-CN" sz="15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每日</a:t>
            </a:r>
            <a:r>
              <a:rPr lang="en-US" altLang="zh-CN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token</a:t>
            </a: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费用统计</a:t>
            </a:r>
            <a:endParaRPr lang="zh-CN" altLang="zh-CN" sz="15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en-US" altLang="zh-CN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Token</a:t>
            </a:r>
            <a:r>
              <a:rPr lang="zh-CN" altLang="en-US" sz="15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使用报表</a:t>
            </a:r>
            <a:endParaRPr lang="en-US" altLang="zh-CN" sz="15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en-US" altLang="zh-CN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Token</a:t>
            </a: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费用报表</a:t>
            </a:r>
            <a:endParaRPr lang="en-US" altLang="zh-CN" sz="15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zh-CN" altLang="en-US" sz="15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团队费用报表</a:t>
            </a:r>
            <a:endParaRPr lang="en-US" altLang="zh-CN" sz="15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反馈报表</a:t>
            </a:r>
            <a:endParaRPr lang="zh-CN" altLang="zh-CN" sz="15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菱形 1"/>
          <p:cNvSpPr/>
          <p:nvPr/>
        </p:nvSpPr>
        <p:spPr>
          <a:xfrm>
            <a:off x="11580701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 descr="徽标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295" y="1805155"/>
            <a:ext cx="4746508" cy="3728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ject 10"/>
          <p:cNvSpPr/>
          <p:nvPr/>
        </p:nvSpPr>
        <p:spPr>
          <a:xfrm>
            <a:off x="778823" y="1095375"/>
            <a:ext cx="10479727" cy="5238750"/>
          </a:xfrm>
          <a:custGeom>
            <a:avLst/>
            <a:gdLst/>
            <a:ahLst/>
            <a:cxnLst/>
            <a:rect l="l" t="t" r="r" b="b"/>
            <a:pathLst>
              <a:path w="3633470" h="7026275">
                <a:moveTo>
                  <a:pt x="0" y="0"/>
                </a:moveTo>
                <a:lnTo>
                  <a:pt x="3633397" y="0"/>
                </a:lnTo>
                <a:lnTo>
                  <a:pt x="3633397" y="7025964"/>
                </a:lnTo>
                <a:lnTo>
                  <a:pt x="0" y="7025964"/>
                </a:lnTo>
                <a:lnTo>
                  <a:pt x="0" y="0"/>
                </a:lnTo>
                <a:close/>
              </a:path>
            </a:pathLst>
          </a:custGeom>
          <a:ln w="52354">
            <a:solidFill>
              <a:srgbClr val="6F6F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333639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解决办法"/>
          <p:cNvSpPr txBox="1"/>
          <p:nvPr/>
        </p:nvSpPr>
        <p:spPr>
          <a:xfrm>
            <a:off x="781516" y="315593"/>
            <a:ext cx="201443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账号体系集成</a:t>
            </a:r>
            <a:endParaRPr dirty="0"/>
          </a:p>
        </p:txBody>
      </p:sp>
      <p:sp>
        <p:nvSpPr>
          <p:cNvPr id="64" name="矩形 6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120118" y="2216186"/>
            <a:ext cx="4267200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913765">
              <a:buSzPct val="25000"/>
              <a:defRPr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  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系统支持与第三方账号体系集成，一键同步用户，使用第三方账号直接登录，方便快捷。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11580701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700" y="1939818"/>
            <a:ext cx="4937341" cy="3383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 descr="徽标&#10;&#10;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49548" y="3151881"/>
            <a:ext cx="2884383" cy="15350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en-US" altLang="zh-CN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Azure AAD</a:t>
            </a: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en-US" altLang="zh-CN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Okta</a:t>
            </a: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zh-CN" altLang="en-US" sz="15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飞书</a:t>
            </a:r>
            <a:endParaRPr lang="en-US" altLang="zh-CN" sz="15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钉钉</a:t>
            </a:r>
            <a:endParaRPr lang="en-US" altLang="zh-CN" sz="15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企微</a:t>
            </a:r>
            <a:endParaRPr lang="en-US" altLang="zh-CN" sz="15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背景图案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34788"/>
            <a:ext cx="12192001" cy="7315200"/>
          </a:xfrm>
          <a:prstGeom prst="rect">
            <a:avLst/>
          </a:prstGeom>
        </p:spPr>
      </p:pic>
      <p:sp>
        <p:nvSpPr>
          <p:cNvPr id="24" name="同心圆 23"/>
          <p:cNvSpPr/>
          <p:nvPr/>
        </p:nvSpPr>
        <p:spPr>
          <a:xfrm>
            <a:off x="5555672" y="-254038"/>
            <a:ext cx="9313752" cy="9313752"/>
          </a:xfrm>
          <a:prstGeom prst="donut">
            <a:avLst/>
          </a:prstGeom>
          <a:solidFill>
            <a:srgbClr val="F2F2F2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7" name="同心圆 26"/>
          <p:cNvSpPr/>
          <p:nvPr/>
        </p:nvSpPr>
        <p:spPr>
          <a:xfrm>
            <a:off x="-1942328" y="5018456"/>
            <a:ext cx="4268787" cy="4268787"/>
          </a:xfrm>
          <a:prstGeom prst="donut">
            <a:avLst/>
          </a:prstGeom>
          <a:solidFill>
            <a:srgbClr val="F2F2F2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8200600" y="4061509"/>
            <a:ext cx="3991400" cy="151490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1" y="4061509"/>
            <a:ext cx="8200601" cy="151490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56661" y="4457229"/>
            <a:ext cx="3141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Thanks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29335" y="4841717"/>
            <a:ext cx="5554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总 部：深圳市福田区深南大道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1006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号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深圳国际创新中心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)A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02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Web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www.edensoft.com.cn            Tel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0755-8826 2588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665194" y="4268784"/>
            <a:ext cx="35465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深圳市伊登软件有限公司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香港</a:t>
            </a:r>
            <a:r>
              <a:rPr kumimoji="0" lang="en-US" altLang="zh-CN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深圳</a:t>
            </a:r>
            <a:r>
              <a:rPr kumimoji="0" lang="en-US" altLang="zh-CN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上海</a:t>
            </a:r>
            <a:r>
              <a:rPr kumimoji="0" lang="en-US" altLang="zh-CN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武汉</a:t>
            </a:r>
            <a:r>
              <a:rPr kumimoji="0" lang="en-US" altLang="zh-CN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东莞</a:t>
            </a:r>
            <a:r>
              <a:rPr kumimoji="0" lang="en-US" altLang="zh-CN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福州</a:t>
            </a:r>
            <a:r>
              <a:rPr kumimoji="0" lang="en-US" altLang="zh-CN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新加坡</a:t>
            </a:r>
          </a:p>
        </p:txBody>
      </p:sp>
      <p:cxnSp>
        <p:nvCxnSpPr>
          <p:cNvPr id="10" name="直接连接符 9"/>
          <p:cNvCxnSpPr/>
          <p:nvPr/>
        </p:nvCxnSpPr>
        <p:spPr>
          <a:xfrm flipH="1">
            <a:off x="6266506" y="4269101"/>
            <a:ext cx="128638" cy="54599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498736" y="4292420"/>
            <a:ext cx="931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服 务 热 线</a:t>
            </a:r>
          </a:p>
        </p:txBody>
      </p:sp>
      <p:sp>
        <p:nvSpPr>
          <p:cNvPr id="12" name="矩形 11"/>
          <p:cNvSpPr/>
          <p:nvPr/>
        </p:nvSpPr>
        <p:spPr>
          <a:xfrm>
            <a:off x="6356801" y="4515005"/>
            <a:ext cx="16468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400-830-0095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432257" y="4251276"/>
            <a:ext cx="0" cy="102156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文本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0" y="4162926"/>
            <a:ext cx="2225274" cy="117785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629336" y="4268784"/>
            <a:ext cx="5367186" cy="54765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52" y="1305104"/>
            <a:ext cx="2123896" cy="2123896"/>
          </a:xfrm>
          <a:prstGeom prst="rect">
            <a:avLst/>
          </a:prstGeom>
        </p:spPr>
      </p:pic>
      <p:pic>
        <p:nvPicPr>
          <p:cNvPr id="17" name="image 101"/>
          <p:cNvPicPr>
            <a:picLocks noChangeAspect="1"/>
          </p:cNvPicPr>
          <p:nvPr/>
        </p:nvPicPr>
        <p:blipFill>
          <a:blip r:embed="rId6">
            <a:alphaModFix amt="10000"/>
          </a:blip>
          <a:srcRect/>
          <a:stretch>
            <a:fillRect/>
          </a:stretch>
        </p:blipFill>
        <p:spPr>
          <a:xfrm>
            <a:off x="-12700" y="4061507"/>
            <a:ext cx="12204700" cy="1514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929" y="2851777"/>
            <a:ext cx="833437" cy="868004"/>
          </a:xfrm>
          <a:prstGeom prst="rect">
            <a:avLst/>
          </a:prstGeom>
        </p:spPr>
      </p:pic>
      <p:pic>
        <p:nvPicPr>
          <p:cNvPr id="2" name="image 101"/>
          <p:cNvPicPr>
            <a:picLocks noChangeAspect="1"/>
          </p:cNvPicPr>
          <p:nvPr/>
        </p:nvPicPr>
        <p:blipFill>
          <a:blip r:embed="rId3">
            <a:alphaModFix amt="10000"/>
          </a:blip>
          <a:srcRect/>
          <a:stretch>
            <a:fillRect/>
          </a:stretch>
        </p:blipFill>
        <p:spPr>
          <a:xfrm>
            <a:off x="0" y="2324718"/>
            <a:ext cx="12204700" cy="2228850"/>
          </a:xfrm>
          <a:prstGeom prst="rect">
            <a:avLst/>
          </a:prstGeom>
        </p:spPr>
      </p:pic>
      <p:sp>
        <p:nvSpPr>
          <p:cNvPr id="10" name="TextBox 47"/>
          <p:cNvSpPr txBox="1">
            <a:spLocks noChangeArrowheads="1"/>
          </p:cNvSpPr>
          <p:nvPr/>
        </p:nvSpPr>
        <p:spPr bwMode="auto">
          <a:xfrm>
            <a:off x="4290958" y="3024169"/>
            <a:ext cx="54887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为什么需要易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AI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企业智能助手</a:t>
            </a:r>
          </a:p>
        </p:txBody>
      </p:sp>
      <p:sp>
        <p:nvSpPr>
          <p:cNvPr id="3" name="菱形 2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徽标&#10;&#10;描述已自动生成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98141" y="321223"/>
            <a:ext cx="27123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企业痛点</a:t>
            </a:r>
          </a:p>
        </p:txBody>
      </p:sp>
      <p:sp>
        <p:nvSpPr>
          <p:cNvPr id="9" name="矩形 8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菱形 12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任意多边形: 形状 1"/>
          <p:cNvSpPr/>
          <p:nvPr/>
        </p:nvSpPr>
        <p:spPr>
          <a:xfrm>
            <a:off x="-2" y="3378269"/>
            <a:ext cx="12192001" cy="593206"/>
          </a:xfrm>
          <a:custGeom>
            <a:avLst/>
            <a:gdLst>
              <a:gd name="connsiteX0" fmla="*/ 0 w 12661900"/>
              <a:gd name="connsiteY0" fmla="*/ 673100 h 723943"/>
              <a:gd name="connsiteX1" fmla="*/ 1752600 w 12661900"/>
              <a:gd name="connsiteY1" fmla="*/ 12700 h 723943"/>
              <a:gd name="connsiteX2" fmla="*/ 3619500 w 12661900"/>
              <a:gd name="connsiteY2" fmla="*/ 723900 h 723943"/>
              <a:gd name="connsiteX3" fmla="*/ 5359400 w 12661900"/>
              <a:gd name="connsiteY3" fmla="*/ 25400 h 723943"/>
              <a:gd name="connsiteX4" fmla="*/ 7200900 w 12661900"/>
              <a:gd name="connsiteY4" fmla="*/ 711200 h 723943"/>
              <a:gd name="connsiteX5" fmla="*/ 8966200 w 12661900"/>
              <a:gd name="connsiteY5" fmla="*/ 38100 h 723943"/>
              <a:gd name="connsiteX6" fmla="*/ 10820400 w 12661900"/>
              <a:gd name="connsiteY6" fmla="*/ 723900 h 723943"/>
              <a:gd name="connsiteX7" fmla="*/ 12661900 w 12661900"/>
              <a:gd name="connsiteY7" fmla="*/ 0 h 723943"/>
              <a:gd name="connsiteX0-1" fmla="*/ 0 w 12661900"/>
              <a:gd name="connsiteY0-2" fmla="*/ 680724 h 731564"/>
              <a:gd name="connsiteX1-3" fmla="*/ 1752600 w 12661900"/>
              <a:gd name="connsiteY1-4" fmla="*/ 20324 h 731564"/>
              <a:gd name="connsiteX2-5" fmla="*/ 3619500 w 12661900"/>
              <a:gd name="connsiteY2-6" fmla="*/ 731524 h 731564"/>
              <a:gd name="connsiteX3-7" fmla="*/ 5359400 w 12661900"/>
              <a:gd name="connsiteY3-8" fmla="*/ 33024 h 731564"/>
              <a:gd name="connsiteX4-9" fmla="*/ 7200900 w 12661900"/>
              <a:gd name="connsiteY4-10" fmla="*/ 718824 h 731564"/>
              <a:gd name="connsiteX5-11" fmla="*/ 8973820 w 12661900"/>
              <a:gd name="connsiteY5-12" fmla="*/ 4 h 731564"/>
              <a:gd name="connsiteX6-13" fmla="*/ 10820400 w 12661900"/>
              <a:gd name="connsiteY6-14" fmla="*/ 731524 h 731564"/>
              <a:gd name="connsiteX7-15" fmla="*/ 12661900 w 12661900"/>
              <a:gd name="connsiteY7-16" fmla="*/ 7624 h 731564"/>
              <a:gd name="connsiteX0-17" fmla="*/ 0 w 12661900"/>
              <a:gd name="connsiteY0-18" fmla="*/ 680724 h 731564"/>
              <a:gd name="connsiteX1-19" fmla="*/ 1752600 w 12661900"/>
              <a:gd name="connsiteY1-20" fmla="*/ 20324 h 731564"/>
              <a:gd name="connsiteX2-21" fmla="*/ 3619500 w 12661900"/>
              <a:gd name="connsiteY2-22" fmla="*/ 731524 h 731564"/>
              <a:gd name="connsiteX3-23" fmla="*/ 5359400 w 12661900"/>
              <a:gd name="connsiteY3-24" fmla="*/ 33024 h 731564"/>
              <a:gd name="connsiteX4-25" fmla="*/ 7200900 w 12661900"/>
              <a:gd name="connsiteY4-26" fmla="*/ 718824 h 731564"/>
              <a:gd name="connsiteX5-27" fmla="*/ 8973820 w 12661900"/>
              <a:gd name="connsiteY5-28" fmla="*/ 4 h 731564"/>
              <a:gd name="connsiteX6-29" fmla="*/ 10820400 w 12661900"/>
              <a:gd name="connsiteY6-30" fmla="*/ 731524 h 731564"/>
              <a:gd name="connsiteX7-31" fmla="*/ 12661900 w 12661900"/>
              <a:gd name="connsiteY7-32" fmla="*/ 7624 h 731564"/>
              <a:gd name="connsiteX0-33" fmla="*/ 0 w 12661900"/>
              <a:gd name="connsiteY0-34" fmla="*/ 680724 h 731564"/>
              <a:gd name="connsiteX1-35" fmla="*/ 1752600 w 12661900"/>
              <a:gd name="connsiteY1-36" fmla="*/ 20324 h 731564"/>
              <a:gd name="connsiteX2-37" fmla="*/ 3619500 w 12661900"/>
              <a:gd name="connsiteY2-38" fmla="*/ 731524 h 731564"/>
              <a:gd name="connsiteX3-39" fmla="*/ 5374640 w 12661900"/>
              <a:gd name="connsiteY3-40" fmla="*/ 10164 h 731564"/>
              <a:gd name="connsiteX4-41" fmla="*/ 7200900 w 12661900"/>
              <a:gd name="connsiteY4-42" fmla="*/ 718824 h 731564"/>
              <a:gd name="connsiteX5-43" fmla="*/ 8973820 w 12661900"/>
              <a:gd name="connsiteY5-44" fmla="*/ 4 h 731564"/>
              <a:gd name="connsiteX6-45" fmla="*/ 10820400 w 12661900"/>
              <a:gd name="connsiteY6-46" fmla="*/ 731524 h 731564"/>
              <a:gd name="connsiteX7-47" fmla="*/ 12661900 w 12661900"/>
              <a:gd name="connsiteY7-48" fmla="*/ 7624 h 731564"/>
              <a:gd name="connsiteX0-49" fmla="*/ 0 w 12661900"/>
              <a:gd name="connsiteY0-50" fmla="*/ 680724 h 731564"/>
              <a:gd name="connsiteX1-51" fmla="*/ 1783080 w 12661900"/>
              <a:gd name="connsiteY1-52" fmla="*/ 5084 h 731564"/>
              <a:gd name="connsiteX2-53" fmla="*/ 3619500 w 12661900"/>
              <a:gd name="connsiteY2-54" fmla="*/ 731524 h 731564"/>
              <a:gd name="connsiteX3-55" fmla="*/ 5374640 w 12661900"/>
              <a:gd name="connsiteY3-56" fmla="*/ 10164 h 731564"/>
              <a:gd name="connsiteX4-57" fmla="*/ 7200900 w 12661900"/>
              <a:gd name="connsiteY4-58" fmla="*/ 718824 h 731564"/>
              <a:gd name="connsiteX5-59" fmla="*/ 8973820 w 12661900"/>
              <a:gd name="connsiteY5-60" fmla="*/ 4 h 731564"/>
              <a:gd name="connsiteX6-61" fmla="*/ 10820400 w 12661900"/>
              <a:gd name="connsiteY6-62" fmla="*/ 731524 h 731564"/>
              <a:gd name="connsiteX7-63" fmla="*/ 12661900 w 12661900"/>
              <a:gd name="connsiteY7-64" fmla="*/ 7624 h 731564"/>
              <a:gd name="connsiteX0-65" fmla="*/ 0 w 12661900"/>
              <a:gd name="connsiteY0-66" fmla="*/ 680724 h 731564"/>
              <a:gd name="connsiteX1-67" fmla="*/ 1783080 w 12661900"/>
              <a:gd name="connsiteY1-68" fmla="*/ 5084 h 731564"/>
              <a:gd name="connsiteX2-69" fmla="*/ 3619500 w 12661900"/>
              <a:gd name="connsiteY2-70" fmla="*/ 716284 h 731564"/>
              <a:gd name="connsiteX3-71" fmla="*/ 5374640 w 12661900"/>
              <a:gd name="connsiteY3-72" fmla="*/ 10164 h 731564"/>
              <a:gd name="connsiteX4-73" fmla="*/ 7200900 w 12661900"/>
              <a:gd name="connsiteY4-74" fmla="*/ 718824 h 731564"/>
              <a:gd name="connsiteX5-75" fmla="*/ 8973820 w 12661900"/>
              <a:gd name="connsiteY5-76" fmla="*/ 4 h 731564"/>
              <a:gd name="connsiteX6-77" fmla="*/ 10820400 w 12661900"/>
              <a:gd name="connsiteY6-78" fmla="*/ 731524 h 731564"/>
              <a:gd name="connsiteX7-79" fmla="*/ 12661900 w 12661900"/>
              <a:gd name="connsiteY7-80" fmla="*/ 7624 h 731564"/>
              <a:gd name="connsiteX0-81" fmla="*/ 0 w 12661900"/>
              <a:gd name="connsiteY0-82" fmla="*/ 680720 h 718861"/>
              <a:gd name="connsiteX1-83" fmla="*/ 1783080 w 12661900"/>
              <a:gd name="connsiteY1-84" fmla="*/ 5080 h 718861"/>
              <a:gd name="connsiteX2-85" fmla="*/ 3619500 w 12661900"/>
              <a:gd name="connsiteY2-86" fmla="*/ 716280 h 718861"/>
              <a:gd name="connsiteX3-87" fmla="*/ 5374640 w 12661900"/>
              <a:gd name="connsiteY3-88" fmla="*/ 10160 h 718861"/>
              <a:gd name="connsiteX4-89" fmla="*/ 7200900 w 12661900"/>
              <a:gd name="connsiteY4-90" fmla="*/ 718820 h 718861"/>
              <a:gd name="connsiteX5-91" fmla="*/ 8973820 w 12661900"/>
              <a:gd name="connsiteY5-92" fmla="*/ 0 h 718861"/>
              <a:gd name="connsiteX6-93" fmla="*/ 10845800 w 12661900"/>
              <a:gd name="connsiteY6-94" fmla="*/ 718820 h 718861"/>
              <a:gd name="connsiteX7-95" fmla="*/ 12661900 w 12661900"/>
              <a:gd name="connsiteY7-96" fmla="*/ 7620 h 7188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2661900" h="718861">
                <a:moveTo>
                  <a:pt x="0" y="680720"/>
                </a:moveTo>
                <a:cubicBezTo>
                  <a:pt x="574675" y="346286"/>
                  <a:pt x="1179830" y="-847"/>
                  <a:pt x="1783080" y="5080"/>
                </a:cubicBezTo>
                <a:cubicBezTo>
                  <a:pt x="2386330" y="11007"/>
                  <a:pt x="3020907" y="715433"/>
                  <a:pt x="3619500" y="716280"/>
                </a:cubicBezTo>
                <a:cubicBezTo>
                  <a:pt x="4218093" y="717127"/>
                  <a:pt x="4777740" y="9737"/>
                  <a:pt x="5374640" y="10160"/>
                </a:cubicBezTo>
                <a:cubicBezTo>
                  <a:pt x="5971540" y="10583"/>
                  <a:pt x="6601037" y="720513"/>
                  <a:pt x="7200900" y="718820"/>
                </a:cubicBezTo>
                <a:cubicBezTo>
                  <a:pt x="7800763" y="717127"/>
                  <a:pt x="8366337" y="0"/>
                  <a:pt x="8973820" y="0"/>
                </a:cubicBezTo>
                <a:cubicBezTo>
                  <a:pt x="9581303" y="0"/>
                  <a:pt x="10229850" y="725170"/>
                  <a:pt x="10845800" y="718820"/>
                </a:cubicBezTo>
                <a:cubicBezTo>
                  <a:pt x="11461750" y="712470"/>
                  <a:pt x="12049125" y="366395"/>
                  <a:pt x="12661900" y="7620"/>
                </a:cubicBezTo>
              </a:path>
            </a:pathLst>
          </a:custGeom>
          <a:noFill/>
          <a:ln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L" panose="00020600040101010101" pitchFamily="18" charset="-122"/>
              <a:ea typeface="OPPOSans L" panose="00020600040101010101" pitchFamily="18" charset="-122"/>
              <a:cs typeface="+mn-cs"/>
            </a:endParaRPr>
          </a:p>
        </p:txBody>
      </p:sp>
      <p:sp>
        <p:nvSpPr>
          <p:cNvPr id="3" name="任意多边形: 形状 2"/>
          <p:cNvSpPr/>
          <p:nvPr/>
        </p:nvSpPr>
        <p:spPr>
          <a:xfrm flipV="1">
            <a:off x="0" y="3252612"/>
            <a:ext cx="12192000" cy="718861"/>
          </a:xfrm>
          <a:custGeom>
            <a:avLst/>
            <a:gdLst>
              <a:gd name="connsiteX0" fmla="*/ 0 w 12661900"/>
              <a:gd name="connsiteY0" fmla="*/ 673100 h 723943"/>
              <a:gd name="connsiteX1" fmla="*/ 1752600 w 12661900"/>
              <a:gd name="connsiteY1" fmla="*/ 12700 h 723943"/>
              <a:gd name="connsiteX2" fmla="*/ 3619500 w 12661900"/>
              <a:gd name="connsiteY2" fmla="*/ 723900 h 723943"/>
              <a:gd name="connsiteX3" fmla="*/ 5359400 w 12661900"/>
              <a:gd name="connsiteY3" fmla="*/ 25400 h 723943"/>
              <a:gd name="connsiteX4" fmla="*/ 7200900 w 12661900"/>
              <a:gd name="connsiteY4" fmla="*/ 711200 h 723943"/>
              <a:gd name="connsiteX5" fmla="*/ 8966200 w 12661900"/>
              <a:gd name="connsiteY5" fmla="*/ 38100 h 723943"/>
              <a:gd name="connsiteX6" fmla="*/ 10820400 w 12661900"/>
              <a:gd name="connsiteY6" fmla="*/ 723900 h 723943"/>
              <a:gd name="connsiteX7" fmla="*/ 12661900 w 12661900"/>
              <a:gd name="connsiteY7" fmla="*/ 0 h 723943"/>
              <a:gd name="connsiteX0-1" fmla="*/ 0 w 12661900"/>
              <a:gd name="connsiteY0-2" fmla="*/ 680724 h 731564"/>
              <a:gd name="connsiteX1-3" fmla="*/ 1752600 w 12661900"/>
              <a:gd name="connsiteY1-4" fmla="*/ 20324 h 731564"/>
              <a:gd name="connsiteX2-5" fmla="*/ 3619500 w 12661900"/>
              <a:gd name="connsiteY2-6" fmla="*/ 731524 h 731564"/>
              <a:gd name="connsiteX3-7" fmla="*/ 5359400 w 12661900"/>
              <a:gd name="connsiteY3-8" fmla="*/ 33024 h 731564"/>
              <a:gd name="connsiteX4-9" fmla="*/ 7200900 w 12661900"/>
              <a:gd name="connsiteY4-10" fmla="*/ 718824 h 731564"/>
              <a:gd name="connsiteX5-11" fmla="*/ 8973820 w 12661900"/>
              <a:gd name="connsiteY5-12" fmla="*/ 4 h 731564"/>
              <a:gd name="connsiteX6-13" fmla="*/ 10820400 w 12661900"/>
              <a:gd name="connsiteY6-14" fmla="*/ 731524 h 731564"/>
              <a:gd name="connsiteX7-15" fmla="*/ 12661900 w 12661900"/>
              <a:gd name="connsiteY7-16" fmla="*/ 7624 h 731564"/>
              <a:gd name="connsiteX0-17" fmla="*/ 0 w 12661900"/>
              <a:gd name="connsiteY0-18" fmla="*/ 680724 h 731564"/>
              <a:gd name="connsiteX1-19" fmla="*/ 1752600 w 12661900"/>
              <a:gd name="connsiteY1-20" fmla="*/ 20324 h 731564"/>
              <a:gd name="connsiteX2-21" fmla="*/ 3619500 w 12661900"/>
              <a:gd name="connsiteY2-22" fmla="*/ 731524 h 731564"/>
              <a:gd name="connsiteX3-23" fmla="*/ 5359400 w 12661900"/>
              <a:gd name="connsiteY3-24" fmla="*/ 33024 h 731564"/>
              <a:gd name="connsiteX4-25" fmla="*/ 7200900 w 12661900"/>
              <a:gd name="connsiteY4-26" fmla="*/ 718824 h 731564"/>
              <a:gd name="connsiteX5-27" fmla="*/ 8973820 w 12661900"/>
              <a:gd name="connsiteY5-28" fmla="*/ 4 h 731564"/>
              <a:gd name="connsiteX6-29" fmla="*/ 10820400 w 12661900"/>
              <a:gd name="connsiteY6-30" fmla="*/ 731524 h 731564"/>
              <a:gd name="connsiteX7-31" fmla="*/ 12661900 w 12661900"/>
              <a:gd name="connsiteY7-32" fmla="*/ 7624 h 731564"/>
              <a:gd name="connsiteX0-33" fmla="*/ 0 w 12661900"/>
              <a:gd name="connsiteY0-34" fmla="*/ 680724 h 731564"/>
              <a:gd name="connsiteX1-35" fmla="*/ 1752600 w 12661900"/>
              <a:gd name="connsiteY1-36" fmla="*/ 20324 h 731564"/>
              <a:gd name="connsiteX2-37" fmla="*/ 3619500 w 12661900"/>
              <a:gd name="connsiteY2-38" fmla="*/ 731524 h 731564"/>
              <a:gd name="connsiteX3-39" fmla="*/ 5374640 w 12661900"/>
              <a:gd name="connsiteY3-40" fmla="*/ 10164 h 731564"/>
              <a:gd name="connsiteX4-41" fmla="*/ 7200900 w 12661900"/>
              <a:gd name="connsiteY4-42" fmla="*/ 718824 h 731564"/>
              <a:gd name="connsiteX5-43" fmla="*/ 8973820 w 12661900"/>
              <a:gd name="connsiteY5-44" fmla="*/ 4 h 731564"/>
              <a:gd name="connsiteX6-45" fmla="*/ 10820400 w 12661900"/>
              <a:gd name="connsiteY6-46" fmla="*/ 731524 h 731564"/>
              <a:gd name="connsiteX7-47" fmla="*/ 12661900 w 12661900"/>
              <a:gd name="connsiteY7-48" fmla="*/ 7624 h 731564"/>
              <a:gd name="connsiteX0-49" fmla="*/ 0 w 12661900"/>
              <a:gd name="connsiteY0-50" fmla="*/ 680724 h 731564"/>
              <a:gd name="connsiteX1-51" fmla="*/ 1783080 w 12661900"/>
              <a:gd name="connsiteY1-52" fmla="*/ 5084 h 731564"/>
              <a:gd name="connsiteX2-53" fmla="*/ 3619500 w 12661900"/>
              <a:gd name="connsiteY2-54" fmla="*/ 731524 h 731564"/>
              <a:gd name="connsiteX3-55" fmla="*/ 5374640 w 12661900"/>
              <a:gd name="connsiteY3-56" fmla="*/ 10164 h 731564"/>
              <a:gd name="connsiteX4-57" fmla="*/ 7200900 w 12661900"/>
              <a:gd name="connsiteY4-58" fmla="*/ 718824 h 731564"/>
              <a:gd name="connsiteX5-59" fmla="*/ 8973820 w 12661900"/>
              <a:gd name="connsiteY5-60" fmla="*/ 4 h 731564"/>
              <a:gd name="connsiteX6-61" fmla="*/ 10820400 w 12661900"/>
              <a:gd name="connsiteY6-62" fmla="*/ 731524 h 731564"/>
              <a:gd name="connsiteX7-63" fmla="*/ 12661900 w 12661900"/>
              <a:gd name="connsiteY7-64" fmla="*/ 7624 h 731564"/>
              <a:gd name="connsiteX0-65" fmla="*/ 0 w 12661900"/>
              <a:gd name="connsiteY0-66" fmla="*/ 680724 h 731564"/>
              <a:gd name="connsiteX1-67" fmla="*/ 1783080 w 12661900"/>
              <a:gd name="connsiteY1-68" fmla="*/ 5084 h 731564"/>
              <a:gd name="connsiteX2-69" fmla="*/ 3619500 w 12661900"/>
              <a:gd name="connsiteY2-70" fmla="*/ 716284 h 731564"/>
              <a:gd name="connsiteX3-71" fmla="*/ 5374640 w 12661900"/>
              <a:gd name="connsiteY3-72" fmla="*/ 10164 h 731564"/>
              <a:gd name="connsiteX4-73" fmla="*/ 7200900 w 12661900"/>
              <a:gd name="connsiteY4-74" fmla="*/ 718824 h 731564"/>
              <a:gd name="connsiteX5-75" fmla="*/ 8973820 w 12661900"/>
              <a:gd name="connsiteY5-76" fmla="*/ 4 h 731564"/>
              <a:gd name="connsiteX6-77" fmla="*/ 10820400 w 12661900"/>
              <a:gd name="connsiteY6-78" fmla="*/ 731524 h 731564"/>
              <a:gd name="connsiteX7-79" fmla="*/ 12661900 w 12661900"/>
              <a:gd name="connsiteY7-80" fmla="*/ 7624 h 731564"/>
              <a:gd name="connsiteX0-81" fmla="*/ 0 w 12661900"/>
              <a:gd name="connsiteY0-82" fmla="*/ 680720 h 718861"/>
              <a:gd name="connsiteX1-83" fmla="*/ 1783080 w 12661900"/>
              <a:gd name="connsiteY1-84" fmla="*/ 5080 h 718861"/>
              <a:gd name="connsiteX2-85" fmla="*/ 3619500 w 12661900"/>
              <a:gd name="connsiteY2-86" fmla="*/ 716280 h 718861"/>
              <a:gd name="connsiteX3-87" fmla="*/ 5374640 w 12661900"/>
              <a:gd name="connsiteY3-88" fmla="*/ 10160 h 718861"/>
              <a:gd name="connsiteX4-89" fmla="*/ 7200900 w 12661900"/>
              <a:gd name="connsiteY4-90" fmla="*/ 718820 h 718861"/>
              <a:gd name="connsiteX5-91" fmla="*/ 8973820 w 12661900"/>
              <a:gd name="connsiteY5-92" fmla="*/ 0 h 718861"/>
              <a:gd name="connsiteX6-93" fmla="*/ 10845800 w 12661900"/>
              <a:gd name="connsiteY6-94" fmla="*/ 718820 h 718861"/>
              <a:gd name="connsiteX7-95" fmla="*/ 12661900 w 12661900"/>
              <a:gd name="connsiteY7-96" fmla="*/ 7620 h 7188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2661900" h="718861">
                <a:moveTo>
                  <a:pt x="0" y="680720"/>
                </a:moveTo>
                <a:cubicBezTo>
                  <a:pt x="574675" y="346286"/>
                  <a:pt x="1179830" y="-847"/>
                  <a:pt x="1783080" y="5080"/>
                </a:cubicBezTo>
                <a:cubicBezTo>
                  <a:pt x="2386330" y="11007"/>
                  <a:pt x="3020907" y="715433"/>
                  <a:pt x="3619500" y="716280"/>
                </a:cubicBezTo>
                <a:cubicBezTo>
                  <a:pt x="4218093" y="717127"/>
                  <a:pt x="4777740" y="9737"/>
                  <a:pt x="5374640" y="10160"/>
                </a:cubicBezTo>
                <a:cubicBezTo>
                  <a:pt x="5971540" y="10583"/>
                  <a:pt x="6601037" y="720513"/>
                  <a:pt x="7200900" y="718820"/>
                </a:cubicBezTo>
                <a:cubicBezTo>
                  <a:pt x="7800763" y="717127"/>
                  <a:pt x="8366337" y="0"/>
                  <a:pt x="8973820" y="0"/>
                </a:cubicBezTo>
                <a:cubicBezTo>
                  <a:pt x="9581303" y="0"/>
                  <a:pt x="10229850" y="725170"/>
                  <a:pt x="10845800" y="718820"/>
                </a:cubicBezTo>
                <a:cubicBezTo>
                  <a:pt x="11461750" y="712470"/>
                  <a:pt x="12049125" y="366395"/>
                  <a:pt x="12661900" y="7620"/>
                </a:cubicBezTo>
              </a:path>
            </a:pathLst>
          </a:custGeom>
          <a:noFill/>
          <a:ln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L" panose="00020600040101010101" pitchFamily="18" charset="-122"/>
              <a:ea typeface="OPPOSans L" panose="00020600040101010101" pitchFamily="18" charset="-122"/>
              <a:cs typeface="+mn-cs"/>
            </a:endParaRPr>
          </a:p>
        </p:txBody>
      </p:sp>
      <p:sp>
        <p:nvSpPr>
          <p:cNvPr id="5" name="稿定PPT-14-2"/>
          <p:cNvSpPr txBox="1"/>
          <p:nvPr/>
        </p:nvSpPr>
        <p:spPr>
          <a:xfrm>
            <a:off x="831071" y="2120406"/>
            <a:ext cx="2654328" cy="524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zh-CN" altLang="en-US" b="0" i="0" dirty="0">
                <a:solidFill>
                  <a:srgbClr val="24292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撰写文案内容，如文章、博客、广告等，缺乏灵感和创意，耗费时间长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651222" y="2144516"/>
            <a:ext cx="0" cy="1296814"/>
          </a:xfrm>
          <a:prstGeom prst="line">
            <a:avLst/>
          </a:prstGeom>
          <a:ln w="28575" cap="rnd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555972" y="3441330"/>
            <a:ext cx="190500" cy="190500"/>
          </a:xfrm>
          <a:prstGeom prst="ellipse">
            <a:avLst/>
          </a:prstGeom>
          <a:solidFill>
            <a:schemeClr val="bg1"/>
          </a:solidFill>
          <a:ln w="6350">
            <a:gradFill>
              <a:gsLst>
                <a:gs pos="0">
                  <a:schemeClr val="accent1"/>
                </a:gs>
                <a:gs pos="46000">
                  <a:schemeClr val="accent2"/>
                </a:gs>
                <a:gs pos="91000">
                  <a:schemeClr val="accent1">
                    <a:lumMod val="60000"/>
                    <a:lumOff val="40000"/>
                  </a:schemeClr>
                </a:gs>
              </a:gsLst>
              <a:lin ang="189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94073" y="3479431"/>
            <a:ext cx="114299" cy="114299"/>
          </a:xfrm>
          <a:prstGeom prst="ellipse">
            <a:avLst/>
          </a:prstGeom>
          <a:gradFill>
            <a:gsLst>
              <a:gs pos="0">
                <a:schemeClr val="accent1"/>
              </a:gs>
              <a:gs pos="91000">
                <a:schemeClr val="accent1">
                  <a:lumMod val="60000"/>
                  <a:lumOff val="40000"/>
                </a:schemeClr>
              </a:gs>
              <a:gs pos="46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2519945" y="3828524"/>
            <a:ext cx="0" cy="1296814"/>
          </a:xfrm>
          <a:prstGeom prst="line">
            <a:avLst/>
          </a:prstGeom>
          <a:ln w="28575" cap="rnd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 flipV="1">
            <a:off x="2424695" y="3638024"/>
            <a:ext cx="190500" cy="190500"/>
          </a:xfrm>
          <a:prstGeom prst="ellipse">
            <a:avLst/>
          </a:prstGeom>
          <a:solidFill>
            <a:schemeClr val="bg1"/>
          </a:solidFill>
          <a:ln w="6350">
            <a:gradFill>
              <a:gsLst>
                <a:gs pos="0">
                  <a:schemeClr val="accent1"/>
                </a:gs>
                <a:gs pos="46000">
                  <a:schemeClr val="accent2"/>
                </a:gs>
                <a:gs pos="91000">
                  <a:schemeClr val="accent1">
                    <a:lumMod val="60000"/>
                    <a:lumOff val="40000"/>
                  </a:schemeClr>
                </a:gs>
              </a:gsLst>
              <a:lin ang="189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 flipV="1">
            <a:off x="2462796" y="3676124"/>
            <a:ext cx="114299" cy="114299"/>
          </a:xfrm>
          <a:prstGeom prst="ellipse">
            <a:avLst/>
          </a:prstGeom>
          <a:gradFill>
            <a:gsLst>
              <a:gs pos="0">
                <a:schemeClr val="accent1"/>
              </a:gs>
              <a:gs pos="91000">
                <a:schemeClr val="accent1">
                  <a:lumMod val="60000"/>
                  <a:lumOff val="40000"/>
                </a:schemeClr>
              </a:gs>
              <a:gs pos="46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稿定PPT-14-2"/>
          <p:cNvSpPr txBox="1"/>
          <p:nvPr/>
        </p:nvSpPr>
        <p:spPr>
          <a:xfrm>
            <a:off x="2677015" y="4776789"/>
            <a:ext cx="2654328" cy="2443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产品宣传海报等缺乏图片创意素材</a:t>
            </a:r>
          </a:p>
        </p:txBody>
      </p:sp>
      <p:sp>
        <p:nvSpPr>
          <p:cNvPr id="22" name="稿定PPT-14-2"/>
          <p:cNvSpPr txBox="1"/>
          <p:nvPr/>
        </p:nvSpPr>
        <p:spPr>
          <a:xfrm>
            <a:off x="4462021" y="2116437"/>
            <a:ext cx="2654328" cy="52136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无法限制敏感词，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给企业的发展和形象带来重大的影响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4308822" y="2144516"/>
            <a:ext cx="0" cy="1296814"/>
          </a:xfrm>
          <a:prstGeom prst="line">
            <a:avLst/>
          </a:prstGeom>
          <a:ln w="28575" cap="rnd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4213572" y="3441330"/>
            <a:ext cx="190500" cy="190500"/>
          </a:xfrm>
          <a:prstGeom prst="ellipse">
            <a:avLst/>
          </a:prstGeom>
          <a:solidFill>
            <a:schemeClr val="bg1"/>
          </a:solidFill>
          <a:ln w="6350">
            <a:gradFill>
              <a:gsLst>
                <a:gs pos="0">
                  <a:schemeClr val="accent1"/>
                </a:gs>
                <a:gs pos="46000">
                  <a:schemeClr val="accent2"/>
                </a:gs>
                <a:gs pos="91000">
                  <a:schemeClr val="accent1">
                    <a:lumMod val="60000"/>
                    <a:lumOff val="40000"/>
                  </a:schemeClr>
                </a:gs>
              </a:gsLst>
              <a:lin ang="189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251673" y="3479431"/>
            <a:ext cx="114299" cy="114299"/>
          </a:xfrm>
          <a:prstGeom prst="ellipse">
            <a:avLst/>
          </a:prstGeom>
          <a:gradFill>
            <a:gsLst>
              <a:gs pos="0">
                <a:schemeClr val="accent1"/>
              </a:gs>
              <a:gs pos="91000">
                <a:schemeClr val="accent1">
                  <a:lumMod val="60000"/>
                  <a:lumOff val="40000"/>
                </a:schemeClr>
              </a:gs>
              <a:gs pos="46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稿定PPT-14-2"/>
          <p:cNvSpPr txBox="1"/>
          <p:nvPr/>
        </p:nvSpPr>
        <p:spPr>
          <a:xfrm>
            <a:off x="9672055" y="4594116"/>
            <a:ext cx="2074467" cy="52136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企业在使用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过程中，难以审计和追踪内容的合规性</a:t>
            </a:r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7899747" y="2144516"/>
            <a:ext cx="0" cy="1296814"/>
          </a:xfrm>
          <a:prstGeom prst="line">
            <a:avLst/>
          </a:prstGeom>
          <a:ln w="28575" cap="rnd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椭圆 28"/>
          <p:cNvSpPr/>
          <p:nvPr/>
        </p:nvSpPr>
        <p:spPr>
          <a:xfrm>
            <a:off x="7804497" y="3441330"/>
            <a:ext cx="190500" cy="190500"/>
          </a:xfrm>
          <a:prstGeom prst="ellipse">
            <a:avLst/>
          </a:prstGeom>
          <a:solidFill>
            <a:schemeClr val="bg1"/>
          </a:solidFill>
          <a:ln w="6350">
            <a:gradFill>
              <a:gsLst>
                <a:gs pos="0">
                  <a:schemeClr val="accent1"/>
                </a:gs>
                <a:gs pos="46000">
                  <a:schemeClr val="accent2"/>
                </a:gs>
                <a:gs pos="91000">
                  <a:schemeClr val="accent1">
                    <a:lumMod val="60000"/>
                    <a:lumOff val="40000"/>
                  </a:schemeClr>
                </a:gs>
              </a:gsLst>
              <a:lin ang="189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842598" y="3479431"/>
            <a:ext cx="114299" cy="114299"/>
          </a:xfrm>
          <a:prstGeom prst="ellipse">
            <a:avLst/>
          </a:prstGeom>
          <a:gradFill>
            <a:gsLst>
              <a:gs pos="0">
                <a:schemeClr val="accent1"/>
              </a:gs>
              <a:gs pos="91000">
                <a:schemeClr val="accent1">
                  <a:lumMod val="60000"/>
                  <a:lumOff val="40000"/>
                </a:schemeClr>
              </a:gs>
              <a:gs pos="46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6014093" y="3857133"/>
            <a:ext cx="0" cy="1296814"/>
          </a:xfrm>
          <a:prstGeom prst="line">
            <a:avLst/>
          </a:prstGeom>
          <a:ln w="28575" cap="rnd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 flipV="1">
            <a:off x="5918843" y="3666633"/>
            <a:ext cx="190500" cy="190500"/>
          </a:xfrm>
          <a:prstGeom prst="ellipse">
            <a:avLst/>
          </a:prstGeom>
          <a:solidFill>
            <a:schemeClr val="bg1"/>
          </a:solidFill>
          <a:ln w="6350">
            <a:gradFill>
              <a:gsLst>
                <a:gs pos="0">
                  <a:schemeClr val="accent1"/>
                </a:gs>
                <a:gs pos="46000">
                  <a:schemeClr val="accent2"/>
                </a:gs>
                <a:gs pos="91000">
                  <a:schemeClr val="accent1">
                    <a:lumMod val="60000"/>
                    <a:lumOff val="40000"/>
                  </a:schemeClr>
                </a:gs>
              </a:gsLst>
              <a:lin ang="189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 flipV="1">
            <a:off x="5956944" y="3704733"/>
            <a:ext cx="114299" cy="114299"/>
          </a:xfrm>
          <a:prstGeom prst="ellipse">
            <a:avLst/>
          </a:prstGeom>
          <a:gradFill>
            <a:gsLst>
              <a:gs pos="0">
                <a:schemeClr val="accent1"/>
              </a:gs>
              <a:gs pos="91000">
                <a:schemeClr val="accent1">
                  <a:lumMod val="60000"/>
                  <a:lumOff val="40000"/>
                </a:schemeClr>
              </a:gs>
              <a:gs pos="46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稿定PPT-14-2"/>
          <p:cNvSpPr txBox="1"/>
          <p:nvPr/>
        </p:nvSpPr>
        <p:spPr>
          <a:xfrm>
            <a:off x="6171163" y="4619002"/>
            <a:ext cx="2654328" cy="52136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传统知识库的内容检索无法达到智能对话问答的效果，工作效率低</a:t>
            </a:r>
          </a:p>
        </p:txBody>
      </p:sp>
      <p:pic>
        <p:nvPicPr>
          <p:cNvPr id="36" name="图片 35" descr="徽标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9514985" y="3857258"/>
            <a:ext cx="0" cy="1296814"/>
          </a:xfrm>
          <a:prstGeom prst="line">
            <a:avLst/>
          </a:prstGeom>
          <a:ln w="28575" cap="rnd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 flipV="1">
            <a:off x="9419735" y="3666758"/>
            <a:ext cx="190500" cy="190500"/>
          </a:xfrm>
          <a:prstGeom prst="ellipse">
            <a:avLst/>
          </a:prstGeom>
          <a:solidFill>
            <a:schemeClr val="bg1"/>
          </a:solidFill>
          <a:ln w="6350">
            <a:gradFill>
              <a:gsLst>
                <a:gs pos="0">
                  <a:schemeClr val="accent1"/>
                </a:gs>
                <a:gs pos="46000">
                  <a:schemeClr val="accent2"/>
                </a:gs>
                <a:gs pos="91000">
                  <a:schemeClr val="accent1">
                    <a:lumMod val="60000"/>
                    <a:lumOff val="40000"/>
                  </a:schemeClr>
                </a:gs>
              </a:gsLst>
              <a:lin ang="189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 flipV="1">
            <a:off x="9457836" y="3704858"/>
            <a:ext cx="114299" cy="114299"/>
          </a:xfrm>
          <a:prstGeom prst="ellipse">
            <a:avLst/>
          </a:prstGeom>
          <a:gradFill>
            <a:gsLst>
              <a:gs pos="0">
                <a:schemeClr val="accent1"/>
              </a:gs>
              <a:gs pos="91000">
                <a:schemeClr val="accent1">
                  <a:lumMod val="60000"/>
                  <a:lumOff val="40000"/>
                </a:schemeClr>
              </a:gs>
              <a:gs pos="46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稿定PPT-14-2"/>
          <p:cNvSpPr txBox="1"/>
          <p:nvPr/>
        </p:nvSpPr>
        <p:spPr>
          <a:xfrm>
            <a:off x="8035304" y="2166911"/>
            <a:ext cx="2251693" cy="52136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传统智能客服对语义的理解能力不足，且整理问答对耗时费力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98141" y="321223"/>
            <a:ext cx="27123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能力整合</a:t>
            </a:r>
          </a:p>
        </p:txBody>
      </p:sp>
      <p:sp>
        <p:nvSpPr>
          <p:cNvPr id="9" name="矩形 8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菱形 12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86" name="Straight Connector 108"/>
          <p:cNvCxnSpPr/>
          <p:nvPr>
            <p:custDataLst>
              <p:tags r:id="rId1"/>
            </p:custDataLst>
          </p:nvPr>
        </p:nvCxnSpPr>
        <p:spPr>
          <a:xfrm>
            <a:off x="665262" y="1370978"/>
            <a:ext cx="10461509" cy="0"/>
          </a:xfrm>
          <a:prstGeom prst="line">
            <a:avLst/>
          </a:prstGeom>
          <a:ln w="15875" cap="flat" cmpd="sng" algn="ctr">
            <a:solidFill>
              <a:srgbClr val="92D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7" name="TextBox 112"/>
          <p:cNvSpPr txBox="1"/>
          <p:nvPr>
            <p:custDataLst>
              <p:tags r:id="rId2"/>
            </p:custDataLst>
          </p:nvPr>
        </p:nvSpPr>
        <p:spPr>
          <a:xfrm>
            <a:off x="3775102" y="1217090"/>
            <a:ext cx="447380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能力整合，快速实现商业应用落地</a:t>
            </a:r>
          </a:p>
        </p:txBody>
      </p:sp>
      <p:sp>
        <p:nvSpPr>
          <p:cNvPr id="125" name="TextBox 8"/>
          <p:cNvSpPr txBox="1"/>
          <p:nvPr>
            <p:custDataLst>
              <p:tags r:id="rId3"/>
            </p:custDataLst>
          </p:nvPr>
        </p:nvSpPr>
        <p:spPr>
          <a:xfrm>
            <a:off x="564791" y="2399565"/>
            <a:ext cx="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endParaRPr lang="en-US" sz="2000"/>
          </a:p>
        </p:txBody>
      </p:sp>
      <p:pic>
        <p:nvPicPr>
          <p:cNvPr id="2" name="图片 1" descr="徽标&#10;&#10;描述已自动生成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4535977" y="2450173"/>
            <a:ext cx="3257429" cy="318801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ea typeface="OPPOSans L" panose="00020600040101010101" pitchFamily="18" charset="-122"/>
              <a:cs typeface="+mn-cs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391748" y="3268170"/>
            <a:ext cx="1571879" cy="154325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ea typeface="OPPOSans L" panose="00020600040101010101" pitchFamily="18" charset="-122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682063" y="3545831"/>
            <a:ext cx="971592" cy="953896"/>
          </a:xfrm>
          <a:prstGeom prst="ellipse">
            <a:avLst/>
          </a:prstGeom>
          <a:gradFill flip="none" rotWithShape="1">
            <a:gsLst>
              <a:gs pos="3500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OPPOSans B" panose="00020600040101010101" pitchFamily="18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01543" y="3767785"/>
            <a:ext cx="11846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智能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助手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277892" y="2642554"/>
            <a:ext cx="963701" cy="8959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317500" dir="540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Copilot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7113783" y="2642555"/>
            <a:ext cx="937708" cy="8959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317500" dir="540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智能体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160469" y="4124657"/>
            <a:ext cx="768985" cy="7543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317500" dir="540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反馈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能力</a:t>
            </a:r>
          </a:p>
        </p:txBody>
      </p:sp>
      <p:sp>
        <p:nvSpPr>
          <p:cNvPr id="11" name="椭圆 10"/>
          <p:cNvSpPr/>
          <p:nvPr/>
        </p:nvSpPr>
        <p:spPr>
          <a:xfrm>
            <a:off x="7317140" y="4239998"/>
            <a:ext cx="768985" cy="7543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317500" dir="540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统计报表</a:t>
            </a:r>
          </a:p>
        </p:txBody>
      </p:sp>
      <p:sp>
        <p:nvSpPr>
          <p:cNvPr id="14" name="椭圆 13"/>
          <p:cNvSpPr/>
          <p:nvPr/>
        </p:nvSpPr>
        <p:spPr>
          <a:xfrm>
            <a:off x="5883015" y="1982719"/>
            <a:ext cx="796535" cy="7423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317500" dir="540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LLM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114030" y="5124131"/>
            <a:ext cx="768985" cy="7543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317500" dir="540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用户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体系</a:t>
            </a:r>
          </a:p>
        </p:txBody>
      </p:sp>
      <p:sp>
        <p:nvSpPr>
          <p:cNvPr id="16" name="椭圆 15"/>
          <p:cNvSpPr/>
          <p:nvPr/>
        </p:nvSpPr>
        <p:spPr>
          <a:xfrm>
            <a:off x="6460989" y="5155320"/>
            <a:ext cx="768985" cy="75438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317500" dir="540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审计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/>
          <p:nvPr/>
        </p:nvSpPr>
        <p:spPr>
          <a:xfrm>
            <a:off x="799736" y="290009"/>
            <a:ext cx="8678595" cy="42354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AIGC赋能场景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55486" y="781671"/>
            <a:ext cx="11897250" cy="417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10845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策略：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建设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AIGC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管理平台，落地速赢场景，规范内部使用。以多模态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×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多场景为导向，拓展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AIGC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的应用领域和能力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755486" y="1230583"/>
            <a:ext cx="10725909" cy="5195331"/>
            <a:chOff x="180010" y="1318135"/>
            <a:chExt cx="11771685" cy="5441834"/>
          </a:xfrm>
        </p:grpSpPr>
        <p:sp>
          <p:nvSpPr>
            <p:cNvPr id="52" name="文本框 51"/>
            <p:cNvSpPr txBox="1"/>
            <p:nvPr/>
          </p:nvSpPr>
          <p:spPr>
            <a:xfrm>
              <a:off x="5858428" y="2106847"/>
              <a:ext cx="5918239" cy="4253606"/>
            </a:xfrm>
            <a:prstGeom prst="rect">
              <a:avLst/>
            </a:prstGeom>
            <a:gradFill flip="none" rotWithShape="1">
              <a:gsLst>
                <a:gs pos="100000">
                  <a:srgbClr val="64A1FF">
                    <a:alpha val="24000"/>
                  </a:srgbClr>
                </a:gs>
                <a:gs pos="0">
                  <a:srgbClr val="64A1FF">
                    <a:alpha val="0"/>
                  </a:srgbClr>
                </a:gs>
              </a:gsLst>
              <a:lin ang="16200000" scaled="1"/>
              <a:tileRect/>
            </a:gradFill>
            <a:effectLst/>
          </p:spPr>
          <p:txBody>
            <a:bodyPr wrap="square" rtlCol="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0" algn="ctr" defTabSz="410845" rtl="0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cxnSp>
          <p:nvCxnSpPr>
            <p:cNvPr id="6" name="Straight Connector 40"/>
            <p:cNvCxnSpPr/>
            <p:nvPr/>
          </p:nvCxnSpPr>
          <p:spPr>
            <a:xfrm>
              <a:off x="493372" y="1465521"/>
              <a:ext cx="4420272" cy="0"/>
            </a:xfrm>
            <a:prstGeom prst="line">
              <a:avLst/>
            </a:prstGeom>
            <a:noFill/>
            <a:ln w="6350" cap="flat" cmpd="sng" algn="ctr">
              <a:solidFill>
                <a:srgbClr val="243A5E"/>
              </a:solidFill>
              <a:prstDash val="solid"/>
              <a:miter lim="800000"/>
              <a:headEnd type="oval"/>
              <a:tailEnd type="oval"/>
            </a:ln>
            <a:effectLst/>
          </p:spPr>
        </p:cxnSp>
        <p:sp>
          <p:nvSpPr>
            <p:cNvPr id="7" name="Arrow: Chevron 3"/>
            <p:cNvSpPr/>
            <p:nvPr/>
          </p:nvSpPr>
          <p:spPr>
            <a:xfrm>
              <a:off x="5821350" y="1678156"/>
              <a:ext cx="4331093" cy="236490"/>
            </a:xfrm>
            <a:prstGeom prst="chevron">
              <a:avLst>
                <a:gd name="adj" fmla="val 26666"/>
              </a:avLst>
            </a:prstGeom>
            <a:solidFill>
              <a:srgbClr val="243A5E"/>
            </a:solidFill>
            <a:ln w="10795" cap="flat" cmpd="sng" algn="ctr">
              <a:noFill/>
              <a:prstDash val="soli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261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0E6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 Semibold" panose="020B0702040204020203" pitchFamily="34" charset="0"/>
                </a:rPr>
                <a:t>场景识别</a:t>
              </a:r>
              <a:r>
                <a:rPr kumimoji="0" lang="en-IN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0E6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 Semibold" panose="020B0702040204020203" pitchFamily="34" charset="0"/>
                </a:rPr>
                <a:t> &amp; </a:t>
              </a:r>
              <a:r>
                <a:rPr lang="zh-CN" altLang="en-US" sz="1050" b="1" kern="0" dirty="0">
                  <a:solidFill>
                    <a:srgbClr val="50E6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Semibold" panose="020B0702040204020203" pitchFamily="34" charset="0"/>
                </a:rPr>
                <a:t>评估</a:t>
              </a:r>
              <a:endParaRPr kumimoji="0" lang="en-IN" sz="1050" b="1" i="0" u="none" strike="noStrike" kern="0" cap="none" spc="0" normalizeH="0" baseline="0" noProof="0" dirty="0">
                <a:ln>
                  <a:noFill/>
                </a:ln>
                <a:solidFill>
                  <a:srgbClr val="50E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Semibold" panose="020B0702040204020203" pitchFamily="34" charset="0"/>
              </a:endParaRPr>
            </a:p>
          </p:txBody>
        </p:sp>
        <p:sp>
          <p:nvSpPr>
            <p:cNvPr id="8" name="Arrow: Pentagon 4"/>
            <p:cNvSpPr/>
            <p:nvPr/>
          </p:nvSpPr>
          <p:spPr>
            <a:xfrm>
              <a:off x="282194" y="1678156"/>
              <a:ext cx="2316193" cy="270460"/>
            </a:xfrm>
            <a:prstGeom prst="homePlate">
              <a:avLst>
                <a:gd name="adj" fmla="val 26093"/>
              </a:avLst>
            </a:prstGeom>
            <a:solidFill>
              <a:srgbClr val="243A5E"/>
            </a:solidFill>
            <a:ln w="10795" cap="flat" cmpd="sng" algn="ctr">
              <a:noFill/>
              <a:prstDash val="soli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261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0E6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 Semibold" panose="020B0702040204020203" pitchFamily="34" charset="0"/>
                </a:rPr>
                <a:t>持续调研及引入</a:t>
              </a:r>
            </a:p>
          </p:txBody>
        </p:sp>
        <p:sp>
          <p:nvSpPr>
            <p:cNvPr id="9" name="Arrow: Chevron 5"/>
            <p:cNvSpPr/>
            <p:nvPr/>
          </p:nvSpPr>
          <p:spPr>
            <a:xfrm>
              <a:off x="2640736" y="1678155"/>
              <a:ext cx="3138265" cy="255427"/>
            </a:xfrm>
            <a:prstGeom prst="chevron">
              <a:avLst>
                <a:gd name="adj" fmla="val 26666"/>
              </a:avLst>
            </a:prstGeom>
            <a:solidFill>
              <a:srgbClr val="243A5E"/>
            </a:solidFill>
            <a:ln w="10795" cap="flat" cmpd="sng" algn="ctr">
              <a:noFill/>
              <a:prstDash val="soli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261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0E6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 Semibold" panose="020B0702040204020203" pitchFamily="34" charset="0"/>
                </a:rPr>
                <a:t>建设企业</a:t>
              </a:r>
              <a:r>
                <a:rPr kumimoji="0" lang="en-US" altLang="zh-CN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0E6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 Semibold" panose="020B0702040204020203" pitchFamily="34" charset="0"/>
                </a:rPr>
                <a:t>AIGC</a:t>
              </a:r>
              <a:r>
                <a: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0E6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 Semibold" panose="020B0702040204020203" pitchFamily="34" charset="0"/>
                </a:rPr>
                <a:t>应用管理平台</a:t>
              </a:r>
            </a:p>
          </p:txBody>
        </p:sp>
        <p:sp>
          <p:nvSpPr>
            <p:cNvPr id="10" name="TextBox 16"/>
            <p:cNvSpPr txBox="1"/>
            <p:nvPr/>
          </p:nvSpPr>
          <p:spPr>
            <a:xfrm>
              <a:off x="2260179" y="1318135"/>
              <a:ext cx="1595764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37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1A1A1A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egoe UI Semibold" panose="020B0702040204020203"/>
                  <a:ea typeface="Segoe UI" panose="020B0502040204020203" pitchFamily="34" charset="0"/>
                  <a:cs typeface="Segoe UI" panose="020B0502040204020203" pitchFamily="34" charset="0"/>
                </a:rPr>
                <a:t>AIGC</a:t>
              </a:r>
              <a:r>
                <a:rPr lang="zh-CN" altLang="en-US" sz="1000" kern="0" dirty="0">
                  <a:solidFill>
                    <a:srgbClr val="1A1A1A">
                      <a:lumMod val="90000"/>
                      <a:lumOff val="10000"/>
                    </a:srgbClr>
                  </a:solidFill>
                  <a:latin typeface="Segoe UI Semibold" panose="020B0702040204020203"/>
                  <a:ea typeface="Segoe UI" panose="020B0502040204020203" pitchFamily="34" charset="0"/>
                  <a:cs typeface="Segoe UI" panose="020B0502040204020203" pitchFamily="34" charset="0"/>
                </a:rPr>
                <a:t>管理平台建设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A1A1A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 Semibold" panose="020B07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Arrow: Pentagon 36"/>
            <p:cNvSpPr/>
            <p:nvPr/>
          </p:nvSpPr>
          <p:spPr>
            <a:xfrm>
              <a:off x="10266039" y="1670712"/>
              <a:ext cx="1431436" cy="270461"/>
            </a:xfrm>
            <a:prstGeom prst="homePlate">
              <a:avLst>
                <a:gd name="adj" fmla="val 26093"/>
              </a:avLst>
            </a:prstGeom>
            <a:solidFill>
              <a:srgbClr val="243A5E"/>
            </a:solidFill>
            <a:ln w="10795" cap="flat" cmpd="sng" algn="ctr">
              <a:noFill/>
              <a:prstDash val="soli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261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0E6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 Semibold" panose="020B0702040204020203" pitchFamily="34" charset="0"/>
                </a:rPr>
                <a:t>应用实现</a:t>
              </a:r>
              <a:endParaRPr kumimoji="0" lang="en-IN" sz="1050" b="1" i="0" u="none" strike="noStrike" kern="0" cap="none" spc="0" normalizeH="0" baseline="0" noProof="0" dirty="0">
                <a:ln>
                  <a:noFill/>
                </a:ln>
                <a:solidFill>
                  <a:srgbClr val="50E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Semibold" panose="020B0702040204020203" pitchFamily="34" charset="0"/>
              </a:endParaRPr>
            </a:p>
          </p:txBody>
        </p:sp>
        <p:cxnSp>
          <p:nvCxnSpPr>
            <p:cNvPr id="13" name="Straight Connector 42"/>
            <p:cNvCxnSpPr/>
            <p:nvPr/>
          </p:nvCxnSpPr>
          <p:spPr>
            <a:xfrm>
              <a:off x="5174901" y="1465521"/>
              <a:ext cx="6522574" cy="0"/>
            </a:xfrm>
            <a:prstGeom prst="line">
              <a:avLst/>
            </a:prstGeom>
            <a:noFill/>
            <a:ln w="6350" cap="flat" cmpd="sng" algn="ctr">
              <a:solidFill>
                <a:srgbClr val="243A5E"/>
              </a:solidFill>
              <a:prstDash val="solid"/>
              <a:miter lim="800000"/>
              <a:headEnd type="oval"/>
              <a:tailEnd type="oval"/>
            </a:ln>
            <a:effectLst/>
          </p:spPr>
        </p:cxnSp>
        <p:sp>
          <p:nvSpPr>
            <p:cNvPr id="11" name="TextBox 17"/>
            <p:cNvSpPr txBox="1"/>
            <p:nvPr/>
          </p:nvSpPr>
          <p:spPr>
            <a:xfrm>
              <a:off x="7481724" y="1340196"/>
              <a:ext cx="2332779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37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1A1A1A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egoe UI Semibold" panose="020B0702040204020203"/>
                  <a:ea typeface="Segoe UI" panose="020B0502040204020203" pitchFamily="34" charset="0"/>
                  <a:cs typeface="Segoe UI" panose="020B0502040204020203" pitchFamily="34" charset="0"/>
                </a:rPr>
                <a:t>应用创新实现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A1A1A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 Semibold" panose="020B07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282194" y="2106846"/>
              <a:ext cx="2185576" cy="3828611"/>
            </a:xfrm>
            <a:prstGeom prst="rect">
              <a:avLst/>
            </a:prstGeom>
            <a:gradFill flip="none" rotWithShape="1">
              <a:gsLst>
                <a:gs pos="100000">
                  <a:srgbClr val="64A1FF">
                    <a:alpha val="24000"/>
                  </a:srgbClr>
                </a:gs>
                <a:gs pos="0">
                  <a:srgbClr val="64A1FF">
                    <a:alpha val="0"/>
                  </a:srgbClr>
                </a:gs>
              </a:gsLst>
              <a:lin ang="16200000" scaled="1"/>
              <a:tileRect/>
            </a:gradFill>
            <a:effectLst/>
          </p:spPr>
          <p:txBody>
            <a:bodyPr wrap="square" rtlCol="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0" algn="ctr" defTabSz="410845" rtl="0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80010" y="2322649"/>
              <a:ext cx="2469648" cy="310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GTP4</a:t>
              </a:r>
              <a:r>
                <a:rPr kumimoji="1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能力</a:t>
              </a:r>
              <a:endPara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Helvetica Light"/>
              </a:endParaRPr>
            </a:p>
            <a:p>
              <a:pPr marL="0" marR="0" lvl="0" indent="0" algn="ctr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GPT4o </a:t>
              </a:r>
              <a:r>
                <a:rPr kumimoji="1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能力</a:t>
              </a:r>
              <a:endPara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Helvetica Light"/>
              </a:endParaRPr>
            </a:p>
            <a:p>
              <a:pPr marL="0" marR="0" lvl="0" indent="0" algn="ctr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400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GitHub Copilot</a:t>
              </a:r>
            </a:p>
            <a:p>
              <a:pPr marL="0" marR="0" lvl="0" indent="0" algn="ctr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Embedding</a:t>
              </a:r>
              <a:r>
                <a:rPr kumimoji="1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能力</a:t>
              </a:r>
            </a:p>
            <a:p>
              <a:pPr marL="0" marR="0" lvl="0" indent="0" algn="ctr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多模态融合</a:t>
              </a:r>
              <a:endPara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Helvetica Light"/>
              </a:endParaRPr>
            </a:p>
            <a:p>
              <a:pPr marL="0" marR="0" lvl="0" indent="0" algn="ctr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400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私有化大模型（</a:t>
              </a:r>
              <a:r>
                <a:rPr kumimoji="1" lang="en-US" altLang="zh-CN" sz="1400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LLaMA</a:t>
              </a:r>
              <a:r>
                <a:rPr kumimoji="1" lang="en-US" altLang="zh-CN" sz="1400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\</a:t>
              </a:r>
              <a:r>
                <a:rPr kumimoji="1" lang="en-US" altLang="zh-CN" sz="1400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Deepseek</a:t>
              </a:r>
              <a:r>
                <a:rPr kumimoji="1" lang="zh-CN" altLang="en-US" sz="1400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）</a:t>
              </a:r>
              <a:endPara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Helvetica Light"/>
              </a:endParaRPr>
            </a:p>
            <a:p>
              <a:pPr marL="0" marR="0" lvl="0" indent="0" algn="ctr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400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（语音、视觉、数字人）</a:t>
              </a:r>
              <a:endParaRPr kumimoji="1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Helvetica Light"/>
              </a:endParaRPr>
            </a:p>
            <a:p>
              <a:pPr marL="0" marR="0" lvl="0" indent="0" algn="ctr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.....</a:t>
              </a:r>
              <a:endParaRPr kumimoji="1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Helvetica Ligh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670204" y="2090208"/>
              <a:ext cx="2939262" cy="4180303"/>
            </a:xfrm>
            <a:prstGeom prst="rect">
              <a:avLst/>
            </a:prstGeom>
            <a:gradFill flip="none" rotWithShape="1">
              <a:gsLst>
                <a:gs pos="100000">
                  <a:srgbClr val="64A1FF">
                    <a:alpha val="24000"/>
                  </a:srgbClr>
                </a:gs>
                <a:gs pos="0">
                  <a:srgbClr val="64A1FF">
                    <a:alpha val="0"/>
                  </a:srgbClr>
                </a:gs>
              </a:gsLst>
              <a:lin ang="16200000" scaled="1"/>
              <a:tileRect/>
            </a:gradFill>
            <a:effectLst/>
          </p:spPr>
          <p:txBody>
            <a:bodyPr wrap="square" rtlCol="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0" algn="ctr" defTabSz="410845" rtl="0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874972" y="2958851"/>
              <a:ext cx="2800232" cy="1747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多模型适配 </a:t>
              </a:r>
              <a:r>
                <a:rPr kumimoji="1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     </a:t>
              </a:r>
              <a:r>
                <a:rPr kumimoji="1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计量计费</a:t>
              </a:r>
              <a:endPara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Helvetica Light"/>
              </a:endParaRPr>
            </a:p>
            <a:p>
              <a:pPr marL="0" marR="0" lvl="0" indent="0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安全审计      </a:t>
              </a:r>
              <a:r>
                <a:rPr kumimoji="1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  </a:t>
              </a:r>
              <a:r>
                <a:rPr kumimoji="1" lang="zh-CN" altLang="en-US" sz="1400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  </a:t>
              </a:r>
              <a:r>
                <a:rPr kumimoji="1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统一</a:t>
              </a:r>
              <a:r>
                <a:rPr kumimoji="1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API</a:t>
              </a:r>
            </a:p>
            <a:p>
              <a:pPr marL="0" marR="0" lvl="0" indent="0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负载均衡          权限管理</a:t>
              </a:r>
              <a:endPara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Helvetica Light"/>
              </a:endParaRPr>
            </a:p>
            <a:p>
              <a:pPr marL="0" marR="0" lvl="0" indent="0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网络安全          后台运营能力    </a:t>
              </a:r>
            </a:p>
            <a:p>
              <a:pPr marL="0" marR="0" lvl="0" indent="0" algn="ctr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.....</a:t>
              </a:r>
            </a:p>
          </p:txBody>
        </p:sp>
        <p:sp>
          <p:nvSpPr>
            <p:cNvPr id="44" name="下箭头 16"/>
            <p:cNvSpPr/>
            <p:nvPr/>
          </p:nvSpPr>
          <p:spPr>
            <a:xfrm rot="16200000">
              <a:off x="2353447" y="3420464"/>
              <a:ext cx="484740" cy="535765"/>
            </a:xfrm>
            <a:prstGeom prst="downArrow">
              <a:avLst>
                <a:gd name="adj1" fmla="val 50000"/>
                <a:gd name="adj2" fmla="val 56169"/>
              </a:avLst>
            </a:prstGeom>
            <a:gradFill flip="none" rotWithShape="1">
              <a:gsLst>
                <a:gs pos="100000">
                  <a:srgbClr val="64A1FF"/>
                </a:gs>
                <a:gs pos="0">
                  <a:srgbClr val="64A1FF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08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Helvetica Light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7224134" y="4398042"/>
              <a:ext cx="1347671" cy="1128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0845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对话摘要</a:t>
              </a:r>
            </a:p>
            <a:p>
              <a:pPr marL="0" marR="0" lvl="0" indent="0" algn="ctr" defTabSz="410845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客服情感分析</a:t>
              </a:r>
            </a:p>
            <a:p>
              <a:pPr marL="0" marR="0" lvl="0" indent="0" algn="ctr" defTabSz="410845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舆情数据提取</a:t>
              </a:r>
            </a:p>
            <a:p>
              <a:pPr marL="0" marR="0" lvl="0" indent="0" algn="ctr" defTabSz="410845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文案生成</a:t>
              </a:r>
            </a:p>
            <a:p>
              <a:pPr marL="0" marR="0" lvl="0" indent="0" algn="ctr" defTabSz="410845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......</a:t>
              </a: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7291477" y="3201393"/>
              <a:ext cx="1275863" cy="870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0845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对话闲聊</a:t>
              </a:r>
            </a:p>
            <a:p>
              <a:pPr marL="0" marR="0" lvl="0" indent="0" algn="ctr" defTabSz="410845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提示词模板化</a:t>
              </a:r>
            </a:p>
            <a:p>
              <a:pPr marL="0" marR="0" lvl="0" indent="0" algn="ctr" defTabSz="410845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翻译 </a:t>
              </a:r>
              <a:endParaRPr kumimoji="1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Helvetica Light"/>
              </a:endParaRPr>
            </a:p>
            <a:p>
              <a:pPr marL="0" marR="0" lvl="0" indent="0" algn="ctr" defTabSz="410845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200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…</a:t>
              </a:r>
              <a:endParaRPr kumimoji="1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Helvetica Light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7380223" y="5837233"/>
              <a:ext cx="1065992" cy="48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0845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数据垂直</a:t>
              </a:r>
              <a:endParaRPr kumimoji="1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Helvetica Light"/>
              </a:endParaRPr>
            </a:p>
            <a:p>
              <a:pPr marL="0" marR="0" lvl="0" indent="0" algn="ctr" defTabSz="410845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本地部署</a:t>
              </a:r>
              <a:endParaRPr kumimoji="1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Helvetica Light"/>
              </a:endParaRPr>
            </a:p>
          </p:txBody>
        </p:sp>
        <p:sp>
          <p:nvSpPr>
            <p:cNvPr id="53" name="矩形: 圆角 52"/>
            <p:cNvSpPr/>
            <p:nvPr/>
          </p:nvSpPr>
          <p:spPr>
            <a:xfrm>
              <a:off x="7324558" y="2176939"/>
              <a:ext cx="1072415" cy="242778"/>
            </a:xfrm>
            <a:prstGeom prst="round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925" hangingPunct="0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/>
                </a:rPr>
                <a:t>服务对象</a:t>
              </a: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7203588" y="2435631"/>
              <a:ext cx="1275863" cy="48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0845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内外</a:t>
              </a:r>
              <a:r>
                <a:rPr kumimoji="1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/</a:t>
              </a: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外部</a:t>
              </a:r>
              <a:endParaRPr kumimoji="1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Helvetica Light"/>
              </a:endParaRPr>
            </a:p>
            <a:p>
              <a:pPr marL="0" marR="0" lvl="0" indent="0" algn="ctr" defTabSz="410845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200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To C/To B</a:t>
              </a:r>
            </a:p>
          </p:txBody>
        </p:sp>
        <p:sp>
          <p:nvSpPr>
            <p:cNvPr id="55" name="矩形: 圆角 54"/>
            <p:cNvSpPr/>
            <p:nvPr/>
          </p:nvSpPr>
          <p:spPr>
            <a:xfrm>
              <a:off x="6059395" y="2192678"/>
              <a:ext cx="1072415" cy="198867"/>
            </a:xfrm>
            <a:prstGeom prst="round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925" hangingPunct="0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/>
                </a:rPr>
                <a:t>场景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5911691" y="2470856"/>
              <a:ext cx="1291897" cy="238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智能客服</a:t>
              </a:r>
              <a:endParaRPr kumimoji="1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Helvetica Light"/>
              </a:endParaRPr>
            </a:p>
            <a:p>
              <a:pPr marL="0" marR="0" lvl="0" indent="0" algn="ctr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营销方向</a:t>
              </a:r>
              <a:endParaRPr kumimoji="1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Helvetica Light"/>
              </a:endParaRPr>
            </a:p>
            <a:p>
              <a:pPr marL="0" marR="0" lvl="0" indent="0" algn="ctr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文档及智管理</a:t>
              </a:r>
              <a:endParaRPr kumimoji="1" lang="en-US" altLang="zh-CN" sz="1200" kern="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Helvetica Light"/>
              </a:endParaRPr>
            </a:p>
            <a:p>
              <a:pPr marL="0" marR="0" lvl="0" indent="0" algn="ctr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供应链与生产</a:t>
              </a:r>
              <a:endParaRPr kumimoji="1" lang="en-US" altLang="zh-CN" sz="1200" kern="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Helvetica Light"/>
              </a:endParaRPr>
            </a:p>
            <a:p>
              <a:pPr marL="0" marR="0" lvl="0" indent="0" algn="ctr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财税管理</a:t>
              </a:r>
              <a:endParaRPr kumimoji="1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Helvetica Light"/>
              </a:endParaRPr>
            </a:p>
            <a:p>
              <a:pPr marL="0" marR="0" lvl="0" indent="0" algn="ctr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数据治理</a:t>
              </a:r>
              <a:endParaRPr kumimoji="1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Helvetica Light"/>
              </a:endParaRPr>
            </a:p>
            <a:p>
              <a:pPr marL="0" marR="0" lvl="0" indent="0" algn="ctr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人力资源</a:t>
              </a:r>
              <a:endParaRPr kumimoji="1" lang="en-US" altLang="zh-CN" sz="1200" kern="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Helvetica Light"/>
              </a:endParaRPr>
            </a:p>
            <a:p>
              <a:pPr marL="0" marR="0" lvl="0" indent="0" algn="ctr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数字化办公</a:t>
              </a:r>
            </a:p>
          </p:txBody>
        </p:sp>
        <p:sp>
          <p:nvSpPr>
            <p:cNvPr id="57" name="矩形: 圆角 56"/>
            <p:cNvSpPr/>
            <p:nvPr/>
          </p:nvSpPr>
          <p:spPr>
            <a:xfrm>
              <a:off x="7380223" y="2994349"/>
              <a:ext cx="1072415" cy="242778"/>
            </a:xfrm>
            <a:prstGeom prst="round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925" hangingPunct="0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/>
                </a:rPr>
                <a:t>直接应用</a:t>
              </a:r>
            </a:p>
          </p:txBody>
        </p:sp>
        <p:sp>
          <p:nvSpPr>
            <p:cNvPr id="58" name="矩形: 圆角 57"/>
            <p:cNvSpPr/>
            <p:nvPr/>
          </p:nvSpPr>
          <p:spPr>
            <a:xfrm>
              <a:off x="7351963" y="4155500"/>
              <a:ext cx="1072416" cy="242542"/>
            </a:xfrm>
            <a:prstGeom prst="round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925" hangingPunct="0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/>
                </a:rPr>
                <a:t>提示工程</a:t>
              </a:r>
            </a:p>
          </p:txBody>
        </p:sp>
        <p:sp>
          <p:nvSpPr>
            <p:cNvPr id="61" name="矩形: 圆角 60"/>
            <p:cNvSpPr/>
            <p:nvPr/>
          </p:nvSpPr>
          <p:spPr>
            <a:xfrm>
              <a:off x="7357796" y="5526371"/>
              <a:ext cx="1121655" cy="255130"/>
            </a:xfrm>
            <a:prstGeom prst="round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925" hangingPunct="0">
                <a:defRPr/>
              </a:pPr>
              <a:r>
                <a:rPr lang="zh-CN" altLang="en-US" sz="12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/>
                </a:rPr>
                <a:t>微调、自建</a:t>
              </a:r>
            </a:p>
          </p:txBody>
        </p:sp>
        <p:sp>
          <p:nvSpPr>
            <p:cNvPr id="62" name="下箭头 16"/>
            <p:cNvSpPr/>
            <p:nvPr/>
          </p:nvSpPr>
          <p:spPr>
            <a:xfrm rot="16200000">
              <a:off x="5544462" y="3410563"/>
              <a:ext cx="484740" cy="535765"/>
            </a:xfrm>
            <a:prstGeom prst="downArrow">
              <a:avLst>
                <a:gd name="adj1" fmla="val 50000"/>
                <a:gd name="adj2" fmla="val 56169"/>
              </a:avLst>
            </a:prstGeom>
            <a:gradFill flip="none" rotWithShape="1">
              <a:gsLst>
                <a:gs pos="100000">
                  <a:srgbClr val="64A1FF"/>
                </a:gs>
                <a:gs pos="0">
                  <a:srgbClr val="64A1FF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08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Helvetica Light"/>
              </a:endParaRPr>
            </a:p>
          </p:txBody>
        </p:sp>
        <p:sp>
          <p:nvSpPr>
            <p:cNvPr id="63" name="矩形: 圆角 62"/>
            <p:cNvSpPr/>
            <p:nvPr/>
          </p:nvSpPr>
          <p:spPr>
            <a:xfrm>
              <a:off x="9112197" y="2177123"/>
              <a:ext cx="1024795" cy="288006"/>
            </a:xfrm>
            <a:prstGeom prst="round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925" hangingPunct="0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/>
                </a:rPr>
                <a:t>落地场景</a:t>
              </a: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9084160" y="2475179"/>
              <a:ext cx="1483500" cy="3253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☆ </a:t>
              </a:r>
              <a:r>
                <a:rPr kumimoji="1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VOC</a:t>
              </a: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标签</a:t>
              </a:r>
              <a:endParaRPr kumimoji="1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Helvetica Light"/>
              </a:endParaRPr>
            </a:p>
            <a:p>
              <a:pPr defTabSz="410845" hangingPunct="0">
                <a:lnSpc>
                  <a:spcPct val="150000"/>
                </a:lnSpc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☆</a:t>
              </a:r>
              <a:r>
                <a:rPr kumimoji="1" lang="zh-CN" altLang="en-US" sz="1200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企业</a:t>
              </a:r>
              <a:r>
                <a:rPr kumimoji="1" lang="en-US" altLang="zh-CN" sz="1200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GPT</a:t>
              </a:r>
              <a:r>
                <a:rPr kumimoji="1" lang="zh-CN" altLang="en-US" sz="1200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助手</a:t>
              </a:r>
              <a:endParaRPr kumimoji="1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Helvetica Light"/>
              </a:endParaRPr>
            </a:p>
            <a:p>
              <a:pPr marL="0" marR="0" lvl="0" indent="0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☆</a:t>
              </a:r>
              <a:r>
                <a:rPr kumimoji="1" lang="zh-CN" altLang="en-US" sz="1200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三元组信息</a:t>
              </a:r>
              <a:endParaRPr kumimoji="1" lang="en-US" altLang="zh-CN" sz="1200" kern="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Helvetica Light"/>
              </a:endParaRPr>
            </a:p>
            <a:p>
              <a:pPr defTabSz="410845" hangingPunct="0">
                <a:lnSpc>
                  <a:spcPct val="150000"/>
                </a:lnSpc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☆</a:t>
              </a:r>
              <a:r>
                <a:rPr kumimoji="1" lang="zh-CN" altLang="en-US" sz="1200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招聘助手</a:t>
              </a:r>
              <a:endParaRPr kumimoji="1" lang="en-US" altLang="zh-CN" sz="1200" kern="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Helvetica Light"/>
              </a:endParaRPr>
            </a:p>
            <a:p>
              <a:pPr defTabSz="410845" hangingPunct="0">
                <a:lnSpc>
                  <a:spcPct val="150000"/>
                </a:lnSpc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☆</a:t>
              </a:r>
              <a:r>
                <a:rPr kumimoji="1" lang="zh-CN" altLang="en-US" sz="1200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运营客服</a:t>
              </a:r>
              <a:endParaRPr kumimoji="1" lang="en-US" altLang="zh-CN" sz="1200" kern="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Helvetica Light"/>
              </a:endParaRPr>
            </a:p>
            <a:p>
              <a:pPr defTabSz="410845" hangingPunct="0">
                <a:lnSpc>
                  <a:spcPct val="150000"/>
                </a:lnSpc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☆</a:t>
              </a: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虚拟形象</a:t>
              </a:r>
              <a:endParaRPr kumimoji="1" lang="en-US" altLang="zh-CN" sz="1200" kern="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Helvetica Light"/>
              </a:endParaRPr>
            </a:p>
            <a:p>
              <a:pPr marR="0" lvl="0" indent="0" defTabSz="410845" fontAlgn="auto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☆</a:t>
              </a:r>
              <a:r>
                <a:rPr kumimoji="1" lang="zh-CN" altLang="en-US" sz="1200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知识库问答</a:t>
              </a:r>
              <a:endParaRPr kumimoji="1" lang="en-US" altLang="zh-CN" sz="1200" kern="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Helvetica Light"/>
              </a:endParaRPr>
            </a:p>
            <a:p>
              <a:pPr marL="0" marR="0" lvl="0" indent="0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☆</a:t>
              </a: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搜索</a:t>
              </a:r>
              <a:r>
                <a:rPr kumimoji="1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&amp;</a:t>
              </a: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推荐</a:t>
              </a:r>
              <a:endParaRPr kumimoji="1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Helvetica Light"/>
              </a:endParaRPr>
            </a:p>
            <a:p>
              <a:pPr marL="0" marR="0" lvl="0" indent="0" defTabSz="410845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☆</a:t>
              </a:r>
              <a:r>
                <a:rPr kumimoji="1" lang="zh-CN" altLang="en-US" sz="1200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财报生成</a:t>
              </a:r>
              <a:endParaRPr kumimoji="1" lang="en-US" altLang="zh-CN" sz="1200" kern="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Helvetica Light"/>
              </a:endParaRPr>
            </a:p>
            <a:p>
              <a:pPr defTabSz="410845" hangingPunct="0">
                <a:lnSpc>
                  <a:spcPct val="150000"/>
                </a:lnSpc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☆</a:t>
              </a:r>
              <a:r>
                <a:rPr kumimoji="1" lang="zh-CN" altLang="en-US" sz="1200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设备控制</a:t>
              </a:r>
              <a:endParaRPr kumimoji="1" lang="en-US" altLang="zh-CN" sz="1200" kern="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Helvetica Light"/>
              </a:endParaRPr>
            </a:p>
            <a:p>
              <a:pPr defTabSz="410845" hangingPunct="0">
                <a:lnSpc>
                  <a:spcPct val="150000"/>
                </a:lnSpc>
                <a:defRPr/>
              </a:pP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☆</a:t>
              </a:r>
              <a:r>
                <a:rPr kumimoji="1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智能体</a:t>
              </a:r>
            </a:p>
          </p:txBody>
        </p:sp>
        <p:sp>
          <p:nvSpPr>
            <p:cNvPr id="65" name="Arrow: Chevron 50"/>
            <p:cNvSpPr/>
            <p:nvPr/>
          </p:nvSpPr>
          <p:spPr>
            <a:xfrm>
              <a:off x="10686046" y="3302037"/>
              <a:ext cx="916561" cy="276100"/>
            </a:xfrm>
            <a:prstGeom prst="chevron">
              <a:avLst>
                <a:gd name="adj" fmla="val 31262"/>
              </a:avLst>
            </a:prstGeom>
            <a:solidFill>
              <a:srgbClr val="399CDD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实施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6" name="Arrow: Chevron 4"/>
            <p:cNvSpPr/>
            <p:nvPr/>
          </p:nvSpPr>
          <p:spPr>
            <a:xfrm>
              <a:off x="10665565" y="3728968"/>
              <a:ext cx="986830" cy="374740"/>
            </a:xfrm>
            <a:prstGeom prst="chevron">
              <a:avLst>
                <a:gd name="adj" fmla="val 31262"/>
              </a:avLst>
            </a:prstGeom>
            <a:solidFill>
              <a:srgbClr val="A5A5A5">
                <a:lumMod val="20000"/>
                <a:lumOff val="80000"/>
                <a:alpha val="80000"/>
              </a:srgbClr>
            </a:solidFill>
            <a:ln w="15875" cap="flat" cmpd="sng" algn="ctr">
              <a:solidFill>
                <a:srgbClr val="92D050"/>
              </a:solidFill>
              <a:prstDash val="dash"/>
              <a:miter lim="800000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数据准备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&amp;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处理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7" name="Arrow: Chevron 4"/>
            <p:cNvSpPr/>
            <p:nvPr/>
          </p:nvSpPr>
          <p:spPr>
            <a:xfrm>
              <a:off x="10662525" y="4295907"/>
              <a:ext cx="986829" cy="374740"/>
            </a:xfrm>
            <a:prstGeom prst="chevron">
              <a:avLst>
                <a:gd name="adj" fmla="val 31262"/>
              </a:avLst>
            </a:prstGeom>
            <a:solidFill>
              <a:srgbClr val="A5A5A5">
                <a:lumMod val="20000"/>
                <a:lumOff val="80000"/>
                <a:alpha val="80000"/>
              </a:srgbClr>
            </a:solidFill>
            <a:ln w="15875" cap="flat" cmpd="sng" algn="ctr">
              <a:solidFill>
                <a:srgbClr val="92D050"/>
              </a:solidFill>
              <a:prstDash val="dash"/>
              <a:miter lim="800000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应用集成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8" name="下箭头 16"/>
            <p:cNvSpPr/>
            <p:nvPr/>
          </p:nvSpPr>
          <p:spPr>
            <a:xfrm rot="16200000">
              <a:off x="8523944" y="3725951"/>
              <a:ext cx="484740" cy="535765"/>
            </a:xfrm>
            <a:prstGeom prst="downArrow">
              <a:avLst>
                <a:gd name="adj1" fmla="val 50000"/>
                <a:gd name="adj2" fmla="val 56169"/>
              </a:avLst>
            </a:prstGeom>
            <a:gradFill flip="none" rotWithShape="1">
              <a:gsLst>
                <a:gs pos="100000">
                  <a:srgbClr val="64A1FF"/>
                </a:gs>
                <a:gs pos="0">
                  <a:srgbClr val="64A1FF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08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Helvetica Light"/>
              </a:endParaRPr>
            </a:p>
          </p:txBody>
        </p:sp>
        <p:sp>
          <p:nvSpPr>
            <p:cNvPr id="69" name="下箭头 16"/>
            <p:cNvSpPr/>
            <p:nvPr/>
          </p:nvSpPr>
          <p:spPr>
            <a:xfrm rot="16200000">
              <a:off x="10125908" y="3510868"/>
              <a:ext cx="484740" cy="535765"/>
            </a:xfrm>
            <a:prstGeom prst="downArrow">
              <a:avLst>
                <a:gd name="adj1" fmla="val 50000"/>
                <a:gd name="adj2" fmla="val 56169"/>
              </a:avLst>
            </a:prstGeom>
            <a:gradFill flip="none" rotWithShape="1">
              <a:gsLst>
                <a:gs pos="100000">
                  <a:srgbClr val="64A1FF"/>
                </a:gs>
                <a:gs pos="0">
                  <a:srgbClr val="64A1FF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08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Helvetica Light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9183623" y="6452192"/>
              <a:ext cx="276807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☆速赢  </a:t>
              </a:r>
              <a:r>
                <a:rPr kumimoji="1" lang="en-US" altLang="zh-CN" sz="1400" kern="0" dirty="0">
                  <a:solidFill>
                    <a:srgbClr val="00B0F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 </a:t>
              </a:r>
              <a:r>
                <a:rPr kumimoji="1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☆评估与验证</a:t>
              </a:r>
              <a:r>
                <a:rPr kumimoji="1" lang="en-US" altLang="zh-CN" sz="1400" kern="0" dirty="0">
                  <a:solidFill>
                    <a:srgbClr val="FFC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Helvetica Light"/>
                </a:rPr>
                <a:t>  </a:t>
              </a:r>
              <a:r>
                <a:rPr kumimoji="1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☆探索</a:t>
              </a:r>
              <a:r>
                <a:rPr kumimoji="1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  </a:t>
              </a:r>
              <a:endParaRPr lang="zh-CN" altLang="en-US" sz="1400" dirty="0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4318" y="5462267"/>
              <a:ext cx="534091" cy="513730"/>
            </a:xfrm>
            <a:prstGeom prst="rect">
              <a:avLst/>
            </a:prstGeom>
          </p:spPr>
        </p:pic>
        <p:pic>
          <p:nvPicPr>
            <p:cNvPr id="16" name="图片 15" descr="徽标, 公司名称&#10;&#10;描述已自动生成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265" y="5479662"/>
              <a:ext cx="992669" cy="496335"/>
            </a:xfrm>
            <a:prstGeom prst="rect">
              <a:avLst/>
            </a:prstGeom>
          </p:spPr>
        </p:pic>
      </p:grpSp>
      <p:sp>
        <p:nvSpPr>
          <p:cNvPr id="20" name="Arrow: Chevron 4"/>
          <p:cNvSpPr/>
          <p:nvPr/>
        </p:nvSpPr>
        <p:spPr>
          <a:xfrm>
            <a:off x="10340162" y="4791770"/>
            <a:ext cx="899161" cy="357765"/>
          </a:xfrm>
          <a:prstGeom prst="chevron">
            <a:avLst>
              <a:gd name="adj" fmla="val 31262"/>
            </a:avLst>
          </a:prstGeom>
          <a:solidFill>
            <a:srgbClr val="A5A5A5">
              <a:lumMod val="20000"/>
              <a:lumOff val="80000"/>
              <a:alpha val="80000"/>
            </a:srgbClr>
          </a:solidFill>
          <a:ln w="15875" cap="flat" cmpd="sng" algn="ctr">
            <a:solidFill>
              <a:srgbClr val="92D050"/>
            </a:solidFill>
            <a:prstDash val="dash"/>
            <a:miter lim="800000"/>
          </a:ln>
          <a:effectLst/>
        </p:spPr>
        <p:txBody>
          <a:bodyPr lIns="45720" r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数据展示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172" y="5712593"/>
            <a:ext cx="1666875" cy="4762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 descr="徽标&#10;&#10;描述已自动生成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sp>
        <p:nvSpPr>
          <p:cNvPr id="23" name="菱形 22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01"/>
          <p:cNvPicPr>
            <a:picLocks noChangeAspect="1"/>
          </p:cNvPicPr>
          <p:nvPr/>
        </p:nvPicPr>
        <p:blipFill>
          <a:blip r:embed="rId2">
            <a:alphaModFix amt="10000"/>
          </a:blip>
          <a:srcRect/>
          <a:stretch>
            <a:fillRect/>
          </a:stretch>
        </p:blipFill>
        <p:spPr>
          <a:xfrm>
            <a:off x="0" y="2324718"/>
            <a:ext cx="12204700" cy="2228850"/>
          </a:xfrm>
          <a:prstGeom prst="rect">
            <a:avLst/>
          </a:prstGeom>
        </p:spPr>
      </p:pic>
      <p:sp>
        <p:nvSpPr>
          <p:cNvPr id="9" name="TextBox 47"/>
          <p:cNvSpPr txBox="1">
            <a:spLocks noChangeArrowheads="1"/>
          </p:cNvSpPr>
          <p:nvPr/>
        </p:nvSpPr>
        <p:spPr bwMode="auto">
          <a:xfrm>
            <a:off x="4371069" y="3167390"/>
            <a:ext cx="3449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 02    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产品介绍</a:t>
            </a:r>
          </a:p>
        </p:txBody>
      </p:sp>
      <p:sp>
        <p:nvSpPr>
          <p:cNvPr id="2" name="菱形 1"/>
          <p:cNvSpPr/>
          <p:nvPr/>
        </p:nvSpPr>
        <p:spPr>
          <a:xfrm>
            <a:off x="11580701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徽标&#10;&#10;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34454" y="1152516"/>
            <a:ext cx="9364838" cy="1865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457200">
              <a:lnSpc>
                <a:spcPct val="120000"/>
              </a:lnSpc>
              <a:spcBef>
                <a:spcPts val="105"/>
              </a:spcBef>
              <a:defRPr sz="1500">
                <a:solidFill>
                  <a:srgbClr val="778496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1600" b="1" spc="3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rPr>
              <a:t>伊登易</a:t>
            </a:r>
            <a:r>
              <a:rPr lang="en-US" altLang="zh-CN" sz="1600" b="1" spc="3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rPr>
              <a:t>AI</a:t>
            </a:r>
            <a:r>
              <a:rPr lang="zh-CN" altLang="en-US" sz="1600" b="1" spc="3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rPr>
              <a:t>企业智能助手</a:t>
            </a:r>
            <a:r>
              <a:rPr lang="zh-CN" altLang="en-US" sz="1600" spc="3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rPr>
              <a:t>是基于多个主流大模型打造的一套适用于企业内部使用的</a:t>
            </a:r>
            <a:r>
              <a:rPr lang="en-US" altLang="zh-CN" sz="1600" spc="3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rPr>
              <a:t>AI</a:t>
            </a:r>
            <a:r>
              <a:rPr lang="zh-CN" altLang="en-US" sz="1600" spc="3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rPr>
              <a:t>办公平台，支持</a:t>
            </a:r>
            <a:r>
              <a:rPr lang="en-US" altLang="zh-CN" sz="1600" spc="3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rPr>
              <a:t>AI </a:t>
            </a:r>
            <a:r>
              <a:rPr lang="zh-CN" altLang="en-US" sz="1600" spc="3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rPr>
              <a:t>智能体应用管理能力，对话式的界面，简洁易用的功能，内置有营销文案创作、社交媒体推文、职场提效、绘图等一百多个特定办公场景，帮助企业提高办公效率。</a:t>
            </a:r>
            <a:endParaRPr lang="en-US" altLang="zh-CN" sz="1600" spc="3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PingFang SC Regular"/>
            </a:endParaRPr>
          </a:p>
          <a:p>
            <a:pPr indent="457200">
              <a:lnSpc>
                <a:spcPct val="120000"/>
              </a:lnSpc>
              <a:spcBef>
                <a:spcPts val="105"/>
              </a:spcBef>
              <a:defRPr sz="1500">
                <a:solidFill>
                  <a:srgbClr val="778496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endParaRPr lang="en-US" altLang="zh-CN" sz="1600" spc="3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PingFang SC Regular"/>
            </a:endParaRPr>
          </a:p>
          <a:p>
            <a:pPr indent="457200">
              <a:lnSpc>
                <a:spcPct val="120000"/>
              </a:lnSpc>
              <a:spcBef>
                <a:spcPts val="105"/>
              </a:spcBef>
              <a:defRPr sz="1500">
                <a:solidFill>
                  <a:srgbClr val="778496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endParaRPr lang="en-US" altLang="zh-CN" sz="1600" spc="3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98141" y="321223"/>
            <a:ext cx="1107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系统介绍</a:t>
            </a:r>
          </a:p>
        </p:txBody>
      </p:sp>
      <p:sp>
        <p:nvSpPr>
          <p:cNvPr id="25" name="矩形 24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菱形 25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菱形 43"/>
          <p:cNvSpPr/>
          <p:nvPr/>
        </p:nvSpPr>
        <p:spPr>
          <a:xfrm>
            <a:off x="11580701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徽标&#10;&#10;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grpSp>
        <p:nvGrpSpPr>
          <p:cNvPr id="2" name="gaoding-4"/>
          <p:cNvGrpSpPr/>
          <p:nvPr/>
        </p:nvGrpSpPr>
        <p:grpSpPr>
          <a:xfrm>
            <a:off x="1436466" y="3946233"/>
            <a:ext cx="522008" cy="641062"/>
            <a:chOff x="5943600" y="1950720"/>
            <a:chExt cx="868680" cy="1066800"/>
          </a:xfrm>
        </p:grpSpPr>
        <p:sp>
          <p:nvSpPr>
            <p:cNvPr id="20" name="gaoding-4-1"/>
            <p:cNvSpPr/>
            <p:nvPr/>
          </p:nvSpPr>
          <p:spPr>
            <a:xfrm>
              <a:off x="5943600" y="1950720"/>
              <a:ext cx="434340" cy="1066800"/>
            </a:xfrm>
            <a:custGeom>
              <a:avLst/>
              <a:gdLst>
                <a:gd name="connsiteX0" fmla="*/ 434340 w 434340"/>
                <a:gd name="connsiteY0" fmla="*/ 0 h 1066800"/>
                <a:gd name="connsiteX1" fmla="*/ 434340 w 434340"/>
                <a:gd name="connsiteY1" fmla="*/ 1066800 h 1066800"/>
                <a:gd name="connsiteX2" fmla="*/ 0 w 434340"/>
                <a:gd name="connsiteY2" fmla="*/ 10668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4340" h="1066800">
                  <a:moveTo>
                    <a:pt x="434340" y="0"/>
                  </a:moveTo>
                  <a:lnTo>
                    <a:pt x="434340" y="1066800"/>
                  </a:lnTo>
                  <a:lnTo>
                    <a:pt x="0" y="1066800"/>
                  </a:lnTo>
                  <a:close/>
                </a:path>
              </a:pathLst>
            </a:custGeom>
            <a:solidFill>
              <a:srgbClr val="2C66F1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gaoding-4-2"/>
            <p:cNvSpPr/>
            <p:nvPr/>
          </p:nvSpPr>
          <p:spPr>
            <a:xfrm flipH="1">
              <a:off x="6377940" y="1950720"/>
              <a:ext cx="434340" cy="1066800"/>
            </a:xfrm>
            <a:custGeom>
              <a:avLst/>
              <a:gdLst>
                <a:gd name="connsiteX0" fmla="*/ 434340 w 434340"/>
                <a:gd name="connsiteY0" fmla="*/ 0 h 1066800"/>
                <a:gd name="connsiteX1" fmla="*/ 434340 w 434340"/>
                <a:gd name="connsiteY1" fmla="*/ 1066800 h 1066800"/>
                <a:gd name="connsiteX2" fmla="*/ 0 w 434340"/>
                <a:gd name="connsiteY2" fmla="*/ 10668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4340" h="1066800">
                  <a:moveTo>
                    <a:pt x="434340" y="0"/>
                  </a:moveTo>
                  <a:lnTo>
                    <a:pt x="434340" y="1066800"/>
                  </a:lnTo>
                  <a:lnTo>
                    <a:pt x="0" y="1066800"/>
                  </a:lnTo>
                  <a:close/>
                </a:path>
              </a:pathLst>
            </a:custGeom>
            <a:solidFill>
              <a:srgbClr val="2C66F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2" name="gaoding-7"/>
          <p:cNvGrpSpPr/>
          <p:nvPr/>
        </p:nvGrpSpPr>
        <p:grpSpPr>
          <a:xfrm>
            <a:off x="6993838" y="3933774"/>
            <a:ext cx="589731" cy="679897"/>
            <a:chOff x="5943600" y="1950720"/>
            <a:chExt cx="868680" cy="1066800"/>
          </a:xfrm>
        </p:grpSpPr>
        <p:sp>
          <p:nvSpPr>
            <p:cNvPr id="33" name="gaoding-7-1"/>
            <p:cNvSpPr/>
            <p:nvPr/>
          </p:nvSpPr>
          <p:spPr>
            <a:xfrm>
              <a:off x="5943600" y="1950720"/>
              <a:ext cx="434340" cy="1066800"/>
            </a:xfrm>
            <a:custGeom>
              <a:avLst/>
              <a:gdLst>
                <a:gd name="connsiteX0" fmla="*/ 434340 w 434340"/>
                <a:gd name="connsiteY0" fmla="*/ 0 h 1066800"/>
                <a:gd name="connsiteX1" fmla="*/ 434340 w 434340"/>
                <a:gd name="connsiteY1" fmla="*/ 1066800 h 1066800"/>
                <a:gd name="connsiteX2" fmla="*/ 0 w 434340"/>
                <a:gd name="connsiteY2" fmla="*/ 10668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4340" h="1066800">
                  <a:moveTo>
                    <a:pt x="434340" y="0"/>
                  </a:moveTo>
                  <a:lnTo>
                    <a:pt x="434340" y="1066800"/>
                  </a:lnTo>
                  <a:lnTo>
                    <a:pt x="0" y="1066800"/>
                  </a:lnTo>
                  <a:close/>
                </a:path>
              </a:pathLst>
            </a:custGeom>
            <a:solidFill>
              <a:srgbClr val="7030A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4" name="gaoding-7-2"/>
            <p:cNvSpPr/>
            <p:nvPr/>
          </p:nvSpPr>
          <p:spPr>
            <a:xfrm flipH="1">
              <a:off x="6377940" y="1950720"/>
              <a:ext cx="434340" cy="1066800"/>
            </a:xfrm>
            <a:custGeom>
              <a:avLst/>
              <a:gdLst>
                <a:gd name="connsiteX0" fmla="*/ 434340 w 434340"/>
                <a:gd name="connsiteY0" fmla="*/ 0 h 1066800"/>
                <a:gd name="connsiteX1" fmla="*/ 434340 w 434340"/>
                <a:gd name="connsiteY1" fmla="*/ 1066800 h 1066800"/>
                <a:gd name="connsiteX2" fmla="*/ 0 w 434340"/>
                <a:gd name="connsiteY2" fmla="*/ 10668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4340" h="1066800">
                  <a:moveTo>
                    <a:pt x="434340" y="0"/>
                  </a:moveTo>
                  <a:lnTo>
                    <a:pt x="434340" y="1066800"/>
                  </a:lnTo>
                  <a:lnTo>
                    <a:pt x="0" y="1066800"/>
                  </a:lnTo>
                  <a:close/>
                </a:path>
              </a:pathLst>
            </a:custGeom>
            <a:solidFill>
              <a:srgbClr val="7C3E9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5" name="gaoding-8"/>
          <p:cNvGrpSpPr/>
          <p:nvPr/>
        </p:nvGrpSpPr>
        <p:grpSpPr>
          <a:xfrm rot="10800000">
            <a:off x="8610817" y="4652936"/>
            <a:ext cx="522008" cy="641062"/>
            <a:chOff x="5943600" y="1950720"/>
            <a:chExt cx="868680" cy="1066800"/>
          </a:xfrm>
        </p:grpSpPr>
        <p:sp>
          <p:nvSpPr>
            <p:cNvPr id="36" name="gaoding-8-1"/>
            <p:cNvSpPr/>
            <p:nvPr/>
          </p:nvSpPr>
          <p:spPr>
            <a:xfrm>
              <a:off x="5943600" y="1950720"/>
              <a:ext cx="434340" cy="1066800"/>
            </a:xfrm>
            <a:custGeom>
              <a:avLst/>
              <a:gdLst>
                <a:gd name="connsiteX0" fmla="*/ 434340 w 434340"/>
                <a:gd name="connsiteY0" fmla="*/ 0 h 1066800"/>
                <a:gd name="connsiteX1" fmla="*/ 434340 w 434340"/>
                <a:gd name="connsiteY1" fmla="*/ 1066800 h 1066800"/>
                <a:gd name="connsiteX2" fmla="*/ 0 w 434340"/>
                <a:gd name="connsiteY2" fmla="*/ 10668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4340" h="1066800">
                  <a:moveTo>
                    <a:pt x="434340" y="0"/>
                  </a:moveTo>
                  <a:lnTo>
                    <a:pt x="434340" y="1066800"/>
                  </a:lnTo>
                  <a:lnTo>
                    <a:pt x="0" y="1066800"/>
                  </a:lnTo>
                  <a:close/>
                </a:path>
              </a:pathLst>
            </a:custGeom>
            <a:solidFill>
              <a:srgbClr val="F44C61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gaoding-8-2"/>
            <p:cNvSpPr/>
            <p:nvPr/>
          </p:nvSpPr>
          <p:spPr>
            <a:xfrm flipH="1">
              <a:off x="6377940" y="1950720"/>
              <a:ext cx="434340" cy="1066800"/>
            </a:xfrm>
            <a:custGeom>
              <a:avLst/>
              <a:gdLst>
                <a:gd name="connsiteX0" fmla="*/ 434340 w 434340"/>
                <a:gd name="connsiteY0" fmla="*/ 0 h 1066800"/>
                <a:gd name="connsiteX1" fmla="*/ 434340 w 434340"/>
                <a:gd name="connsiteY1" fmla="*/ 1066800 h 1066800"/>
                <a:gd name="connsiteX2" fmla="*/ 0 w 434340"/>
                <a:gd name="connsiteY2" fmla="*/ 10668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4340" h="1066800">
                  <a:moveTo>
                    <a:pt x="434340" y="0"/>
                  </a:moveTo>
                  <a:lnTo>
                    <a:pt x="434340" y="1066800"/>
                  </a:lnTo>
                  <a:lnTo>
                    <a:pt x="0" y="1066800"/>
                  </a:lnTo>
                  <a:close/>
                </a:path>
              </a:pathLst>
            </a:custGeom>
            <a:solidFill>
              <a:srgbClr val="F44C6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8" name="gaoding-9"/>
          <p:cNvGrpSpPr/>
          <p:nvPr/>
        </p:nvGrpSpPr>
        <p:grpSpPr>
          <a:xfrm rot="10800000" flipV="1">
            <a:off x="9998648" y="3938318"/>
            <a:ext cx="522008" cy="641062"/>
            <a:chOff x="5943600" y="1950720"/>
            <a:chExt cx="868680" cy="1066800"/>
          </a:xfrm>
        </p:grpSpPr>
        <p:sp>
          <p:nvSpPr>
            <p:cNvPr id="39" name="gaoding-9-1"/>
            <p:cNvSpPr/>
            <p:nvPr/>
          </p:nvSpPr>
          <p:spPr>
            <a:xfrm>
              <a:off x="5943600" y="1950720"/>
              <a:ext cx="434340" cy="1066800"/>
            </a:xfrm>
            <a:custGeom>
              <a:avLst/>
              <a:gdLst>
                <a:gd name="connsiteX0" fmla="*/ 434340 w 434340"/>
                <a:gd name="connsiteY0" fmla="*/ 0 h 1066800"/>
                <a:gd name="connsiteX1" fmla="*/ 434340 w 434340"/>
                <a:gd name="connsiteY1" fmla="*/ 1066800 h 1066800"/>
                <a:gd name="connsiteX2" fmla="*/ 0 w 434340"/>
                <a:gd name="connsiteY2" fmla="*/ 10668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4340" h="1066800">
                  <a:moveTo>
                    <a:pt x="434340" y="0"/>
                  </a:moveTo>
                  <a:lnTo>
                    <a:pt x="434340" y="1066800"/>
                  </a:lnTo>
                  <a:lnTo>
                    <a:pt x="0" y="1066800"/>
                  </a:lnTo>
                  <a:close/>
                </a:path>
              </a:pathLst>
            </a:custGeom>
            <a:solidFill>
              <a:srgbClr val="2C66F1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gaoding-9-2"/>
            <p:cNvSpPr/>
            <p:nvPr/>
          </p:nvSpPr>
          <p:spPr>
            <a:xfrm flipH="1">
              <a:off x="6377940" y="1950720"/>
              <a:ext cx="434340" cy="1066800"/>
            </a:xfrm>
            <a:custGeom>
              <a:avLst/>
              <a:gdLst>
                <a:gd name="connsiteX0" fmla="*/ 434340 w 434340"/>
                <a:gd name="connsiteY0" fmla="*/ 0 h 1066800"/>
                <a:gd name="connsiteX1" fmla="*/ 434340 w 434340"/>
                <a:gd name="connsiteY1" fmla="*/ 1066800 h 1066800"/>
                <a:gd name="connsiteX2" fmla="*/ 0 w 434340"/>
                <a:gd name="connsiteY2" fmla="*/ 10668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4340" h="1066800">
                  <a:moveTo>
                    <a:pt x="434340" y="0"/>
                  </a:moveTo>
                  <a:lnTo>
                    <a:pt x="434340" y="1066800"/>
                  </a:lnTo>
                  <a:lnTo>
                    <a:pt x="0" y="1066800"/>
                  </a:lnTo>
                  <a:close/>
                </a:path>
              </a:pathLst>
            </a:custGeom>
            <a:solidFill>
              <a:srgbClr val="2C66F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45" name="gaoding-11"/>
          <p:cNvCxnSpPr/>
          <p:nvPr/>
        </p:nvCxnSpPr>
        <p:spPr>
          <a:xfrm>
            <a:off x="1307598" y="4587295"/>
            <a:ext cx="9491345" cy="6985"/>
          </a:xfrm>
          <a:prstGeom prst="line">
            <a:avLst/>
          </a:prstGeom>
          <a:noFill/>
          <a:ln w="127000" cap="rnd" cmpd="sng" algn="ctr">
            <a:solidFill>
              <a:sysClr val="window" lastClr="FFFFFF">
                <a:lumMod val="85000"/>
              </a:sysClr>
            </a:solidFill>
            <a:prstDash val="solid"/>
            <a:round/>
          </a:ln>
          <a:effectLst/>
        </p:spPr>
      </p:cxnSp>
      <p:sp>
        <p:nvSpPr>
          <p:cNvPr id="46" name="gaoding-12"/>
          <p:cNvSpPr txBox="1"/>
          <p:nvPr/>
        </p:nvSpPr>
        <p:spPr>
          <a:xfrm>
            <a:off x="790900" y="3399483"/>
            <a:ext cx="2095664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</a:rPr>
              <a:t>AI</a:t>
            </a: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</a:rPr>
              <a:t>智能体应用广场</a:t>
            </a:r>
          </a:p>
        </p:txBody>
      </p:sp>
      <p:sp>
        <p:nvSpPr>
          <p:cNvPr id="48" name="gaoding-16"/>
          <p:cNvSpPr txBox="1"/>
          <p:nvPr/>
        </p:nvSpPr>
        <p:spPr>
          <a:xfrm>
            <a:off x="7583570" y="5550293"/>
            <a:ext cx="2464011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</a:rPr>
              <a:t>工作流</a:t>
            </a:r>
          </a:p>
        </p:txBody>
      </p:sp>
      <p:sp>
        <p:nvSpPr>
          <p:cNvPr id="51" name="gaoding-22"/>
          <p:cNvSpPr txBox="1"/>
          <p:nvPr/>
        </p:nvSpPr>
        <p:spPr>
          <a:xfrm>
            <a:off x="6169513" y="3358184"/>
            <a:ext cx="2204620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</a:rPr>
              <a:t>私域知识问答</a:t>
            </a:r>
          </a:p>
        </p:txBody>
      </p:sp>
      <p:sp>
        <p:nvSpPr>
          <p:cNvPr id="52" name="gaoding-24"/>
          <p:cNvSpPr txBox="1"/>
          <p:nvPr/>
        </p:nvSpPr>
        <p:spPr>
          <a:xfrm>
            <a:off x="9125110" y="3369697"/>
            <a:ext cx="2204620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</a:rPr>
              <a:t>数字人</a:t>
            </a:r>
          </a:p>
        </p:txBody>
      </p:sp>
      <p:grpSp>
        <p:nvGrpSpPr>
          <p:cNvPr id="53" name="gaoding-5"/>
          <p:cNvGrpSpPr/>
          <p:nvPr/>
        </p:nvGrpSpPr>
        <p:grpSpPr>
          <a:xfrm flipV="1">
            <a:off x="2495058" y="4649202"/>
            <a:ext cx="522008" cy="641062"/>
            <a:chOff x="5943600" y="1950720"/>
            <a:chExt cx="868680" cy="1066800"/>
          </a:xfrm>
        </p:grpSpPr>
        <p:sp>
          <p:nvSpPr>
            <p:cNvPr id="54" name="gaoding-5-1"/>
            <p:cNvSpPr/>
            <p:nvPr/>
          </p:nvSpPr>
          <p:spPr>
            <a:xfrm>
              <a:off x="5943600" y="1950720"/>
              <a:ext cx="434340" cy="1066800"/>
            </a:xfrm>
            <a:custGeom>
              <a:avLst/>
              <a:gdLst>
                <a:gd name="connsiteX0" fmla="*/ 434340 w 434340"/>
                <a:gd name="connsiteY0" fmla="*/ 0 h 1066800"/>
                <a:gd name="connsiteX1" fmla="*/ 434340 w 434340"/>
                <a:gd name="connsiteY1" fmla="*/ 1066800 h 1066800"/>
                <a:gd name="connsiteX2" fmla="*/ 0 w 434340"/>
                <a:gd name="connsiteY2" fmla="*/ 10668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4340" h="1066800">
                  <a:moveTo>
                    <a:pt x="434340" y="0"/>
                  </a:moveTo>
                  <a:lnTo>
                    <a:pt x="434340" y="1066800"/>
                  </a:lnTo>
                  <a:lnTo>
                    <a:pt x="0" y="1066800"/>
                  </a:lnTo>
                  <a:close/>
                </a:path>
              </a:pathLst>
            </a:custGeom>
            <a:solidFill>
              <a:srgbClr val="0ECB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" name="gaoding-5-2"/>
            <p:cNvSpPr/>
            <p:nvPr/>
          </p:nvSpPr>
          <p:spPr>
            <a:xfrm flipH="1">
              <a:off x="6377940" y="1950720"/>
              <a:ext cx="434340" cy="1066800"/>
            </a:xfrm>
            <a:custGeom>
              <a:avLst/>
              <a:gdLst>
                <a:gd name="connsiteX0" fmla="*/ 434340 w 434340"/>
                <a:gd name="connsiteY0" fmla="*/ 0 h 1066800"/>
                <a:gd name="connsiteX1" fmla="*/ 434340 w 434340"/>
                <a:gd name="connsiteY1" fmla="*/ 1066800 h 1066800"/>
                <a:gd name="connsiteX2" fmla="*/ 0 w 434340"/>
                <a:gd name="connsiteY2" fmla="*/ 10668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4340" h="1066800">
                  <a:moveTo>
                    <a:pt x="434340" y="0"/>
                  </a:moveTo>
                  <a:lnTo>
                    <a:pt x="434340" y="1066800"/>
                  </a:lnTo>
                  <a:lnTo>
                    <a:pt x="0" y="1066800"/>
                  </a:lnTo>
                  <a:close/>
                </a:path>
              </a:pathLst>
            </a:custGeom>
            <a:solidFill>
              <a:srgbClr val="0ECBE1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6" name="gaoding-20"/>
          <p:cNvSpPr txBox="1"/>
          <p:nvPr/>
        </p:nvSpPr>
        <p:spPr>
          <a:xfrm>
            <a:off x="1665327" y="5451232"/>
            <a:ext cx="2204620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</a:rPr>
              <a:t>AI </a:t>
            </a: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</a:rPr>
              <a:t>聊天</a:t>
            </a:r>
          </a:p>
        </p:txBody>
      </p:sp>
      <p:grpSp>
        <p:nvGrpSpPr>
          <p:cNvPr id="57" name="gaoding-6"/>
          <p:cNvGrpSpPr/>
          <p:nvPr/>
        </p:nvGrpSpPr>
        <p:grpSpPr>
          <a:xfrm>
            <a:off x="3991034" y="3895820"/>
            <a:ext cx="522008" cy="641062"/>
            <a:chOff x="5943600" y="1950720"/>
            <a:chExt cx="868680" cy="1066800"/>
          </a:xfrm>
        </p:grpSpPr>
        <p:sp>
          <p:nvSpPr>
            <p:cNvPr id="58" name="gaoding-6-1"/>
            <p:cNvSpPr/>
            <p:nvPr/>
          </p:nvSpPr>
          <p:spPr>
            <a:xfrm>
              <a:off x="5943600" y="1950720"/>
              <a:ext cx="434340" cy="1066800"/>
            </a:xfrm>
            <a:custGeom>
              <a:avLst/>
              <a:gdLst>
                <a:gd name="connsiteX0" fmla="*/ 434340 w 434340"/>
                <a:gd name="connsiteY0" fmla="*/ 0 h 1066800"/>
                <a:gd name="connsiteX1" fmla="*/ 434340 w 434340"/>
                <a:gd name="connsiteY1" fmla="*/ 1066800 h 1066800"/>
                <a:gd name="connsiteX2" fmla="*/ 0 w 434340"/>
                <a:gd name="connsiteY2" fmla="*/ 10668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4340" h="1066800">
                  <a:moveTo>
                    <a:pt x="434340" y="0"/>
                  </a:moveTo>
                  <a:lnTo>
                    <a:pt x="434340" y="1066800"/>
                  </a:lnTo>
                  <a:lnTo>
                    <a:pt x="0" y="1066800"/>
                  </a:lnTo>
                  <a:close/>
                </a:path>
              </a:pathLst>
            </a:custGeom>
            <a:solidFill>
              <a:srgbClr val="FFCD0E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9" name="gaoding-6-2"/>
            <p:cNvSpPr/>
            <p:nvPr/>
          </p:nvSpPr>
          <p:spPr>
            <a:xfrm flipH="1">
              <a:off x="6377940" y="1950720"/>
              <a:ext cx="434340" cy="1066800"/>
            </a:xfrm>
            <a:custGeom>
              <a:avLst/>
              <a:gdLst>
                <a:gd name="connsiteX0" fmla="*/ 434340 w 434340"/>
                <a:gd name="connsiteY0" fmla="*/ 0 h 1066800"/>
                <a:gd name="connsiteX1" fmla="*/ 434340 w 434340"/>
                <a:gd name="connsiteY1" fmla="*/ 1066800 h 1066800"/>
                <a:gd name="connsiteX2" fmla="*/ 0 w 434340"/>
                <a:gd name="connsiteY2" fmla="*/ 10668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4340" h="1066800">
                  <a:moveTo>
                    <a:pt x="434340" y="0"/>
                  </a:moveTo>
                  <a:lnTo>
                    <a:pt x="434340" y="1066800"/>
                  </a:lnTo>
                  <a:lnTo>
                    <a:pt x="0" y="1066800"/>
                  </a:lnTo>
                  <a:close/>
                </a:path>
              </a:pathLst>
            </a:custGeom>
            <a:solidFill>
              <a:srgbClr val="FFCD0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60" name="gaoding-14"/>
          <p:cNvSpPr txBox="1"/>
          <p:nvPr/>
        </p:nvSpPr>
        <p:spPr>
          <a:xfrm>
            <a:off x="2976006" y="3369697"/>
            <a:ext cx="2464011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</a:rPr>
              <a:t>AI </a:t>
            </a: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</a:rPr>
              <a:t>写作</a:t>
            </a:r>
          </a:p>
        </p:txBody>
      </p:sp>
      <p:grpSp>
        <p:nvGrpSpPr>
          <p:cNvPr id="61" name="gaoding-7"/>
          <p:cNvGrpSpPr/>
          <p:nvPr/>
        </p:nvGrpSpPr>
        <p:grpSpPr>
          <a:xfrm flipV="1">
            <a:off x="5573867" y="4649202"/>
            <a:ext cx="522008" cy="641062"/>
            <a:chOff x="5943600" y="1950720"/>
            <a:chExt cx="868680" cy="1066800"/>
          </a:xfrm>
        </p:grpSpPr>
        <p:sp>
          <p:nvSpPr>
            <p:cNvPr id="62" name="gaoding-7-1"/>
            <p:cNvSpPr/>
            <p:nvPr/>
          </p:nvSpPr>
          <p:spPr>
            <a:xfrm>
              <a:off x="5943600" y="1950720"/>
              <a:ext cx="434340" cy="1066800"/>
            </a:xfrm>
            <a:custGeom>
              <a:avLst/>
              <a:gdLst>
                <a:gd name="connsiteX0" fmla="*/ 434340 w 434340"/>
                <a:gd name="connsiteY0" fmla="*/ 0 h 1066800"/>
                <a:gd name="connsiteX1" fmla="*/ 434340 w 434340"/>
                <a:gd name="connsiteY1" fmla="*/ 1066800 h 1066800"/>
                <a:gd name="connsiteX2" fmla="*/ 0 w 434340"/>
                <a:gd name="connsiteY2" fmla="*/ 10668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4340" h="1066800">
                  <a:moveTo>
                    <a:pt x="434340" y="0"/>
                  </a:moveTo>
                  <a:lnTo>
                    <a:pt x="434340" y="1066800"/>
                  </a:lnTo>
                  <a:lnTo>
                    <a:pt x="0" y="1066800"/>
                  </a:lnTo>
                  <a:close/>
                </a:path>
              </a:pathLst>
            </a:custGeom>
            <a:solidFill>
              <a:srgbClr val="FF891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" name="gaoding-7-2"/>
            <p:cNvSpPr/>
            <p:nvPr/>
          </p:nvSpPr>
          <p:spPr>
            <a:xfrm flipH="1">
              <a:off x="6377940" y="1950720"/>
              <a:ext cx="434340" cy="1066800"/>
            </a:xfrm>
            <a:custGeom>
              <a:avLst/>
              <a:gdLst>
                <a:gd name="connsiteX0" fmla="*/ 434340 w 434340"/>
                <a:gd name="connsiteY0" fmla="*/ 0 h 1066800"/>
                <a:gd name="connsiteX1" fmla="*/ 434340 w 434340"/>
                <a:gd name="connsiteY1" fmla="*/ 1066800 h 1066800"/>
                <a:gd name="connsiteX2" fmla="*/ 0 w 434340"/>
                <a:gd name="connsiteY2" fmla="*/ 10668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4340" h="1066800">
                  <a:moveTo>
                    <a:pt x="434340" y="0"/>
                  </a:moveTo>
                  <a:lnTo>
                    <a:pt x="434340" y="1066800"/>
                  </a:lnTo>
                  <a:lnTo>
                    <a:pt x="0" y="1066800"/>
                  </a:lnTo>
                  <a:close/>
                </a:path>
              </a:pathLst>
            </a:custGeom>
            <a:solidFill>
              <a:srgbClr val="FF8912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65" name="gaoding-14"/>
          <p:cNvSpPr txBox="1"/>
          <p:nvPr/>
        </p:nvSpPr>
        <p:spPr>
          <a:xfrm>
            <a:off x="4592719" y="5576669"/>
            <a:ext cx="2464011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</a:rPr>
              <a:t>AI </a:t>
            </a: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</a:rPr>
              <a:t>绘图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98140" y="321223"/>
            <a:ext cx="2529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产品架构</a:t>
            </a:r>
          </a:p>
        </p:txBody>
      </p:sp>
      <p:sp>
        <p:nvSpPr>
          <p:cNvPr id="127" name="矩形 126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8" name="菱形 127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730752" y="268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16" name="图片 15" descr="徽标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sp>
        <p:nvSpPr>
          <p:cNvPr id="19" name="矩形: 圆角 18"/>
          <p:cNvSpPr/>
          <p:nvPr/>
        </p:nvSpPr>
        <p:spPr>
          <a:xfrm>
            <a:off x="1593962" y="1004744"/>
            <a:ext cx="8994531" cy="883496"/>
          </a:xfrm>
          <a:prstGeom prst="roundRect">
            <a:avLst/>
          </a:prstGeom>
          <a:solidFill>
            <a:srgbClr val="80B9FB">
              <a:alpha val="37000"/>
            </a:srgbClr>
          </a:solidFill>
          <a:ln>
            <a:solidFill>
              <a:srgbClr val="6699FF">
                <a:alpha val="37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矩形: 圆角 22"/>
          <p:cNvSpPr/>
          <p:nvPr/>
        </p:nvSpPr>
        <p:spPr>
          <a:xfrm>
            <a:off x="1575381" y="2049166"/>
            <a:ext cx="8977348" cy="1755190"/>
          </a:xfrm>
          <a:prstGeom prst="roundRect">
            <a:avLst>
              <a:gd name="adj" fmla="val 4171"/>
            </a:avLst>
          </a:prstGeom>
          <a:solidFill>
            <a:srgbClr val="80B9FB">
              <a:alpha val="37000"/>
            </a:srgbClr>
          </a:solidFill>
          <a:ln>
            <a:solidFill>
              <a:srgbClr val="6699FF">
                <a:alpha val="37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矩形: 圆角 23"/>
          <p:cNvSpPr/>
          <p:nvPr/>
        </p:nvSpPr>
        <p:spPr>
          <a:xfrm>
            <a:off x="1600703" y="3985100"/>
            <a:ext cx="8977348" cy="742177"/>
          </a:xfrm>
          <a:prstGeom prst="roundRect">
            <a:avLst>
              <a:gd name="adj" fmla="val 6731"/>
            </a:avLst>
          </a:prstGeom>
          <a:solidFill>
            <a:srgbClr val="80B9FB">
              <a:alpha val="37000"/>
            </a:srgbClr>
          </a:solidFill>
          <a:ln>
            <a:solidFill>
              <a:srgbClr val="6699FF">
                <a:alpha val="37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/>
          <p:cNvSpPr/>
          <p:nvPr/>
        </p:nvSpPr>
        <p:spPr>
          <a:xfrm>
            <a:off x="1600703" y="4898398"/>
            <a:ext cx="9009771" cy="744488"/>
          </a:xfrm>
          <a:prstGeom prst="roundRect">
            <a:avLst>
              <a:gd name="adj" fmla="val 7973"/>
            </a:avLst>
          </a:prstGeom>
          <a:solidFill>
            <a:srgbClr val="80B9FB">
              <a:alpha val="37000"/>
            </a:srgbClr>
          </a:solidFill>
          <a:ln>
            <a:solidFill>
              <a:srgbClr val="6699FF">
                <a:alpha val="37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矩形: 圆角 25"/>
          <p:cNvSpPr/>
          <p:nvPr/>
        </p:nvSpPr>
        <p:spPr>
          <a:xfrm>
            <a:off x="1618133" y="5798854"/>
            <a:ext cx="9009771" cy="673719"/>
          </a:xfrm>
          <a:prstGeom prst="roundRect">
            <a:avLst>
              <a:gd name="adj" fmla="val 7142"/>
            </a:avLst>
          </a:prstGeom>
          <a:solidFill>
            <a:srgbClr val="80B9FB">
              <a:alpha val="37000"/>
            </a:srgbClr>
          </a:solidFill>
          <a:ln>
            <a:solidFill>
              <a:srgbClr val="6699FF">
                <a:alpha val="37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: 圆角 47"/>
          <p:cNvSpPr/>
          <p:nvPr/>
        </p:nvSpPr>
        <p:spPr>
          <a:xfrm>
            <a:off x="671807" y="998428"/>
            <a:ext cx="729685" cy="5474145"/>
          </a:xfrm>
          <a:prstGeom prst="roundRect">
            <a:avLst>
              <a:gd name="adj" fmla="val 11219"/>
            </a:avLst>
          </a:prstGeom>
          <a:solidFill>
            <a:srgbClr val="80B9FB">
              <a:alpha val="36863"/>
            </a:srgbClr>
          </a:solidFill>
          <a:ln>
            <a:solidFill>
              <a:srgbClr val="6699FF">
                <a:alpha val="37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统</a:t>
            </a:r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一</a:t>
            </a:r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安</a:t>
            </a:r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全</a:t>
            </a:r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体</a:t>
            </a:r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系</a:t>
            </a:r>
          </a:p>
        </p:txBody>
      </p:sp>
      <p:sp>
        <p:nvSpPr>
          <p:cNvPr id="54" name="矩形: 圆角 53"/>
          <p:cNvSpPr/>
          <p:nvPr/>
        </p:nvSpPr>
        <p:spPr>
          <a:xfrm>
            <a:off x="10762382" y="998428"/>
            <a:ext cx="729685" cy="5474146"/>
          </a:xfrm>
          <a:prstGeom prst="roundRect">
            <a:avLst>
              <a:gd name="adj" fmla="val 9857"/>
            </a:avLst>
          </a:prstGeom>
          <a:solidFill>
            <a:srgbClr val="80B9FB">
              <a:alpha val="37000"/>
            </a:srgbClr>
          </a:solidFill>
          <a:ln>
            <a:solidFill>
              <a:srgbClr val="6699FF">
                <a:alpha val="37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统</a:t>
            </a:r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一</a:t>
            </a:r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架</a:t>
            </a:r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构</a:t>
            </a:r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体</a:t>
            </a:r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系</a:t>
            </a:r>
          </a:p>
        </p:txBody>
      </p:sp>
      <p:sp>
        <p:nvSpPr>
          <p:cNvPr id="55" name="矩形: 圆角 54"/>
          <p:cNvSpPr/>
          <p:nvPr/>
        </p:nvSpPr>
        <p:spPr>
          <a:xfrm>
            <a:off x="3318279" y="1127760"/>
            <a:ext cx="1212575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网页端</a:t>
            </a:r>
          </a:p>
        </p:txBody>
      </p:sp>
      <p:sp>
        <p:nvSpPr>
          <p:cNvPr id="56" name="矩形: 圆角 55"/>
          <p:cNvSpPr/>
          <p:nvPr/>
        </p:nvSpPr>
        <p:spPr>
          <a:xfrm>
            <a:off x="5152732" y="1101052"/>
            <a:ext cx="1242647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H5</a:t>
            </a:r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移动端</a:t>
            </a:r>
          </a:p>
        </p:txBody>
      </p:sp>
      <p:sp>
        <p:nvSpPr>
          <p:cNvPr id="57" name="矩形: 圆角 56"/>
          <p:cNvSpPr/>
          <p:nvPr/>
        </p:nvSpPr>
        <p:spPr>
          <a:xfrm>
            <a:off x="6978397" y="1107056"/>
            <a:ext cx="1223017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微信小程序</a:t>
            </a:r>
          </a:p>
        </p:txBody>
      </p:sp>
      <p:sp>
        <p:nvSpPr>
          <p:cNvPr id="58" name="矩形: 圆角 57"/>
          <p:cNvSpPr/>
          <p:nvPr/>
        </p:nvSpPr>
        <p:spPr>
          <a:xfrm>
            <a:off x="3292958" y="2268250"/>
            <a:ext cx="1212575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内容生成</a:t>
            </a:r>
          </a:p>
        </p:txBody>
      </p:sp>
      <p:sp>
        <p:nvSpPr>
          <p:cNvPr id="59" name="矩形: 圆角 58"/>
          <p:cNvSpPr/>
          <p:nvPr/>
        </p:nvSpPr>
        <p:spPr>
          <a:xfrm>
            <a:off x="3292958" y="2828074"/>
            <a:ext cx="1212575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应用管理</a:t>
            </a:r>
          </a:p>
        </p:txBody>
      </p:sp>
      <p:sp>
        <p:nvSpPr>
          <p:cNvPr id="60" name="矩形: 圆角 59"/>
          <p:cNvSpPr/>
          <p:nvPr/>
        </p:nvSpPr>
        <p:spPr>
          <a:xfrm>
            <a:off x="3318279" y="4256713"/>
            <a:ext cx="1722722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LLM</a:t>
            </a:r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调度</a:t>
            </a:r>
          </a:p>
        </p:txBody>
      </p:sp>
      <p:sp>
        <p:nvSpPr>
          <p:cNvPr id="61" name="矩形: 圆角 60"/>
          <p:cNvSpPr/>
          <p:nvPr/>
        </p:nvSpPr>
        <p:spPr>
          <a:xfrm>
            <a:off x="5813001" y="4240877"/>
            <a:ext cx="1722722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任务调度</a:t>
            </a:r>
          </a:p>
        </p:txBody>
      </p:sp>
      <p:sp>
        <p:nvSpPr>
          <p:cNvPr id="62" name="矩形: 圆角 61"/>
          <p:cNvSpPr/>
          <p:nvPr/>
        </p:nvSpPr>
        <p:spPr>
          <a:xfrm>
            <a:off x="8293409" y="4243794"/>
            <a:ext cx="1855305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Search</a:t>
            </a:r>
            <a:endParaRPr lang="zh-CN" altLang="en-US" sz="1400" dirty="0">
              <a:ln w="0"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矩形: 圆角 62"/>
          <p:cNvSpPr/>
          <p:nvPr/>
        </p:nvSpPr>
        <p:spPr>
          <a:xfrm>
            <a:off x="3318607" y="5148501"/>
            <a:ext cx="1381238" cy="2828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LLM</a:t>
            </a:r>
            <a:endParaRPr lang="zh-CN" altLang="en-US" sz="1400" dirty="0">
              <a:ln w="0"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: 圆角 63"/>
          <p:cNvSpPr/>
          <p:nvPr/>
        </p:nvSpPr>
        <p:spPr>
          <a:xfrm>
            <a:off x="5166484" y="5148501"/>
            <a:ext cx="1243140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语音服务</a:t>
            </a:r>
          </a:p>
        </p:txBody>
      </p:sp>
      <p:sp>
        <p:nvSpPr>
          <p:cNvPr id="65" name="矩形: 圆角 64"/>
          <p:cNvSpPr/>
          <p:nvPr/>
        </p:nvSpPr>
        <p:spPr>
          <a:xfrm>
            <a:off x="6930042" y="5129228"/>
            <a:ext cx="1381238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OCR</a:t>
            </a:r>
            <a:endParaRPr lang="zh-CN" altLang="en-US" sz="1400" dirty="0">
              <a:ln w="0"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矩形: 圆角 65"/>
          <p:cNvSpPr/>
          <p:nvPr/>
        </p:nvSpPr>
        <p:spPr>
          <a:xfrm>
            <a:off x="3318279" y="6007593"/>
            <a:ext cx="1186187" cy="2842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关系型数据</a:t>
            </a:r>
          </a:p>
        </p:txBody>
      </p:sp>
      <p:sp>
        <p:nvSpPr>
          <p:cNvPr id="67" name="矩形: 圆角 66"/>
          <p:cNvSpPr/>
          <p:nvPr/>
        </p:nvSpPr>
        <p:spPr>
          <a:xfrm>
            <a:off x="4953508" y="6007593"/>
            <a:ext cx="1500809" cy="2879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非关系型数据</a:t>
            </a:r>
          </a:p>
        </p:txBody>
      </p:sp>
      <p:sp>
        <p:nvSpPr>
          <p:cNvPr id="68" name="矩形: 圆角 67"/>
          <p:cNvSpPr/>
          <p:nvPr/>
        </p:nvSpPr>
        <p:spPr>
          <a:xfrm>
            <a:off x="6930041" y="6023693"/>
            <a:ext cx="1390049" cy="2879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队列数据</a:t>
            </a:r>
          </a:p>
        </p:txBody>
      </p:sp>
      <p:sp>
        <p:nvSpPr>
          <p:cNvPr id="69" name="矩形: 圆角 68"/>
          <p:cNvSpPr/>
          <p:nvPr/>
        </p:nvSpPr>
        <p:spPr>
          <a:xfrm>
            <a:off x="8888876" y="6005734"/>
            <a:ext cx="1259837" cy="287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缓存数据</a:t>
            </a:r>
          </a:p>
        </p:txBody>
      </p:sp>
      <p:sp>
        <p:nvSpPr>
          <p:cNvPr id="70" name="矩形: 圆角 69"/>
          <p:cNvSpPr/>
          <p:nvPr/>
        </p:nvSpPr>
        <p:spPr>
          <a:xfrm>
            <a:off x="4704594" y="2258589"/>
            <a:ext cx="1212575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图片创作</a:t>
            </a:r>
          </a:p>
        </p:txBody>
      </p:sp>
      <p:sp>
        <p:nvSpPr>
          <p:cNvPr id="71" name="矩形: 圆角 70"/>
          <p:cNvSpPr/>
          <p:nvPr/>
        </p:nvSpPr>
        <p:spPr>
          <a:xfrm>
            <a:off x="6108139" y="2277322"/>
            <a:ext cx="1212575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图文生成</a:t>
            </a:r>
          </a:p>
        </p:txBody>
      </p:sp>
      <p:sp>
        <p:nvSpPr>
          <p:cNvPr id="72" name="矩形: 圆角 71"/>
          <p:cNvSpPr/>
          <p:nvPr/>
        </p:nvSpPr>
        <p:spPr>
          <a:xfrm>
            <a:off x="7510402" y="2290269"/>
            <a:ext cx="1212575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智能问答</a:t>
            </a:r>
          </a:p>
        </p:txBody>
      </p:sp>
      <p:sp>
        <p:nvSpPr>
          <p:cNvPr id="73" name="矩形: 圆角 72"/>
          <p:cNvSpPr/>
          <p:nvPr/>
        </p:nvSpPr>
        <p:spPr>
          <a:xfrm>
            <a:off x="8910818" y="2282634"/>
            <a:ext cx="1212575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数字人</a:t>
            </a:r>
          </a:p>
        </p:txBody>
      </p:sp>
      <p:sp>
        <p:nvSpPr>
          <p:cNvPr id="74" name="矩形: 圆角 73"/>
          <p:cNvSpPr/>
          <p:nvPr/>
        </p:nvSpPr>
        <p:spPr>
          <a:xfrm>
            <a:off x="4704594" y="2828074"/>
            <a:ext cx="1212575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Token</a:t>
            </a:r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</a:p>
        </p:txBody>
      </p:sp>
      <p:sp>
        <p:nvSpPr>
          <p:cNvPr id="75" name="矩形: 圆角 74"/>
          <p:cNvSpPr/>
          <p:nvPr/>
        </p:nvSpPr>
        <p:spPr>
          <a:xfrm>
            <a:off x="6108139" y="2846807"/>
            <a:ext cx="1212575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敏感词管理</a:t>
            </a:r>
          </a:p>
        </p:txBody>
      </p:sp>
      <p:sp>
        <p:nvSpPr>
          <p:cNvPr id="76" name="矩形: 圆角 75"/>
          <p:cNvSpPr/>
          <p:nvPr/>
        </p:nvSpPr>
        <p:spPr>
          <a:xfrm>
            <a:off x="7510402" y="2859754"/>
            <a:ext cx="1212575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知识库管理</a:t>
            </a:r>
          </a:p>
        </p:txBody>
      </p:sp>
      <p:sp>
        <p:nvSpPr>
          <p:cNvPr id="77" name="矩形: 圆角 76"/>
          <p:cNvSpPr/>
          <p:nvPr/>
        </p:nvSpPr>
        <p:spPr>
          <a:xfrm>
            <a:off x="8910818" y="2852119"/>
            <a:ext cx="1212575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API</a:t>
            </a:r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扩展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1825597" y="26626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4E8CF4"/>
                </a:solidFill>
              </a:rPr>
              <a:t>应用层</a:t>
            </a:r>
          </a:p>
        </p:txBody>
      </p:sp>
      <p:sp>
        <p:nvSpPr>
          <p:cNvPr id="79" name="文本框 78"/>
          <p:cNvSpPr txBox="1"/>
          <p:nvPr/>
        </p:nvSpPr>
        <p:spPr>
          <a:xfrm>
            <a:off x="1665439" y="1248317"/>
            <a:ext cx="114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4E8CF4"/>
                </a:solidFill>
              </a:rPr>
              <a:t>用户终端</a:t>
            </a:r>
          </a:p>
        </p:txBody>
      </p:sp>
      <p:sp>
        <p:nvSpPr>
          <p:cNvPr id="80" name="文本框 79"/>
          <p:cNvSpPr txBox="1"/>
          <p:nvPr/>
        </p:nvSpPr>
        <p:spPr>
          <a:xfrm>
            <a:off x="1846078" y="42353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4E8CF4"/>
                </a:solidFill>
              </a:rPr>
              <a:t>能力层</a:t>
            </a:r>
          </a:p>
        </p:txBody>
      </p:sp>
      <p:sp>
        <p:nvSpPr>
          <p:cNvPr id="81" name="文本框 80"/>
          <p:cNvSpPr txBox="1"/>
          <p:nvPr/>
        </p:nvSpPr>
        <p:spPr>
          <a:xfrm>
            <a:off x="1868131" y="511514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4E8CF4"/>
                </a:solidFill>
              </a:rPr>
              <a:t>服务层</a:t>
            </a:r>
          </a:p>
        </p:txBody>
      </p:sp>
      <p:sp>
        <p:nvSpPr>
          <p:cNvPr id="82" name="文本框 81"/>
          <p:cNvSpPr txBox="1"/>
          <p:nvPr/>
        </p:nvSpPr>
        <p:spPr>
          <a:xfrm>
            <a:off x="1834859" y="59827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4E8CF4"/>
                </a:solidFill>
              </a:rPr>
              <a:t>数据层</a:t>
            </a:r>
          </a:p>
        </p:txBody>
      </p:sp>
      <p:sp>
        <p:nvSpPr>
          <p:cNvPr id="83" name="矩形: 圆角 82"/>
          <p:cNvSpPr/>
          <p:nvPr/>
        </p:nvSpPr>
        <p:spPr>
          <a:xfrm>
            <a:off x="3292958" y="3351059"/>
            <a:ext cx="1212575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团队管理</a:t>
            </a:r>
          </a:p>
        </p:txBody>
      </p:sp>
      <p:sp>
        <p:nvSpPr>
          <p:cNvPr id="84" name="矩形: 圆角 83"/>
          <p:cNvSpPr/>
          <p:nvPr/>
        </p:nvSpPr>
        <p:spPr>
          <a:xfrm>
            <a:off x="4704594" y="3351059"/>
            <a:ext cx="1212575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权限管理</a:t>
            </a:r>
          </a:p>
        </p:txBody>
      </p:sp>
      <p:sp>
        <p:nvSpPr>
          <p:cNvPr id="85" name="矩形: 圆角 84"/>
          <p:cNvSpPr/>
          <p:nvPr/>
        </p:nvSpPr>
        <p:spPr>
          <a:xfrm>
            <a:off x="6108139" y="3369792"/>
            <a:ext cx="1212575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内容审计</a:t>
            </a:r>
          </a:p>
        </p:txBody>
      </p:sp>
      <p:sp>
        <p:nvSpPr>
          <p:cNvPr id="86" name="矩形: 圆角 85"/>
          <p:cNvSpPr/>
          <p:nvPr/>
        </p:nvSpPr>
        <p:spPr>
          <a:xfrm>
            <a:off x="7510402" y="3382739"/>
            <a:ext cx="1212575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费用统计</a:t>
            </a:r>
          </a:p>
        </p:txBody>
      </p:sp>
      <p:sp>
        <p:nvSpPr>
          <p:cNvPr id="87" name="矩形: 圆角 86"/>
          <p:cNvSpPr/>
          <p:nvPr/>
        </p:nvSpPr>
        <p:spPr>
          <a:xfrm>
            <a:off x="8910818" y="3375104"/>
            <a:ext cx="1212575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配置</a:t>
            </a:r>
          </a:p>
        </p:txBody>
      </p:sp>
      <p:sp>
        <p:nvSpPr>
          <p:cNvPr id="89" name="矩形: 圆角 88"/>
          <p:cNvSpPr/>
          <p:nvPr/>
        </p:nvSpPr>
        <p:spPr>
          <a:xfrm>
            <a:off x="4215768" y="1514087"/>
            <a:ext cx="1223017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企业微信</a:t>
            </a:r>
            <a:endParaRPr lang="zh-CN" altLang="en-US" sz="1400" dirty="0">
              <a:ln w="0"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矩形: 圆角 89"/>
          <p:cNvSpPr/>
          <p:nvPr/>
        </p:nvSpPr>
        <p:spPr>
          <a:xfrm>
            <a:off x="8777919" y="5129229"/>
            <a:ext cx="1381238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数字人</a:t>
            </a:r>
          </a:p>
        </p:txBody>
      </p:sp>
      <p:sp>
        <p:nvSpPr>
          <p:cNvPr id="2" name="矩形: 圆角 1"/>
          <p:cNvSpPr/>
          <p:nvPr/>
        </p:nvSpPr>
        <p:spPr>
          <a:xfrm>
            <a:off x="6005261" y="1488096"/>
            <a:ext cx="1223017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飞书</a:t>
            </a:r>
          </a:p>
        </p:txBody>
      </p:sp>
      <p:sp>
        <p:nvSpPr>
          <p:cNvPr id="3" name="矩形: 圆角 2"/>
          <p:cNvSpPr/>
          <p:nvPr/>
        </p:nvSpPr>
        <p:spPr>
          <a:xfrm>
            <a:off x="7991123" y="1521830"/>
            <a:ext cx="1223017" cy="282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n w="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钉钉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GZhZTc3ZWRiYTQ2OTMzYzNhOTYxMjcxZTNiNzBjZTg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1770</Words>
  <Application>Microsoft Office PowerPoint</Application>
  <PresentationFormat>宽屏</PresentationFormat>
  <Paragraphs>337</Paragraphs>
  <Slides>29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3" baseType="lpstr">
      <vt:lpstr>OPPOSans B</vt:lpstr>
      <vt:lpstr>OPPOSans L</vt:lpstr>
      <vt:lpstr>OPPOSans M</vt:lpstr>
      <vt:lpstr>PingFang SC Semibold</vt:lpstr>
      <vt:lpstr>等线</vt:lpstr>
      <vt:lpstr>等线 Light</vt:lpstr>
      <vt:lpstr>微软雅黑</vt:lpstr>
      <vt:lpstr>Arial</vt:lpstr>
      <vt:lpstr>Calibri</vt:lpstr>
      <vt:lpstr>Helvetica</vt:lpstr>
      <vt:lpstr>Roboto</vt:lpstr>
      <vt:lpstr>Segoe UI Semibold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马婷</dc:creator>
  <cp:lastModifiedBy>关晓玄</cp:lastModifiedBy>
  <cp:revision>525</cp:revision>
  <dcterms:created xsi:type="dcterms:W3CDTF">2021-08-16T09:26:00Z</dcterms:created>
  <dcterms:modified xsi:type="dcterms:W3CDTF">2025-04-21T06:36:59Z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FF6001B689DD4529BD4041D8258375E8_12</vt:lpwstr>
  </property>
  <property fmtid="{D5CDD505-2E9C-101B-9397-08002B2CF9AE}" pid="3" name="KSOProductBuildVer">
    <vt:lpwstr>2052-12.1.0.20305</vt:lpwstr>
  </property>
</Properties>
</file>