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11827024" r:id="rId3"/>
    <p:sldId id="11827070" r:id="rId5"/>
    <p:sldId id="11827075" r:id="rId6"/>
    <p:sldId id="11827076" r:id="rId7"/>
    <p:sldId id="11827077" r:id="rId8"/>
    <p:sldId id="1182696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XR" initials="WX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52AF"/>
    <a:srgbClr val="D9F2D0"/>
    <a:srgbClr val="072866"/>
    <a:srgbClr val="00AAD5"/>
    <a:srgbClr val="66FFFF"/>
    <a:srgbClr val="DEEBF7"/>
    <a:srgbClr val="00235C"/>
    <a:srgbClr val="001332"/>
    <a:srgbClr val="ED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40" autoAdjust="0"/>
    <p:restoredTop sz="96238" autoAdjust="0"/>
  </p:normalViewPr>
  <p:slideViewPr>
    <p:cSldViewPr snapToGrid="0">
      <p:cViewPr varScale="1">
        <p:scale>
          <a:sx n="93" d="100"/>
          <a:sy n="93" d="100"/>
        </p:scale>
        <p:origin x="96" y="20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A6061-057C-4374-A43F-8E722B82DB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FFC40-9F23-4653-81C2-D233858401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FC40-9F23-4653-81C2-D233858401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FC40-9F23-4653-81C2-D233858401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2" Type="http://schemas.openxmlformats.org/officeDocument/2006/relationships/image" Target="../media/image2.png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6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8.jpeg"/><Relationship Id="rId2" Type="http://schemas.openxmlformats.org/officeDocument/2006/relationships/tags" Target="../tags/tag24.xml"/><Relationship Id="rId18" Type="http://schemas.openxmlformats.org/officeDocument/2006/relationships/image" Target="../media/image10.jpeg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image" Target="../media/image9.png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1059"/>
            <a:ext cx="12193057" cy="957155"/>
          </a:xfrm>
          <a:prstGeom prst="rect">
            <a:avLst/>
          </a:prstGeom>
        </p:spPr>
      </p:pic>
      <p:sp>
        <p:nvSpPr>
          <p:cNvPr id="4" name="PA-灯片编号占位符 10"/>
          <p:cNvSpPr>
            <a:spLocks noGrp="1"/>
          </p:cNvSpPr>
          <p:nvPr userDrawn="1">
            <p:custDataLst>
              <p:tags r:id="rId3"/>
            </p:custDataLst>
          </p:nvPr>
        </p:nvSpPr>
        <p:spPr>
          <a:xfrm>
            <a:off x="10924364" y="6443272"/>
            <a:ext cx="977032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>
              <a:lnSpc>
                <a:spcPct val="110000"/>
              </a:lnSpc>
            </a:pPr>
            <a:fld id="{9A0DB2DC-4C9A-4742-B13C-FB6460FD3503}" type="slidenum">
              <a:rPr lang="zh-CN" altLang="en-US" sz="1200" dirty="0">
                <a:solidFill>
                  <a:srgbClr val="B7BECD"/>
                </a:solidFill>
                <a:latin typeface="+mn-lt"/>
                <a:ea typeface="+mn-ea"/>
                <a:cs typeface="+mn-ea"/>
                <a:sym typeface="+mn-lt"/>
              </a:rPr>
            </a:fld>
            <a:endParaRPr lang="zh-CN" altLang="en-US" sz="1200" dirty="0">
              <a:solidFill>
                <a:srgbClr val="B7BEC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 userDrawn="1"/>
        </p:nvSpPr>
        <p:spPr>
          <a:xfrm rot="5400000">
            <a:off x="341916" y="464712"/>
            <a:ext cx="151106" cy="130262"/>
          </a:xfrm>
          <a:prstGeom prst="triangl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514407" y="230257"/>
            <a:ext cx="974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kumimoji="0" lang="zh-CN" altLang="en-US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</a:defRPr>
            </a:lvl1pPr>
          </a:lstStyle>
          <a:p>
            <a:pPr marL="0" lvl="0"/>
            <a:r>
              <a:rPr lang="zh-CN" altLang="en-US" dirty="0"/>
              <a:t>点击此处编辑母版文本样式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968" y="357187"/>
            <a:ext cx="994569" cy="280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1059"/>
            <a:ext cx="12193057" cy="621671"/>
          </a:xfrm>
          <a:prstGeom prst="rect">
            <a:avLst/>
          </a:prstGeom>
        </p:spPr>
      </p:pic>
      <p:sp>
        <p:nvSpPr>
          <p:cNvPr id="6" name="等腰三角形 5"/>
          <p:cNvSpPr/>
          <p:nvPr userDrawn="1"/>
        </p:nvSpPr>
        <p:spPr>
          <a:xfrm rot="5400000">
            <a:off x="341916" y="242921"/>
            <a:ext cx="151106" cy="130262"/>
          </a:xfrm>
          <a:prstGeom prst="triangl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514407" y="97392"/>
            <a:ext cx="974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kumimoji="0" lang="zh-CN" altLang="en-US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</a:defRPr>
            </a:lvl1pPr>
          </a:lstStyle>
          <a:p>
            <a:pPr marL="0" lvl="0"/>
            <a:r>
              <a:rPr lang="zh-CN" altLang="en-US" dirty="0"/>
              <a:t>点击此处编辑母版文本样式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66" y="169769"/>
            <a:ext cx="994569" cy="280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-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529" y="-13893"/>
            <a:ext cx="12193057" cy="6882981"/>
          </a:xfrm>
          <a:prstGeom prst="rect">
            <a:avLst/>
          </a:prstGeom>
        </p:spPr>
      </p:pic>
      <p:pic>
        <p:nvPicPr>
          <p:cNvPr id="3" name="PA-图片 1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5" y="6055684"/>
            <a:ext cx="1428790" cy="402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4215" t="1051" r="88126" b="14462"/>
            <a:stretch>
              <a:fillRect/>
            </a:stretch>
          </p:blipFill>
          <p:spPr>
            <a:xfrm>
              <a:off x="0" y="0"/>
              <a:ext cx="1104899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1039" t="1051" r="20613" b="14462"/>
            <a:stretch>
              <a:fillRect/>
            </a:stretch>
          </p:blipFill>
          <p:spPr>
            <a:xfrm>
              <a:off x="889001" y="0"/>
              <a:ext cx="11302999" cy="6858000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 userDrawn="1"/>
        </p:nvSpPr>
        <p:spPr>
          <a:xfrm>
            <a:off x="0" y="0"/>
            <a:ext cx="11087100" cy="6858000"/>
          </a:xfrm>
          <a:prstGeom prst="rect">
            <a:avLst/>
          </a:prstGeom>
          <a:gradFill flip="none" rotWithShape="1">
            <a:gsLst>
              <a:gs pos="25000">
                <a:srgbClr val="002060">
                  <a:alpha val="0"/>
                </a:srgbClr>
              </a:gs>
              <a:gs pos="100000">
                <a:srgbClr val="002060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gradFill>
            <a:gsLst>
              <a:gs pos="0">
                <a:srgbClr val="0255B5"/>
              </a:gs>
              <a:gs pos="100000">
                <a:srgbClr val="002060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46" y="5999163"/>
            <a:ext cx="1334103" cy="375607"/>
          </a:xfrm>
          <a:prstGeom prst="rect">
            <a:avLst/>
          </a:prstGeom>
        </p:spPr>
      </p:pic>
      <p:sp>
        <p:nvSpPr>
          <p:cNvPr id="21" name="PA-文本框 50"/>
          <p:cNvSpPr txBox="1"/>
          <p:nvPr userDrawn="1">
            <p:custDataLst>
              <p:tags r:id="rId4"/>
            </p:custDataLst>
          </p:nvPr>
        </p:nvSpPr>
        <p:spPr>
          <a:xfrm>
            <a:off x="485141" y="428113"/>
            <a:ext cx="6029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>
                    <a:alpha val="15000"/>
                  </a:schemeClr>
                </a:solidFill>
                <a:cs typeface="+mn-ea"/>
                <a:sym typeface="+mn-lt"/>
              </a:rPr>
              <a:t>CONTENT</a:t>
            </a:r>
            <a:endParaRPr lang="zh-CN" altLang="en-US" sz="7200" b="1" dirty="0">
              <a:solidFill>
                <a:schemeClr val="bg1">
                  <a:alpha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PA-文本框 61"/>
          <p:cNvSpPr txBox="1"/>
          <p:nvPr userDrawn="1">
            <p:custDataLst>
              <p:tags r:id="rId5"/>
            </p:custDataLst>
          </p:nvPr>
        </p:nvSpPr>
        <p:spPr>
          <a:xfrm>
            <a:off x="894907" y="1002447"/>
            <a:ext cx="2493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 userDrawn="1"/>
        </p:nvCxnSpPr>
        <p:spPr>
          <a:xfrm>
            <a:off x="2258827" y="1429052"/>
            <a:ext cx="392933" cy="0"/>
          </a:xfrm>
          <a:prstGeom prst="line">
            <a:avLst/>
          </a:prstGeom>
          <a:ln w="25400" cap="rnd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8" b="84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26000"/>
                </a:srgbClr>
              </a:gs>
              <a:gs pos="100000">
                <a:srgbClr val="002060">
                  <a:alpha val="6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  <a:gradFill flip="none" rotWithShape="1">
            <a:gsLst>
              <a:gs pos="0">
                <a:srgbClr val="0255B5">
                  <a:alpha val="0"/>
                </a:srgbClr>
              </a:gs>
              <a:gs pos="100000">
                <a:srgbClr val="0255B5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48" y="5878513"/>
            <a:ext cx="1334103" cy="3756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 descr="图片包含 物体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" b="3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0" y="296265"/>
              <a:ext cx="12192000" cy="6265469"/>
              <a:chOff x="-1954676" y="296266"/>
              <a:chExt cx="12192000" cy="6265469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280"/>
              <a:stretch>
                <a:fillRect/>
              </a:stretch>
            </p:blipFill>
            <p:spPr>
              <a:xfrm>
                <a:off x="-1954676" y="296266"/>
                <a:ext cx="12192000" cy="6265469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280"/>
              <a:stretch>
                <a:fillRect/>
              </a:stretch>
            </p:blipFill>
            <p:spPr>
              <a:xfrm>
                <a:off x="-1954676" y="296266"/>
                <a:ext cx="12192000" cy="6265469"/>
              </a:xfrm>
              <a:prstGeom prst="rect">
                <a:avLst/>
              </a:prstGeom>
            </p:spPr>
          </p:pic>
        </p:grpSp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6000">
                  <a:srgbClr val="00235C"/>
                </a:gs>
                <a:gs pos="82000">
                  <a:srgbClr val="00235C">
                    <a:alpha val="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446598" y="2486336"/>
            <a:ext cx="11298805" cy="198120"/>
            <a:chOff x="440758" y="2690284"/>
            <a:chExt cx="11298805" cy="198120"/>
          </a:xfrm>
        </p:grpSpPr>
        <p:grpSp>
          <p:nvGrpSpPr>
            <p:cNvPr id="37" name="组合 36"/>
            <p:cNvGrpSpPr/>
            <p:nvPr/>
          </p:nvGrpSpPr>
          <p:grpSpPr>
            <a:xfrm>
              <a:off x="8175973" y="2690284"/>
              <a:ext cx="3563590" cy="198120"/>
              <a:chOff x="8261698" y="2643416"/>
              <a:chExt cx="3563590" cy="198120"/>
            </a:xfrm>
          </p:grpSpPr>
          <p:sp>
            <p:nvSpPr>
              <p:cNvPr id="18" name="MG-任意多边形 41"/>
              <p:cNvSpPr/>
              <p:nvPr>
                <p:custDataLst>
                  <p:tags r:id="rId4"/>
                </p:custDataLst>
              </p:nvPr>
            </p:nvSpPr>
            <p:spPr>
              <a:xfrm>
                <a:off x="8261698" y="2643416"/>
                <a:ext cx="3563590" cy="198120"/>
              </a:xfrm>
              <a:custGeom>
                <a:avLst/>
                <a:gdLst>
                  <a:gd name="connsiteX0" fmla="*/ 0 w 4503420"/>
                  <a:gd name="connsiteY0" fmla="*/ 190500 h 198120"/>
                  <a:gd name="connsiteX1" fmla="*/ 861060 w 4503420"/>
                  <a:gd name="connsiteY1" fmla="*/ 198120 h 198120"/>
                  <a:gd name="connsiteX2" fmla="*/ 967740 w 4503420"/>
                  <a:gd name="connsiteY2" fmla="*/ 0 h 198120"/>
                  <a:gd name="connsiteX3" fmla="*/ 4503420 w 4503420"/>
                  <a:gd name="connsiteY3" fmla="*/ 38100 h 198120"/>
                  <a:gd name="connsiteX0-1" fmla="*/ 0 w 4503420"/>
                  <a:gd name="connsiteY0-2" fmla="*/ 190500 h 198120"/>
                  <a:gd name="connsiteX1-3" fmla="*/ 861060 w 4503420"/>
                  <a:gd name="connsiteY1-4" fmla="*/ 198120 h 198120"/>
                  <a:gd name="connsiteX2-5" fmla="*/ 967740 w 4503420"/>
                  <a:gd name="connsiteY2-6" fmla="*/ 0 h 198120"/>
                  <a:gd name="connsiteX3-7" fmla="*/ 4503420 w 4503420"/>
                  <a:gd name="connsiteY3-8" fmla="*/ 14288 h 198120"/>
                  <a:gd name="connsiteX0-9" fmla="*/ 0 w 4503420"/>
                  <a:gd name="connsiteY0-10" fmla="*/ 190500 h 198120"/>
                  <a:gd name="connsiteX1-11" fmla="*/ 861060 w 4503420"/>
                  <a:gd name="connsiteY1-12" fmla="*/ 198120 h 198120"/>
                  <a:gd name="connsiteX2-13" fmla="*/ 967740 w 4503420"/>
                  <a:gd name="connsiteY2-14" fmla="*/ 0 h 198120"/>
                  <a:gd name="connsiteX3-15" fmla="*/ 4503420 w 4503420"/>
                  <a:gd name="connsiteY3-16" fmla="*/ 1 h 1981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503420" h="198120">
                    <a:moveTo>
                      <a:pt x="0" y="190500"/>
                    </a:moveTo>
                    <a:lnTo>
                      <a:pt x="861060" y="198120"/>
                    </a:lnTo>
                    <a:lnTo>
                      <a:pt x="967740" y="0"/>
                    </a:lnTo>
                    <a:lnTo>
                      <a:pt x="4503420" y="1"/>
                    </a:lnTo>
                  </a:path>
                </a:pathLst>
              </a:custGeom>
              <a:noFill/>
              <a:ln w="19050">
                <a:gradFill flip="none" rotWithShape="1">
                  <a:gsLst>
                    <a:gs pos="0">
                      <a:srgbClr val="66FFFF"/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8273653" y="2658690"/>
                <a:ext cx="667857" cy="123011"/>
                <a:chOff x="8359931" y="2658690"/>
                <a:chExt cx="581579" cy="123011"/>
              </a:xfrm>
              <a:gradFill>
                <a:gsLst>
                  <a:gs pos="0">
                    <a:srgbClr val="66FFFF"/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</a:gradFill>
            </p:grpSpPr>
            <p:sp>
              <p:nvSpPr>
                <p:cNvPr id="28" name="MG-平行四边形 43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8359931" y="2658690"/>
                  <a:ext cx="97011" cy="123011"/>
                </a:xfrm>
                <a:prstGeom prst="parallelogram">
                  <a:avLst>
                    <a:gd name="adj" fmla="val 515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MG-平行四边形 44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8428587" y="2658690"/>
                  <a:ext cx="97011" cy="123011"/>
                </a:xfrm>
                <a:prstGeom prst="parallelogram">
                  <a:avLst>
                    <a:gd name="adj" fmla="val 515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MG-平行四边形 45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8497243" y="2658690"/>
                  <a:ext cx="97011" cy="123011"/>
                </a:xfrm>
                <a:prstGeom prst="parallelogram">
                  <a:avLst>
                    <a:gd name="adj" fmla="val 515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MG-平行四边形 46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8565899" y="2658690"/>
                  <a:ext cx="97011" cy="123011"/>
                </a:xfrm>
                <a:prstGeom prst="parallelogram">
                  <a:avLst>
                    <a:gd name="adj" fmla="val 515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MG-平行四边形 47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8634555" y="2658690"/>
                  <a:ext cx="97011" cy="123011"/>
                </a:xfrm>
                <a:prstGeom prst="parallelogram">
                  <a:avLst>
                    <a:gd name="adj" fmla="val 515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MG-平行四边形 48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8703209" y="2658690"/>
                  <a:ext cx="97011" cy="123011"/>
                </a:xfrm>
                <a:prstGeom prst="parallelogram">
                  <a:avLst>
                    <a:gd name="adj" fmla="val 515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MG-平行四边形 49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8775845" y="2658690"/>
                  <a:ext cx="97011" cy="123011"/>
                </a:xfrm>
                <a:prstGeom prst="parallelogram">
                  <a:avLst>
                    <a:gd name="adj" fmla="val 515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MG-平行四边形 50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8844499" y="2658690"/>
                  <a:ext cx="97011" cy="123011"/>
                </a:xfrm>
                <a:prstGeom prst="parallelogram">
                  <a:avLst>
                    <a:gd name="adj" fmla="val 515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8" name="组合 37"/>
            <p:cNvGrpSpPr/>
            <p:nvPr/>
          </p:nvGrpSpPr>
          <p:grpSpPr>
            <a:xfrm flipH="1">
              <a:off x="440758" y="2690284"/>
              <a:ext cx="3563590" cy="198120"/>
              <a:chOff x="8261698" y="2643416"/>
              <a:chExt cx="3563590" cy="198120"/>
            </a:xfrm>
          </p:grpSpPr>
          <p:sp>
            <p:nvSpPr>
              <p:cNvPr id="39" name="MG-任意多边形 41"/>
              <p:cNvSpPr/>
              <p:nvPr>
                <p:custDataLst>
                  <p:tags r:id="rId13"/>
                </p:custDataLst>
              </p:nvPr>
            </p:nvSpPr>
            <p:spPr>
              <a:xfrm>
                <a:off x="8261698" y="2643416"/>
                <a:ext cx="3563590" cy="198120"/>
              </a:xfrm>
              <a:custGeom>
                <a:avLst/>
                <a:gdLst>
                  <a:gd name="connsiteX0" fmla="*/ 0 w 4503420"/>
                  <a:gd name="connsiteY0" fmla="*/ 190500 h 198120"/>
                  <a:gd name="connsiteX1" fmla="*/ 861060 w 4503420"/>
                  <a:gd name="connsiteY1" fmla="*/ 198120 h 198120"/>
                  <a:gd name="connsiteX2" fmla="*/ 967740 w 4503420"/>
                  <a:gd name="connsiteY2" fmla="*/ 0 h 198120"/>
                  <a:gd name="connsiteX3" fmla="*/ 4503420 w 4503420"/>
                  <a:gd name="connsiteY3" fmla="*/ 38100 h 198120"/>
                  <a:gd name="connsiteX0-1" fmla="*/ 0 w 4503420"/>
                  <a:gd name="connsiteY0-2" fmla="*/ 190500 h 198120"/>
                  <a:gd name="connsiteX1-3" fmla="*/ 861060 w 4503420"/>
                  <a:gd name="connsiteY1-4" fmla="*/ 198120 h 198120"/>
                  <a:gd name="connsiteX2-5" fmla="*/ 967740 w 4503420"/>
                  <a:gd name="connsiteY2-6" fmla="*/ 0 h 198120"/>
                  <a:gd name="connsiteX3-7" fmla="*/ 4503420 w 4503420"/>
                  <a:gd name="connsiteY3-8" fmla="*/ 14288 h 198120"/>
                  <a:gd name="connsiteX0-9" fmla="*/ 0 w 4503420"/>
                  <a:gd name="connsiteY0-10" fmla="*/ 190500 h 198120"/>
                  <a:gd name="connsiteX1-11" fmla="*/ 861060 w 4503420"/>
                  <a:gd name="connsiteY1-12" fmla="*/ 198120 h 198120"/>
                  <a:gd name="connsiteX2-13" fmla="*/ 967740 w 4503420"/>
                  <a:gd name="connsiteY2-14" fmla="*/ 0 h 198120"/>
                  <a:gd name="connsiteX3-15" fmla="*/ 4503420 w 4503420"/>
                  <a:gd name="connsiteY3-16" fmla="*/ 1 h 1981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503420" h="198120">
                    <a:moveTo>
                      <a:pt x="0" y="190500"/>
                    </a:moveTo>
                    <a:lnTo>
                      <a:pt x="861060" y="198120"/>
                    </a:lnTo>
                    <a:lnTo>
                      <a:pt x="967740" y="0"/>
                    </a:lnTo>
                    <a:lnTo>
                      <a:pt x="4503420" y="1"/>
                    </a:lnTo>
                  </a:path>
                </a:pathLst>
              </a:custGeom>
              <a:noFill/>
              <a:ln w="19050">
                <a:gradFill flip="none" rotWithShape="1">
                  <a:gsLst>
                    <a:gs pos="0">
                      <a:srgbClr val="66FFFF"/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8273653" y="2658690"/>
                <a:ext cx="667857" cy="123011"/>
                <a:chOff x="8359931" y="2658690"/>
                <a:chExt cx="581579" cy="123011"/>
              </a:xfrm>
              <a:gradFill>
                <a:gsLst>
                  <a:gs pos="0">
                    <a:srgbClr val="66FFFF"/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</a:gradFill>
            </p:grpSpPr>
            <p:sp>
              <p:nvSpPr>
                <p:cNvPr id="41" name="MG-平行四边形 43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8359931" y="2658690"/>
                  <a:ext cx="97011" cy="123011"/>
                </a:xfrm>
                <a:prstGeom prst="parallelogram">
                  <a:avLst>
                    <a:gd name="adj" fmla="val 515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MG-平行四边形 44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8428587" y="2658690"/>
                  <a:ext cx="97011" cy="123011"/>
                </a:xfrm>
                <a:prstGeom prst="parallelogram">
                  <a:avLst>
                    <a:gd name="adj" fmla="val 515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MG-平行四边形 45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8497243" y="2658690"/>
                  <a:ext cx="97011" cy="123011"/>
                </a:xfrm>
                <a:prstGeom prst="parallelogram">
                  <a:avLst>
                    <a:gd name="adj" fmla="val 515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MG-平行四边形 46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8565899" y="2658690"/>
                  <a:ext cx="97011" cy="123011"/>
                </a:xfrm>
                <a:prstGeom prst="parallelogram">
                  <a:avLst>
                    <a:gd name="adj" fmla="val 515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MG-平行四边形 47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8634555" y="2658690"/>
                  <a:ext cx="97011" cy="123011"/>
                </a:xfrm>
                <a:prstGeom prst="parallelogram">
                  <a:avLst>
                    <a:gd name="adj" fmla="val 515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MG-平行四边形 48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8703209" y="2658690"/>
                  <a:ext cx="97011" cy="123011"/>
                </a:xfrm>
                <a:prstGeom prst="parallelogram">
                  <a:avLst>
                    <a:gd name="adj" fmla="val 515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MG-平行四边形 49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8775845" y="2658690"/>
                  <a:ext cx="97011" cy="123011"/>
                </a:xfrm>
                <a:prstGeom prst="parallelogram">
                  <a:avLst>
                    <a:gd name="adj" fmla="val 515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MG-平行四边形 50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8844499" y="2658690"/>
                  <a:ext cx="97011" cy="123011"/>
                </a:xfrm>
                <a:prstGeom prst="parallelogram">
                  <a:avLst>
                    <a:gd name="adj" fmla="val 515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48" y="5878513"/>
            <a:ext cx="1334103" cy="3756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-图片 3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A-矩形 4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0255B5">
                  <a:alpha val="34000"/>
                </a:srgbClr>
              </a:gs>
              <a:gs pos="0">
                <a:srgbClr val="091964"/>
              </a:gs>
              <a:gs pos="100000">
                <a:srgbClr val="0255B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PA-矩形 53"/>
          <p:cNvSpPr/>
          <p:nvPr userDrawn="1">
            <p:custDataLst>
              <p:tags r:id="rId5"/>
            </p:custDataLst>
          </p:nvPr>
        </p:nvSpPr>
        <p:spPr>
          <a:xfrm>
            <a:off x="4812030" y="2756110"/>
            <a:ext cx="2567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以人工智能和视频技术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-矩形 53"/>
          <p:cNvSpPr/>
          <p:nvPr userDrawn="1">
            <p:custDataLst>
              <p:tags r:id="rId6"/>
            </p:custDataLst>
          </p:nvPr>
        </p:nvSpPr>
        <p:spPr>
          <a:xfrm>
            <a:off x="3771161" y="3074984"/>
            <a:ext cx="46496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为政企数智化转型提供优质解决方案和服务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PA-文本框 31"/>
          <p:cNvSpPr txBox="1"/>
          <p:nvPr userDrawn="1">
            <p:custDataLst>
              <p:tags r:id="rId7"/>
            </p:custDataLst>
          </p:nvPr>
        </p:nvSpPr>
        <p:spPr>
          <a:xfrm>
            <a:off x="4461510" y="2037468"/>
            <a:ext cx="3268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PA-直接连接符 22"/>
          <p:cNvCxnSpPr/>
          <p:nvPr userDrawn="1">
            <p:custDataLst>
              <p:tags r:id="rId8"/>
            </p:custDataLst>
          </p:nvPr>
        </p:nvCxnSpPr>
        <p:spPr>
          <a:xfrm>
            <a:off x="5796876" y="3502435"/>
            <a:ext cx="598249" cy="0"/>
          </a:xfrm>
          <a:prstGeom prst="line">
            <a:avLst/>
          </a:prstGeom>
          <a:ln w="25400" cap="rnd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A-图片 1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870" y="1211446"/>
            <a:ext cx="1814260" cy="510790"/>
          </a:xfrm>
          <a:prstGeom prst="rect">
            <a:avLst/>
          </a:prstGeom>
        </p:spPr>
      </p:pic>
      <p:sp>
        <p:nvSpPr>
          <p:cNvPr id="9" name="PA-文本框 29"/>
          <p:cNvSpPr txBox="1"/>
          <p:nvPr userDrawn="1">
            <p:custDataLst>
              <p:tags r:id="rId11"/>
            </p:custDataLst>
          </p:nvPr>
        </p:nvSpPr>
        <p:spPr>
          <a:xfrm>
            <a:off x="5243705" y="5789962"/>
            <a:ext cx="5721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官网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PA-文本框 30"/>
          <p:cNvSpPr txBox="1"/>
          <p:nvPr userDrawn="1">
            <p:custDataLst>
              <p:tags r:id="rId12"/>
            </p:custDataLst>
          </p:nvPr>
        </p:nvSpPr>
        <p:spPr>
          <a:xfrm>
            <a:off x="6376194" y="5789962"/>
            <a:ext cx="5721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官微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008058" y="4687548"/>
            <a:ext cx="1043396" cy="1043396"/>
            <a:chOff x="5008058" y="4687548"/>
            <a:chExt cx="1043396" cy="1043396"/>
          </a:xfrm>
        </p:grpSpPr>
        <p:sp>
          <p:nvSpPr>
            <p:cNvPr id="12" name="PA-矩形 20"/>
            <p:cNvSpPr/>
            <p:nvPr>
              <p:custDataLst>
                <p:tags r:id="rId13"/>
              </p:custDataLst>
            </p:nvPr>
          </p:nvSpPr>
          <p:spPr>
            <a:xfrm>
              <a:off x="5008058" y="4687548"/>
              <a:ext cx="1043396" cy="1043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PA-图片 6" descr="QR 代码&#10;&#10;描述已自动生成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5059721" y="4739212"/>
              <a:ext cx="940071" cy="940071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 userDrawn="1"/>
        </p:nvGrpSpPr>
        <p:grpSpPr>
          <a:xfrm>
            <a:off x="6140547" y="4687548"/>
            <a:ext cx="1043396" cy="1043396"/>
            <a:chOff x="6140547" y="4687548"/>
            <a:chExt cx="1043396" cy="1043396"/>
          </a:xfrm>
        </p:grpSpPr>
        <p:sp>
          <p:nvSpPr>
            <p:cNvPr id="15" name="PA-矩形 21"/>
            <p:cNvSpPr/>
            <p:nvPr>
              <p:custDataLst>
                <p:tags r:id="rId16"/>
              </p:custDataLst>
            </p:nvPr>
          </p:nvSpPr>
          <p:spPr>
            <a:xfrm>
              <a:off x="6140547" y="4687548"/>
              <a:ext cx="1043396" cy="1043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PA-图片 4" descr="QR 代码&#10;&#10;描述已自动生成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" t="2676" r="2676" b="2676"/>
            <a:stretch>
              <a:fillRect/>
            </a:stretch>
          </p:blipFill>
          <p:spPr>
            <a:xfrm>
              <a:off x="6169224" y="4715165"/>
              <a:ext cx="986042" cy="98604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A-文本框 18"/>
          <p:cNvSpPr txBox="1"/>
          <p:nvPr>
            <p:custDataLst>
              <p:tags r:id="rId1"/>
            </p:custDataLst>
          </p:nvPr>
        </p:nvSpPr>
        <p:spPr>
          <a:xfrm>
            <a:off x="387350" y="1407160"/>
            <a:ext cx="114388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solidFill>
                  <a:schemeClr val="bg1"/>
                </a:solidFill>
                <a:latin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+mn-lt"/>
                <a:cs typeface="+mn-ea"/>
                <a:sym typeface="+mn-lt"/>
              </a:rPr>
              <a:t>奥看科技</a:t>
            </a:r>
            <a:endParaRPr lang="en-US" altLang="zh-CN" dirty="0">
              <a:latin typeface="+mn-lt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+mn-lt"/>
                <a:cs typeface="+mn-ea"/>
                <a:sym typeface="+mn-lt"/>
              </a:rPr>
              <a:t>数据要素</a:t>
            </a:r>
            <a:r>
              <a:rPr lang="en-US" altLang="zh-CN" dirty="0">
                <a:latin typeface="+mn-lt"/>
                <a:cs typeface="+mn-ea"/>
                <a:sym typeface="+mn-lt"/>
              </a:rPr>
              <a:t>X</a:t>
            </a:r>
            <a:r>
              <a:rPr lang="zh-CN" altLang="en-US" dirty="0">
                <a:latin typeface="+mn-lt"/>
                <a:cs typeface="+mn-ea"/>
                <a:sym typeface="+mn-lt"/>
              </a:rPr>
              <a:t>城市治理场景服务使用指南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32068" y="4292753"/>
            <a:ext cx="4127864" cy="411860"/>
            <a:chOff x="4032067" y="3748661"/>
            <a:chExt cx="4127864" cy="411860"/>
          </a:xfrm>
        </p:grpSpPr>
        <p:sp>
          <p:nvSpPr>
            <p:cNvPr id="2" name="矩形: 圆角 1"/>
            <p:cNvSpPr/>
            <p:nvPr/>
          </p:nvSpPr>
          <p:spPr>
            <a:xfrm>
              <a:off x="4032067" y="3748661"/>
              <a:ext cx="4127864" cy="411860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PA-矩形 53"/>
            <p:cNvSpPr/>
            <p:nvPr>
              <p:custDataLst>
                <p:tags r:id="rId2"/>
              </p:custDataLst>
            </p:nvPr>
          </p:nvSpPr>
          <p:spPr>
            <a:xfrm>
              <a:off x="4153623" y="3800703"/>
              <a:ext cx="38847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cs typeface="+mn-ea"/>
                  <a:sym typeface="+mn-lt"/>
                </a:rPr>
                <a:t>专业的视图数据解决方案提供商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4407" y="230257"/>
            <a:ext cx="9743624" cy="521970"/>
          </a:xfrm>
        </p:spPr>
        <p:txBody>
          <a:bodyPr/>
          <a:lstStyle/>
          <a:p>
            <a:r>
              <a:rPr>
                <a:sym typeface="+mn-ea"/>
              </a:rPr>
              <a:t>操作步骤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14350" y="116141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ym typeface="+mn-ea"/>
              </a:rPr>
              <a:t>步骤1 登录华为云云市场主页：</a:t>
            </a:r>
            <a:r>
              <a:rPr lang="zh-CN" altLang="en-US">
                <a:sym typeface="+mn-ea"/>
              </a:rPr>
              <a:t>https://marketplace.huaweicloud.com/</a:t>
            </a:r>
            <a:endParaRPr lang="zh-CN" altLang="en-US">
              <a:sym typeface="+mn-ea"/>
            </a:endParaRPr>
          </a:p>
        </p:txBody>
      </p:sp>
      <p:pic>
        <p:nvPicPr>
          <p:cNvPr id="52" name="图片 5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04315" y="1981835"/>
            <a:ext cx="8753475" cy="45167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4407" y="230257"/>
            <a:ext cx="9743624" cy="953135"/>
          </a:xfrm>
        </p:spPr>
        <p:txBody>
          <a:bodyPr/>
          <a:p>
            <a:r>
              <a:rPr>
                <a:sym typeface="+mn-ea"/>
              </a:rPr>
              <a:t>操作步骤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9120" y="108204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ym typeface="+mn-ea"/>
              </a:rPr>
              <a:t>步骤2 选择商品</a:t>
            </a:r>
            <a:endParaRPr lang="zh-CN" altLang="en-US" b="1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4865" y="1469390"/>
            <a:ext cx="80003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/>
              <a:t>● 在页面顶端搜索栏搜索您需要的商品（数据要素</a:t>
            </a:r>
            <a:r>
              <a:rPr lang="en-US" altLang="zh-CN" sz="1600"/>
              <a:t>X</a:t>
            </a:r>
            <a:r>
              <a:rPr lang="zh-CN" altLang="en-US" sz="1600"/>
              <a:t>城市治理场景服务</a:t>
            </a:r>
            <a:r>
              <a:rPr lang="zh-CN" altLang="en-US" sz="1600"/>
              <a:t>）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● 选择云市场商品分类，进入分类页面通过筛选条件选择您需要的商品。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● 进入推荐应用或推荐商品模块选择您需要的商品。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6795" y="3134360"/>
            <a:ext cx="5608320" cy="28822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3134360"/>
            <a:ext cx="5010785" cy="27660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4407" y="230257"/>
            <a:ext cx="9743624" cy="521970"/>
          </a:xfrm>
        </p:spPr>
        <p:txBody>
          <a:bodyPr/>
          <a:p>
            <a:r>
              <a:rPr>
                <a:sym typeface="+mn-ea"/>
              </a:rPr>
              <a:t>操作步骤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459844" y="1123952"/>
            <a:ext cx="10977404" cy="1143000"/>
          </a:xfrm>
          <a:prstGeom prst="rect">
            <a:avLst/>
          </a:prstGeom>
        </p:spPr>
        <p:txBody>
          <a:bodyPr lIns="91428" tIns="45714" rIns="91428" bIns="45714"/>
          <a:lstStyle>
            <a:lvl1pPr marL="0" marR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FrutigerNext LT Light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 defTabSz="914400" fontAlgn="auto"/>
            <a:endParaRPr lang="zh-CN" altLang="en-US" sz="1800" b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740" y="1123950"/>
            <a:ext cx="776732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800" b="1"/>
              <a:t>步骤3 点击商品名称，进入商品详情介绍页面。</a:t>
            </a:r>
            <a:endParaRPr lang="zh-CN" altLang="en-US" sz="1800" b="1"/>
          </a:p>
          <a:p>
            <a:pPr>
              <a:lnSpc>
                <a:spcPct val="150000"/>
              </a:lnSpc>
            </a:pPr>
            <a:r>
              <a:rPr lang="zh-CN" altLang="en-US" sz="1800" b="1"/>
              <a:t>步骤4 查看商品信息、选择规格，选择购买方式，单击“立即购买”。</a:t>
            </a:r>
            <a:endParaRPr lang="zh-CN" altLang="en-US" sz="1800" b="1"/>
          </a:p>
          <a:p>
            <a:pPr>
              <a:lnSpc>
                <a:spcPct val="150000"/>
              </a:lnSpc>
            </a:pPr>
            <a:r>
              <a:rPr lang="zh-CN" altLang="en-US" sz="1800" b="1"/>
              <a:t>步骤</a:t>
            </a:r>
            <a:r>
              <a:rPr lang="en-US" altLang="zh-CN" sz="1800" b="1"/>
              <a:t>5</a:t>
            </a:r>
            <a:r>
              <a:rPr lang="zh-CN" altLang="en-US" sz="1800" b="1"/>
              <a:t>：</a:t>
            </a:r>
            <a:r>
              <a:rPr lang="zh-CN" altLang="en-US" sz="1800" b="1"/>
              <a:t>商家启动</a:t>
            </a:r>
            <a:r>
              <a:rPr lang="zh-CN" altLang="en-US" sz="1800" b="1"/>
              <a:t>交付。</a:t>
            </a:r>
            <a:endParaRPr lang="zh-CN" altLang="en-US" sz="18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1285" y="2461895"/>
            <a:ext cx="8411845" cy="4323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4407" y="230257"/>
            <a:ext cx="9743624" cy="521970"/>
          </a:xfrm>
        </p:spPr>
        <p:txBody>
          <a:bodyPr/>
          <a:p>
            <a:r>
              <a:t>服务信息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865" y="1335405"/>
            <a:ext cx="10854055" cy="4369435"/>
          </a:xfrm>
          <a:prstGeom prst="rect">
            <a:avLst/>
          </a:prstGeom>
        </p:spPr>
        <p:txBody>
          <a:bodyPr>
            <a:noAutofit/>
          </a:bodyPr>
          <a:p>
            <a:pPr indent="0" fontAlgn="auto">
              <a:lnSpc>
                <a:spcPct val="150000"/>
              </a:lnSpc>
              <a:spcBef>
                <a:spcPts val="1400"/>
              </a:spcBef>
              <a:spcAft>
                <a:spcPts val="700"/>
              </a:spcAft>
            </a:pPr>
            <a:r>
              <a:rPr lang="zh-CN" altLang="en-US" sz="2000" b="1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服务信息</a:t>
            </a:r>
            <a:endParaRPr lang="zh-CN" altLang="en-US" sz="2000" b="1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服务时间：</a:t>
            </a:r>
            <a:endParaRPr lang="zh-CN" altLang="en-US" sz="1600" b="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周一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 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周五 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09:00-18:00(UTC+08:00)</a:t>
            </a:r>
            <a:endParaRPr lang="en-US" altLang="zh-CN" sz="1600" b="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服务热线：</a:t>
            </a:r>
            <a:endParaRPr lang="zh-CN" altLang="en-US" sz="1600" b="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400-6282662</a:t>
            </a:r>
            <a:endParaRPr lang="en-US" altLang="zh-CN" sz="1600" b="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服务邮箱：</a:t>
            </a:r>
            <a:endParaRPr lang="zh-CN" altLang="en-US" sz="1600" b="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yixinyu@allcam.com.cn</a:t>
            </a:r>
            <a:endParaRPr lang="en-US" altLang="zh-CN" sz="1600" b="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1600" b="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FULL_TEXT_BEAUTIFY_COPY_ID" val="51227"/>
  <p:tag name="PA" val="v5.2.11"/>
</p:tagLst>
</file>

<file path=ppt/tags/tag10.xml><?xml version="1.0" encoding="utf-8"?>
<p:tagLst xmlns:p="http://schemas.openxmlformats.org/presentationml/2006/main">
  <p:tag name="MD-PA" val="v1.0.0"/>
</p:tagLst>
</file>

<file path=ppt/tags/tag11.xml><?xml version="1.0" encoding="utf-8"?>
<p:tagLst xmlns:p="http://schemas.openxmlformats.org/presentationml/2006/main">
  <p:tag name="MD-PA" val="v1.0.0"/>
</p:tagLst>
</file>

<file path=ppt/tags/tag12.xml><?xml version="1.0" encoding="utf-8"?>
<p:tagLst xmlns:p="http://schemas.openxmlformats.org/presentationml/2006/main">
  <p:tag name="MD-PA" val="v1.0.0"/>
</p:tagLst>
</file>

<file path=ppt/tags/tag13.xml><?xml version="1.0" encoding="utf-8"?>
<p:tagLst xmlns:p="http://schemas.openxmlformats.org/presentationml/2006/main">
  <p:tag name="MD-PA" val="v1.0.0"/>
</p:tagLst>
</file>

<file path=ppt/tags/tag14.xml><?xml version="1.0" encoding="utf-8"?>
<p:tagLst xmlns:p="http://schemas.openxmlformats.org/presentationml/2006/main">
  <p:tag name="MD-PA" val="v1.0.0"/>
</p:tagLst>
</file>

<file path=ppt/tags/tag15.xml><?xml version="1.0" encoding="utf-8"?>
<p:tagLst xmlns:p="http://schemas.openxmlformats.org/presentationml/2006/main">
  <p:tag name="MD-PA" val="v1.0.0"/>
</p:tagLst>
</file>

<file path=ppt/tags/tag16.xml><?xml version="1.0" encoding="utf-8"?>
<p:tagLst xmlns:p="http://schemas.openxmlformats.org/presentationml/2006/main">
  <p:tag name="MD-PA" val="v1.0.0"/>
</p:tagLst>
</file>

<file path=ppt/tags/tag17.xml><?xml version="1.0" encoding="utf-8"?>
<p:tagLst xmlns:p="http://schemas.openxmlformats.org/presentationml/2006/main">
  <p:tag name="MD-PA" val="v1.0.0"/>
</p:tagLst>
</file>

<file path=ppt/tags/tag18.xml><?xml version="1.0" encoding="utf-8"?>
<p:tagLst xmlns:p="http://schemas.openxmlformats.org/presentationml/2006/main">
  <p:tag name="MD-PA" val="v1.0.0"/>
</p:tagLst>
</file>

<file path=ppt/tags/tag19.xml><?xml version="1.0" encoding="utf-8"?>
<p:tagLst xmlns:p="http://schemas.openxmlformats.org/presentationml/2006/main">
  <p:tag name="MD-PA" val="v1.0.0"/>
</p:tagLst>
</file>

<file path=ppt/tags/tag2.xml><?xml version="1.0" encoding="utf-8"?>
<p:tagLst xmlns:p="http://schemas.openxmlformats.org/presentationml/2006/main">
  <p:tag name="PA" val="v5.2.11"/>
</p:tagLst>
</file>

<file path=ppt/tags/tag20.xml><?xml version="1.0" encoding="utf-8"?>
<p:tagLst xmlns:p="http://schemas.openxmlformats.org/presentationml/2006/main">
  <p:tag name="MD-PA" val="v1.0.0"/>
</p:tagLst>
</file>

<file path=ppt/tags/tag21.xml><?xml version="1.0" encoding="utf-8"?>
<p:tagLst xmlns:p="http://schemas.openxmlformats.org/presentationml/2006/main">
  <p:tag name="MD-PA" val="v1.0.0"/>
</p:tagLst>
</file>

<file path=ppt/tags/tag22.xml><?xml version="1.0" encoding="utf-8"?>
<p:tagLst xmlns:p="http://schemas.openxmlformats.org/presentationml/2006/main">
  <p:tag name="MD-PA" val="v1.0.0"/>
</p:tagLst>
</file>

<file path=ppt/tags/tag23.xml><?xml version="1.0" encoding="utf-8"?>
<p:tagLst xmlns:p="http://schemas.openxmlformats.org/presentationml/2006/main">
  <p:tag name="MD-PA" val="v1.0.0"/>
</p:tagLst>
</file>

<file path=ppt/tags/tag24.xml><?xml version="1.0" encoding="utf-8"?>
<p:tagLst xmlns:p="http://schemas.openxmlformats.org/presentationml/2006/main">
  <p:tag name="PA" val="v5.2.11"/>
</p:tagLst>
</file>

<file path=ppt/tags/tag25.xml><?xml version="1.0" encoding="utf-8"?>
<p:tagLst xmlns:p="http://schemas.openxmlformats.org/presentationml/2006/main">
  <p:tag name="PA" val="v5.2.11"/>
</p:tagLst>
</file>

<file path=ppt/tags/tag26.xml><?xml version="1.0" encoding="utf-8"?>
<p:tagLst xmlns:p="http://schemas.openxmlformats.org/presentationml/2006/main">
  <p:tag name="PA" val="v5.2.11"/>
</p:tagLst>
</file>

<file path=ppt/tags/tag27.xml><?xml version="1.0" encoding="utf-8"?>
<p:tagLst xmlns:p="http://schemas.openxmlformats.org/presentationml/2006/main">
  <p:tag name="PA" val="v5.2.11"/>
</p:tagLst>
</file>

<file path=ppt/tags/tag28.xml><?xml version="1.0" encoding="utf-8"?>
<p:tagLst xmlns:p="http://schemas.openxmlformats.org/presentationml/2006/main">
  <p:tag name="PA" val="v5.2.11"/>
</p:tagLst>
</file>

<file path=ppt/tags/tag29.xml><?xml version="1.0" encoding="utf-8"?>
<p:tagLst xmlns:p="http://schemas.openxmlformats.org/presentationml/2006/main">
  <p:tag name="PA" val="v5.2.11"/>
</p:tagLst>
</file>

<file path=ppt/tags/tag3.xml><?xml version="1.0" encoding="utf-8"?>
<p:tagLst xmlns:p="http://schemas.openxmlformats.org/presentationml/2006/main">
  <p:tag name="PA" val="v5.2.11"/>
</p:tagLst>
</file>

<file path=ppt/tags/tag30.xml><?xml version="1.0" encoding="utf-8"?>
<p:tagLst xmlns:p="http://schemas.openxmlformats.org/presentationml/2006/main">
  <p:tag name="PA" val="v5.2.11"/>
</p:tagLst>
</file>

<file path=ppt/tags/tag31.xml><?xml version="1.0" encoding="utf-8"?>
<p:tagLst xmlns:p="http://schemas.openxmlformats.org/presentationml/2006/main">
  <p:tag name="PA" val="v5.2.11"/>
</p:tagLst>
</file>

<file path=ppt/tags/tag32.xml><?xml version="1.0" encoding="utf-8"?>
<p:tagLst xmlns:p="http://schemas.openxmlformats.org/presentationml/2006/main">
  <p:tag name="PA" val="v5.2.11"/>
</p:tagLst>
</file>

<file path=ppt/tags/tag33.xml><?xml version="1.0" encoding="utf-8"?>
<p:tagLst xmlns:p="http://schemas.openxmlformats.org/presentationml/2006/main">
  <p:tag name="PA" val="v5.2.11"/>
</p:tagLst>
</file>

<file path=ppt/tags/tag34.xml><?xml version="1.0" encoding="utf-8"?>
<p:tagLst xmlns:p="http://schemas.openxmlformats.org/presentationml/2006/main">
  <p:tag name="PA" val="v5.2.11"/>
</p:tagLst>
</file>

<file path=ppt/tags/tag35.xml><?xml version="1.0" encoding="utf-8"?>
<p:tagLst xmlns:p="http://schemas.openxmlformats.org/presentationml/2006/main">
  <p:tag name="PA" val="v5.2.11"/>
</p:tagLst>
</file>

<file path=ppt/tags/tag36.xml><?xml version="1.0" encoding="utf-8"?>
<p:tagLst xmlns:p="http://schemas.openxmlformats.org/presentationml/2006/main">
  <p:tag name="PA" val="v5.2.11"/>
</p:tagLst>
</file>

<file path=ppt/tags/tag37.xml><?xml version="1.0" encoding="utf-8"?>
<p:tagLst xmlns:p="http://schemas.openxmlformats.org/presentationml/2006/main">
  <p:tag name="PA" val="v5.2.11"/>
</p:tagLst>
</file>

<file path=ppt/tags/tag38.xml><?xml version="1.0" encoding="utf-8"?>
<p:tagLst xmlns:p="http://schemas.openxmlformats.org/presentationml/2006/main">
  <p:tag name="PA" val="v5.2.1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PA" val="v5.2.11"/>
</p:tagLst>
</file>

<file path=ppt/tags/tag5.xml><?xml version="1.0" encoding="utf-8"?>
<p:tagLst xmlns:p="http://schemas.openxmlformats.org/presentationml/2006/main">
  <p:tag name="PA" val="v5.2.11"/>
</p:tagLst>
</file>

<file path=ppt/tags/tag6.xml><?xml version="1.0" encoding="utf-8"?>
<p:tagLst xmlns:p="http://schemas.openxmlformats.org/presentationml/2006/main">
  <p:tag name="MD-PA" val="v1.0.0"/>
</p:tagLst>
</file>

<file path=ppt/tags/tag7.xml><?xml version="1.0" encoding="utf-8"?>
<p:tagLst xmlns:p="http://schemas.openxmlformats.org/presentationml/2006/main">
  <p:tag name="MD-PA" val="v1.0.0"/>
</p:tagLst>
</file>

<file path=ppt/tags/tag8.xml><?xml version="1.0" encoding="utf-8"?>
<p:tagLst xmlns:p="http://schemas.openxmlformats.org/presentationml/2006/main">
  <p:tag name="MD-PA" val="v1.0.0"/>
</p:tagLst>
</file>

<file path=ppt/tags/tag9.xml><?xml version="1.0" encoding="utf-8"?>
<p:tagLst xmlns:p="http://schemas.openxmlformats.org/presentationml/2006/main">
  <p:tag name="MD-PA" val="v1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bcgf1kr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WPS 演示</Application>
  <PresentationFormat>宽屏</PresentationFormat>
  <Paragraphs>35</Paragraphs>
  <Slides>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等线</vt:lpstr>
      <vt:lpstr>微软雅黑</vt:lpstr>
      <vt:lpstr>Calibri</vt:lpstr>
      <vt:lpstr>汉仪旗黑X1-55W</vt:lpstr>
      <vt:lpstr>黑体</vt:lpstr>
      <vt:lpstr>Arial Unicode MS</vt:lpstr>
      <vt:lpstr>FrutigerNext LT Light</vt:lpstr>
      <vt:lpstr>Segoe Print</vt:lpstr>
      <vt:lpstr>-apple-system</vt:lpstr>
      <vt:lpstr>Office 主题​​</vt:lpstr>
      <vt:lpstr>PowerPoint 演示文稿</vt:lpstr>
      <vt:lpstr>PowerPoint 演示文稿</vt:lpstr>
      <vt:lpstr>PowerPoint 演示文稿</vt:lpstr>
      <vt:lpstr>操作步骤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XR</dc:creator>
  <cp:lastModifiedBy>神经蛙</cp:lastModifiedBy>
  <cp:revision>1200</cp:revision>
  <dcterms:created xsi:type="dcterms:W3CDTF">2022-02-11T06:32:00Z</dcterms:created>
  <dcterms:modified xsi:type="dcterms:W3CDTF">2025-06-26T01:44:45Z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34D5D53FD6864B979A912CE94DFFFB6D_12</vt:lpwstr>
  </property>
  <property fmtid="{D5CDD505-2E9C-101B-9397-08002B2CF9AE}" pid="3" name="KSOProductBuildVer">
    <vt:lpwstr>2052-12.1.0.21541</vt:lpwstr>
  </property>
</Properties>
</file>